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58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10BCE-E2C9-4A08-AD86-2F6E5F0985F8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83E50-C3C2-437E-A7B5-9324B72B3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12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7778" indent="-277778">
              <a:buFont typeface="Arial"/>
              <a:buChar char="•"/>
            </a:pPr>
            <a:r>
              <a:rPr lang="en-US" b="1" i="1" dirty="0"/>
              <a:t>ACS Local Sections are Everywhere</a:t>
            </a:r>
            <a:r>
              <a:rPr lang="en-US" dirty="0"/>
              <a:t>. </a:t>
            </a:r>
          </a:p>
          <a:p>
            <a:pPr marL="277778" indent="-277778">
              <a:buFont typeface="Arial"/>
              <a:buChar char="•"/>
            </a:pPr>
            <a:r>
              <a:rPr lang="en-US" dirty="0"/>
              <a:t>As you can see from the map, the ACS local sections are spread all across the country, and are split into six regions (based on membership numbers).</a:t>
            </a:r>
          </a:p>
          <a:p>
            <a:pPr marL="277778" indent="-277778">
              <a:buFont typeface="Arial"/>
              <a:buChar char="•"/>
            </a:pPr>
            <a:r>
              <a:rPr lang="en-US" dirty="0"/>
              <a:t>At the Leadership Institute, you will have a chance to meet some of your neighboring, regional sections during the Friday afternoon program. </a:t>
            </a:r>
          </a:p>
          <a:p>
            <a:pPr marL="277778" indent="-277778">
              <a:buFont typeface="Arial"/>
              <a:buChar char="•"/>
            </a:pPr>
            <a:r>
              <a:rPr lang="en-US" dirty="0"/>
              <a:t>Involvement of ACS members, at the local section level, helps the ACS achieve its six strategic goals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7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159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91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39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87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44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41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658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22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3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4BA21-0B2B-4EF2-B351-E1D1B403E1F0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11846-204B-44BA-881B-228D1E534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18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ca93\Desktop\ACSterritoryMap2014_allmaps_f2_cropped_Page_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711726" cy="452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04850" y="152400"/>
            <a:ext cx="5616575" cy="944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33CC"/>
                </a:solidFill>
                <a:ea typeface="ＭＳ Ｐゴシック" pitchFamily="34" charset="-128"/>
              </a:rPr>
              <a:t>ACS Local Sections: </a:t>
            </a:r>
            <a:r>
              <a:rPr lang="en-US" b="0" dirty="0" smtClean="0">
                <a:solidFill>
                  <a:srgbClr val="0033CC"/>
                </a:solidFill>
                <a:ea typeface="ＭＳ Ｐゴシック" pitchFamily="34" charset="-128"/>
              </a:rPr>
              <a:t>We are EVERYWHERE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1362075" y="4724400"/>
            <a:ext cx="65944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10000"/>
              </a:spcBef>
              <a:spcAft>
                <a:spcPct val="40000"/>
              </a:spcAft>
            </a:pPr>
            <a:endParaRPr lang="en-US">
              <a:solidFill>
                <a:srgbClr val="0054A6"/>
              </a:solidFill>
              <a:ea typeface="ＭＳ Ｐゴシック" pitchFamily="34" charset="-128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685800" y="5903893"/>
            <a:ext cx="8001000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rgbClr val="0054A6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rgbClr val="0054A6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rgbClr val="0054A6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rgbClr val="0054A6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rgbClr val="0054A6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</a:rPr>
              <a:t>		</a:t>
            </a:r>
            <a:r>
              <a:rPr lang="en-US" sz="1400" b="1" dirty="0" smtClean="0">
                <a:solidFill>
                  <a:srgbClr val="000000"/>
                </a:solidFill>
              </a:rPr>
              <a:t>Small</a:t>
            </a:r>
            <a:r>
              <a:rPr lang="en-US" sz="1400" b="1" dirty="0">
                <a:solidFill>
                  <a:srgbClr val="000000"/>
                </a:solidFill>
              </a:rPr>
              <a:t>: </a:t>
            </a:r>
            <a:r>
              <a:rPr lang="en-US" sz="1400" dirty="0" smtClean="0">
                <a:solidFill>
                  <a:srgbClr val="000000"/>
                </a:solidFill>
              </a:rPr>
              <a:t>54</a:t>
            </a:r>
            <a:r>
              <a:rPr lang="en-US" sz="1400" dirty="0">
                <a:solidFill>
                  <a:srgbClr val="000000"/>
                </a:solidFill>
              </a:rPr>
              <a:t>			</a:t>
            </a:r>
            <a:r>
              <a:rPr lang="en-US" sz="1400" b="1" dirty="0" smtClean="0">
                <a:solidFill>
                  <a:srgbClr val="000000"/>
                </a:solidFill>
              </a:rPr>
              <a:t>Medium </a:t>
            </a:r>
            <a:r>
              <a:rPr lang="en-US" sz="1400" b="1" dirty="0">
                <a:solidFill>
                  <a:srgbClr val="000000"/>
                </a:solidFill>
              </a:rPr>
              <a:t>Large: </a:t>
            </a:r>
            <a:r>
              <a:rPr lang="en-US" sz="1400" dirty="0" smtClean="0">
                <a:solidFill>
                  <a:srgbClr val="000000"/>
                </a:solidFill>
              </a:rPr>
              <a:t>20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</a:rPr>
              <a:t>		</a:t>
            </a:r>
            <a:r>
              <a:rPr lang="en-US" sz="1400" b="1" dirty="0" smtClean="0">
                <a:solidFill>
                  <a:srgbClr val="000000"/>
                </a:solidFill>
              </a:rPr>
              <a:t>Medium Small: </a:t>
            </a:r>
            <a:r>
              <a:rPr lang="en-US" sz="1400" dirty="0" smtClean="0">
                <a:solidFill>
                  <a:srgbClr val="000000"/>
                </a:solidFill>
              </a:rPr>
              <a:t>46	</a:t>
            </a:r>
            <a:r>
              <a:rPr lang="en-US" sz="1400" b="1" dirty="0" smtClean="0">
                <a:solidFill>
                  <a:srgbClr val="000000"/>
                </a:solidFill>
              </a:rPr>
              <a:t>	Large: </a:t>
            </a:r>
            <a:r>
              <a:rPr lang="en-US" sz="1400" dirty="0" smtClean="0">
                <a:solidFill>
                  <a:srgbClr val="000000"/>
                </a:solidFill>
              </a:rPr>
              <a:t>13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</a:rPr>
              <a:t>	</a:t>
            </a:r>
            <a:r>
              <a:rPr lang="en-US" sz="1400" b="1" dirty="0" smtClean="0">
                <a:solidFill>
                  <a:srgbClr val="000000"/>
                </a:solidFill>
              </a:rPr>
              <a:t>	Medium</a:t>
            </a:r>
            <a:r>
              <a:rPr lang="en-US" sz="1400" b="1" dirty="0">
                <a:solidFill>
                  <a:srgbClr val="000000"/>
                </a:solidFill>
              </a:rPr>
              <a:t>: </a:t>
            </a:r>
            <a:r>
              <a:rPr lang="en-US" sz="1400" dirty="0" smtClean="0">
                <a:solidFill>
                  <a:srgbClr val="000000"/>
                </a:solidFill>
              </a:rPr>
              <a:t>45</a:t>
            </a:r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b="1" dirty="0">
                <a:solidFill>
                  <a:srgbClr val="000000"/>
                </a:solidFill>
              </a:rPr>
              <a:t>	Very Large: </a:t>
            </a:r>
            <a:r>
              <a:rPr lang="en-US" sz="1400" dirty="0" smtClean="0">
                <a:solidFill>
                  <a:srgbClr val="000000"/>
                </a:solidFill>
              </a:rPr>
              <a:t>7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908800" y="6464300"/>
            <a:ext cx="1773238" cy="290513"/>
          </a:xfrm>
        </p:spPr>
        <p:txBody>
          <a:bodyPr/>
          <a:lstStyle/>
          <a:p>
            <a:pPr>
              <a:defRPr/>
            </a:pPr>
            <a:fld id="{3F0B5371-2656-41EF-93EA-A6162EF5A167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002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ACS Local Sections: We are EVERYWHERE</vt:lpstr>
    </vt:vector>
  </TitlesOfParts>
  <Company>American Chemical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ACS Local Sections: We are EVERYWHERE</dc:title>
  <dc:creator>Tanya Fogg</dc:creator>
  <cp:lastModifiedBy>Tanya Fogg</cp:lastModifiedBy>
  <cp:revision>1</cp:revision>
  <dcterms:created xsi:type="dcterms:W3CDTF">2017-01-24T22:43:23Z</dcterms:created>
  <dcterms:modified xsi:type="dcterms:W3CDTF">2017-01-24T22:43:56Z</dcterms:modified>
</cp:coreProperties>
</file>