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omments/comment3.xml" ContentType="application/vnd.openxmlformats-officedocument.presentationml.comments+xml"/>
  <Override PartName="/ppt/notesSlides/notesSlide3.xml" ContentType="application/vnd.openxmlformats-officedocument.presentationml.notesSlide+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notesSlides/notesSlide4.xml" ContentType="application/vnd.openxmlformats-officedocument.presentationml.notesSlide+xml"/>
  <Override PartName="/ppt/comments/comment7.xml" ContentType="application/vnd.openxmlformats-officedocument.presentationml.comments+xml"/>
  <Override PartName="/ppt/comments/comment8.xml" ContentType="application/vnd.openxmlformats-officedocument.presentationml.comments+xml"/>
  <Override PartName="/ppt/comments/comment9.xml" ContentType="application/vnd.openxmlformats-officedocument.presentationml.comments+xml"/>
  <Override PartName="/ppt/comments/comment10.xml" ContentType="application/vnd.openxmlformats-officedocument.presentationml.comments+xml"/>
  <Override PartName="/ppt/comments/comment11.xml" ContentType="application/vnd.openxmlformats-officedocument.presentationml.comments+xml"/>
  <Override PartName="/ppt/comments/comment12.xml" ContentType="application/vnd.openxmlformats-officedocument.presentationml.comments+xml"/>
  <Override PartName="/ppt/comments/comment13.xml" ContentType="application/vnd.openxmlformats-officedocument.presentationml.comments+xml"/>
  <Override PartName="/ppt/comments/comment14.xml" ContentType="application/vnd.openxmlformats-officedocument.presentationml.comments+xml"/>
  <Override PartName="/ppt/comments/comment15.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651" r:id="rId3"/>
  </p:sldMasterIdLst>
  <p:notesMasterIdLst>
    <p:notesMasterId r:id="rId62"/>
  </p:notesMasterIdLst>
  <p:handoutMasterIdLst>
    <p:handoutMasterId r:id="rId63"/>
  </p:handoutMasterIdLst>
  <p:sldIdLst>
    <p:sldId id="261" r:id="rId4"/>
    <p:sldId id="262" r:id="rId5"/>
    <p:sldId id="263" r:id="rId6"/>
    <p:sldId id="365" r:id="rId7"/>
    <p:sldId id="366" r:id="rId8"/>
    <p:sldId id="367" r:id="rId9"/>
    <p:sldId id="368" r:id="rId10"/>
    <p:sldId id="372" r:id="rId11"/>
    <p:sldId id="370" r:id="rId12"/>
    <p:sldId id="371" r:id="rId13"/>
    <p:sldId id="374" r:id="rId14"/>
    <p:sldId id="375" r:id="rId15"/>
    <p:sldId id="376" r:id="rId16"/>
    <p:sldId id="377" r:id="rId17"/>
    <p:sldId id="378" r:id="rId18"/>
    <p:sldId id="379" r:id="rId19"/>
    <p:sldId id="380" r:id="rId20"/>
    <p:sldId id="381" r:id="rId21"/>
    <p:sldId id="382" r:id="rId22"/>
    <p:sldId id="440" r:id="rId23"/>
    <p:sldId id="441" r:id="rId24"/>
    <p:sldId id="442" r:id="rId25"/>
    <p:sldId id="443" r:id="rId26"/>
    <p:sldId id="444" r:id="rId27"/>
    <p:sldId id="445" r:id="rId28"/>
    <p:sldId id="446" r:id="rId29"/>
    <p:sldId id="447" r:id="rId30"/>
    <p:sldId id="448" r:id="rId31"/>
    <p:sldId id="449" r:id="rId32"/>
    <p:sldId id="451" r:id="rId33"/>
    <p:sldId id="452" r:id="rId34"/>
    <p:sldId id="453" r:id="rId35"/>
    <p:sldId id="454" r:id="rId36"/>
    <p:sldId id="455" r:id="rId37"/>
    <p:sldId id="456" r:id="rId38"/>
    <p:sldId id="460" r:id="rId39"/>
    <p:sldId id="461" r:id="rId40"/>
    <p:sldId id="462" r:id="rId41"/>
    <p:sldId id="463" r:id="rId42"/>
    <p:sldId id="464" r:id="rId43"/>
    <p:sldId id="465" r:id="rId44"/>
    <p:sldId id="466" r:id="rId45"/>
    <p:sldId id="468" r:id="rId46"/>
    <p:sldId id="467" r:id="rId47"/>
    <p:sldId id="469" r:id="rId48"/>
    <p:sldId id="470" r:id="rId49"/>
    <p:sldId id="459" r:id="rId50"/>
    <p:sldId id="433" r:id="rId51"/>
    <p:sldId id="399" r:id="rId52"/>
    <p:sldId id="434" r:id="rId53"/>
    <p:sldId id="458" r:id="rId54"/>
    <p:sldId id="435" r:id="rId55"/>
    <p:sldId id="432" r:id="rId56"/>
    <p:sldId id="471" r:id="rId57"/>
    <p:sldId id="396" r:id="rId58"/>
    <p:sldId id="438" r:id="rId59"/>
    <p:sldId id="364" r:id="rId60"/>
    <p:sldId id="300" r:id="rId61"/>
  </p:sldIdLst>
  <p:sldSz cx="9144000" cy="6858000" type="screen4x3"/>
  <p:notesSz cx="6858000" cy="9236075"/>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audinski, Christine M." initials="CMG" lastIdx="2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CE34"/>
    <a:srgbClr val="005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164" y="-120"/>
      </p:cViewPr>
      <p:guideLst>
        <p:guide orient="horz" pos="1298"/>
        <p:guide pos="2880"/>
      </p:guideLst>
    </p:cSldViewPr>
  </p:slideViewPr>
  <p:notesTextViewPr>
    <p:cViewPr>
      <p:scale>
        <a:sx n="100" d="100"/>
        <a:sy n="100" d="100"/>
      </p:scale>
      <p:origin x="0" y="0"/>
    </p:cViewPr>
  </p:notesTextViewPr>
  <p:sorterViewPr>
    <p:cViewPr>
      <p:scale>
        <a:sx n="75" d="100"/>
        <a:sy n="75" d="100"/>
      </p:scale>
      <p:origin x="0" y="439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commentAuthors" Target="commentAuthor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1-10-14T20:49:42.771" idx="1">
    <p:pos x="4687" y="1394"/>
    <p:text>As far as cc's are concerned: Are you focused on full-time or part-time postitions? CC's rely heavily on part-time (adjunct) faculty. As enrollments in CC's have increased, the numbers of part-time faculty has increased significantly; the number of full-time faculty has not grown as much. I'm not convinced the number of full-time faculty in cc's will increase significantly in coming years, espeically given that cc's are dependent upon state budgets for funding. Do you have data to support the idea that the employment outlook in cc's looks promising?</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1-10-14T21:23:53.920" idx="10">
    <p:pos x="3612" y="517"/>
    <p:text>I'm not sure how cc's fit into this structure. In many cc's, faculty do not get tenure and/or faculty do not have rankings. (Faculty often get something similar to tenure, but that status is not called "tenure." I think there are legal strings attached to "tenure" that are not attached to other job titles.) Is there a way to include a full-time faculty position that is permanent but not granted the title of tenure on this graphic? Maybe the way to do this is to mention that cc's have a different structure than 4-year schools and the "tenure decision" may have a different meaning for 2-year faculty than it does for faculty at 4-year schools.</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1-10-14T21:40:39.378" idx="12">
    <p:pos x="1696" y="602"/>
    <p:text>A general comment: I like the idea of a side-by-side comparison of different types of institutions. With that said, the information on the slide cannot be too general or too specific so as to misrepresent each type of institution. I'm not sure how to make broad strokes meaningful and accurate.
Two specific concerns:
1. Does the "Service" column need to be included or should this be generally mentioned as a requirement for all faculty positions?
2. Teaching loads at cc's vary widely from one school to another. Generally 12-15 credit hours fulfills a full-time teaching load. This, however,  may translate to up to 21 contact hours (lecture and lab) each week.
</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1-10-14T21:41:55.600" idx="13">
    <p:pos x="2581" y="2667"/>
    <p:text>Does bullet #5 need to be included? Are the bullets above it adequate? I think bullet #4 summarizes what CPT is generally looking for in a chemistry program. This slide gives the audience a sense that CPT exists to evaluate chemistry departments and the programs they offer. Is that information adequate for this workshop?</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1-10-14T21:26:40.819" idx="3">
    <p:pos x="3715" y="620"/>
    <p:text>First bullet: Soften to "little or no research" at most cc's. 
Sending reserach proposals often signals that an applicant is not familiar with the mission of a cc and the resources available at most cc's.
bullet 2: Emphasize: courses for science and non-science majors
bullet 4: As previously mentioned,  teaching loads vary widely from one school to another. Generally 12-15 credit hours fulfills a full-time teaching load. This may translate to up to 21 contact hours (lecture and lab) each week.
Possibly include a bullet atbout service. Service (to college and community) is a big part of the job for full-time faculty at cc's.</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1-10-15T10:45:06.751" idx="4">
    <p:pos x="2855" y="1815"/>
    <p:text>Adjunct faculty at most cc's may teach 1-3 classes. Teaching assignments are generally limited by a maximum number of credit hours (so as not to take on a full-time teaching load as a part-time employee). 
Consider mentioning limited benefits which may be associated with some term positions.</p:text>
  </p:cm>
</p:cmLst>
</file>

<file path=ppt/comments/comment7.xml><?xml version="1.0" encoding="utf-8"?>
<p:cmLst xmlns:a="http://schemas.openxmlformats.org/drawingml/2006/main" xmlns:r="http://schemas.openxmlformats.org/officeDocument/2006/relationships" xmlns:p="http://schemas.openxmlformats.org/presentationml/2006/main">
  <p:cm authorId="0" dt="2011-10-14T20:53:03.450" idx="5">
    <p:pos x="4068" y="1145"/>
    <p:text>The teaching philosophy is also an imporant part in the hiring process at cc's.</p:text>
  </p:cm>
</p:cmLst>
</file>

<file path=ppt/comments/comment8.xml><?xml version="1.0" encoding="utf-8"?>
<p:cmLst xmlns:a="http://schemas.openxmlformats.org/drawingml/2006/main" xmlns:r="http://schemas.openxmlformats.org/officeDocument/2006/relationships" xmlns:p="http://schemas.openxmlformats.org/presentationml/2006/main">
  <p:cm authorId="0" dt="2011-10-14T21:27:49.022" idx="14">
    <p:pos x="2718" y="1712"/>
    <p:text>It may be an advantage to tell people not only to "describe their points of view" but to also "discuss their experiences with" the items listed below.
Consider using a more general term of "assessment" in place of "examinations."</p:text>
  </p:cm>
</p:cmLst>
</file>

<file path=ppt/comments/comment9.xml><?xml version="1.0" encoding="utf-8"?>
<p:cmLst xmlns:a="http://schemas.openxmlformats.org/drawingml/2006/main" xmlns:r="http://schemas.openxmlformats.org/officeDocument/2006/relationships" xmlns:p="http://schemas.openxmlformats.org/presentationml/2006/main">
  <p:cm authorId="0" dt="2011-10-14T14:17:13.385" idx="21">
    <p:pos x="4196" y="681"/>
    <p:text>Consider mentioning that teaching experience at the college level (beyond any TA experience) is a tremendous advantage for those hoping to land a full-time faculty position at a cc.</p:text>
  </p:cm>
</p:cmLst>
</file>

<file path=ppt/comments/comment10.xml><?xml version="1.0" encoding="utf-8"?>
<p:cmLst xmlns:a="http://schemas.openxmlformats.org/drawingml/2006/main" xmlns:r="http://schemas.openxmlformats.org/officeDocument/2006/relationships" xmlns:p="http://schemas.openxmlformats.org/presentationml/2006/main">
  <p:cm authorId="0" dt="2011-10-15T10:46:25.017" idx="22">
    <p:pos x="1566" y="2486"/>
    <p:text>Consider mentioning: A post-doc is not required to teach at a cc. A post-doc will distinguish you from other candidates who are also applying for a 2-year faculty position.</p:text>
  </p:cm>
</p:cmLst>
</file>

<file path=ppt/comments/comment11.xml><?xml version="1.0" encoding="utf-8"?>
<p:cmLst xmlns:a="http://schemas.openxmlformats.org/drawingml/2006/main" xmlns:r="http://schemas.openxmlformats.org/officeDocument/2006/relationships" xmlns:p="http://schemas.openxmlformats.org/presentationml/2006/main">
  <p:cm authorId="0" dt="2011-10-15T10:46:58.120" idx="16">
    <p:pos x="4326" y="878"/>
    <p:text>This is interesting information, but it doesn't help post-docs or future post-docs move to the next step. Does this sllide need to be included?</p:text>
  </p:cm>
</p:cmLst>
</file>

<file path=ppt/comments/comment12.xml><?xml version="1.0" encoding="utf-8"?>
<p:cmLst xmlns:a="http://schemas.openxmlformats.org/drawingml/2006/main" xmlns:r="http://schemas.openxmlformats.org/officeDocument/2006/relationships" xmlns:p="http://schemas.openxmlformats.org/presentationml/2006/main">
  <p:cm authorId="0" dt="2011-10-15T10:47:23.158" idx="17">
    <p:pos x="2902" y="593"/>
    <p:text>Will the audience already be familiar with the responsibilites and job requirements of a post-doc? Can this information be included at part of the presentaion but identified to the presenter as supplemental information? That way, the information can be included or skipped depending upon the composition of the audience.</p:text>
  </p:cm>
</p:cmLst>
</file>

<file path=ppt/comments/comment13.xml><?xml version="1.0" encoding="utf-8"?>
<p:cmLst xmlns:a="http://schemas.openxmlformats.org/drawingml/2006/main" xmlns:r="http://schemas.openxmlformats.org/officeDocument/2006/relationships" xmlns:p="http://schemas.openxmlformats.org/presentationml/2006/main">
  <p:cm authorId="0" dt="2011-10-14T14:21:46.916" idx="23">
    <p:pos x="3560" y="586"/>
    <p:text>Change title to "Finding a teaching Post-Doc"
Consider placing after the next slide. This slide gives specific advice about a specific type of post doc. The next slide gives more general advice about finding a post doc.</p:text>
  </p:cm>
</p:cmLst>
</file>

<file path=ppt/comments/comment14.xml><?xml version="1.0" encoding="utf-8"?>
<p:cmLst xmlns:a="http://schemas.openxmlformats.org/drawingml/2006/main" xmlns:r="http://schemas.openxmlformats.org/officeDocument/2006/relationships" xmlns:p="http://schemas.openxmlformats.org/presentationml/2006/main">
  <p:cm authorId="0" dt="2011-10-14T20:58:16.745" idx="18">
    <p:pos x="2623" y="517"/>
    <p:text>The interviewing process at any 4-year school is going to be dramatically different from the interviewing process at a community college. Would it be advantageous to break cc's into their own category for this section or to mention that the interview process at cc's has a different structure? -generally a question &amp; answer interview and a teaching demonstration</p:text>
  </p:cm>
</p:cmLst>
</file>

<file path=ppt/comments/comment15.xml><?xml version="1.0" encoding="utf-8"?>
<p:cmLst xmlns:a="http://schemas.openxmlformats.org/drawingml/2006/main" xmlns:r="http://schemas.openxmlformats.org/officeDocument/2006/relationships" xmlns:p="http://schemas.openxmlformats.org/presentationml/2006/main">
  <p:cm authorId="0" dt="2011-10-14T21:31:15.094" idx="19">
    <p:pos x="1618" y="595"/>
    <p:text>Should this section include mention of or discussion about negotiating once you get an offer for those who plan to teach at a 4-year school?</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6A8F82-BCEB-48A3-A1E2-DD69B9BADD3C}" type="doc">
      <dgm:prSet loTypeId="urn:microsoft.com/office/officeart/2005/8/layout/pyramid1" loCatId="pyramid" qsTypeId="urn:microsoft.com/office/officeart/2005/8/quickstyle/simple1" qsCatId="simple" csTypeId="urn:microsoft.com/office/officeart/2005/8/colors/accent1_2" csCatId="accent1"/>
      <dgm:spPr/>
    </dgm:pt>
    <dgm:pt modelId="{F3AB90CF-F2A3-4803-AA91-A333A8CD0900}">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smtClean="0">
            <a:ln>
              <a:noFill/>
            </a:ln>
            <a:solidFill>
              <a:schemeClr val="tx1"/>
            </a:solidFill>
            <a:effectLst/>
            <a:latin typeface="Arial" charset="0"/>
          </a:endParaRPr>
        </a:p>
      </dgm:t>
    </dgm:pt>
    <dgm:pt modelId="{704175A9-02EF-4096-8A26-9EBA9EC7A993}" type="parTrans" cxnId="{613E5755-0118-4BBB-B3F0-D9F93D7F38A5}">
      <dgm:prSet/>
      <dgm:spPr/>
    </dgm:pt>
    <dgm:pt modelId="{91A9E4D9-E6D5-4EF5-9DB4-59A3C1F54C15}" type="sibTrans" cxnId="{613E5755-0118-4BBB-B3F0-D9F93D7F38A5}">
      <dgm:prSet/>
      <dgm:spPr/>
    </dgm:pt>
    <dgm:pt modelId="{90397B7D-369E-4C8B-93AB-2DD30E6FAEB9}" type="pres">
      <dgm:prSet presAssocID="{E36A8F82-BCEB-48A3-A1E2-DD69B9BADD3C}" presName="Name0" presStyleCnt="0">
        <dgm:presLayoutVars>
          <dgm:dir/>
          <dgm:animLvl val="lvl"/>
          <dgm:resizeHandles val="exact"/>
        </dgm:presLayoutVars>
      </dgm:prSet>
      <dgm:spPr/>
    </dgm:pt>
    <dgm:pt modelId="{14AB8184-7A04-4CA6-A9AC-182AAC226103}" type="pres">
      <dgm:prSet presAssocID="{F3AB90CF-F2A3-4803-AA91-A333A8CD0900}" presName="Name8" presStyleCnt="0"/>
      <dgm:spPr/>
    </dgm:pt>
    <dgm:pt modelId="{AE69D2C1-6AB0-4EF1-AAD2-E7DCB00F5BAC}" type="pres">
      <dgm:prSet presAssocID="{F3AB90CF-F2A3-4803-AA91-A333A8CD0900}" presName="level" presStyleLbl="node1" presStyleIdx="0" presStyleCnt="1">
        <dgm:presLayoutVars>
          <dgm:chMax val="1"/>
          <dgm:bulletEnabled val="1"/>
        </dgm:presLayoutVars>
      </dgm:prSet>
      <dgm:spPr/>
      <dgm:t>
        <a:bodyPr/>
        <a:lstStyle/>
        <a:p>
          <a:endParaRPr lang="en-US"/>
        </a:p>
      </dgm:t>
    </dgm:pt>
    <dgm:pt modelId="{60A59696-D360-48F8-A7CA-8D2365E39586}" type="pres">
      <dgm:prSet presAssocID="{F3AB90CF-F2A3-4803-AA91-A333A8CD0900}" presName="levelTx" presStyleLbl="revTx" presStyleIdx="0" presStyleCnt="0">
        <dgm:presLayoutVars>
          <dgm:chMax val="1"/>
          <dgm:bulletEnabled val="1"/>
        </dgm:presLayoutVars>
      </dgm:prSet>
      <dgm:spPr/>
      <dgm:t>
        <a:bodyPr/>
        <a:lstStyle/>
        <a:p>
          <a:endParaRPr lang="en-US"/>
        </a:p>
      </dgm:t>
    </dgm:pt>
  </dgm:ptLst>
  <dgm:cxnLst>
    <dgm:cxn modelId="{D3CC512C-CD25-480C-941D-9C7F5680877A}" type="presOf" srcId="{F3AB90CF-F2A3-4803-AA91-A333A8CD0900}" destId="{60A59696-D360-48F8-A7CA-8D2365E39586}" srcOrd="1" destOrd="0" presId="urn:microsoft.com/office/officeart/2005/8/layout/pyramid1"/>
    <dgm:cxn modelId="{613E5755-0118-4BBB-B3F0-D9F93D7F38A5}" srcId="{E36A8F82-BCEB-48A3-A1E2-DD69B9BADD3C}" destId="{F3AB90CF-F2A3-4803-AA91-A333A8CD0900}" srcOrd="0" destOrd="0" parTransId="{704175A9-02EF-4096-8A26-9EBA9EC7A993}" sibTransId="{91A9E4D9-E6D5-4EF5-9DB4-59A3C1F54C15}"/>
    <dgm:cxn modelId="{98F91685-4BB6-4380-AC70-3A8A6BD7C876}" type="presOf" srcId="{E36A8F82-BCEB-48A3-A1E2-DD69B9BADD3C}" destId="{90397B7D-369E-4C8B-93AB-2DD30E6FAEB9}" srcOrd="0" destOrd="0" presId="urn:microsoft.com/office/officeart/2005/8/layout/pyramid1"/>
    <dgm:cxn modelId="{E476189F-3A01-4854-B256-25BB90CF6EB6}" type="presOf" srcId="{F3AB90CF-F2A3-4803-AA91-A333A8CD0900}" destId="{AE69D2C1-6AB0-4EF1-AAD2-E7DCB00F5BAC}" srcOrd="0" destOrd="0" presId="urn:microsoft.com/office/officeart/2005/8/layout/pyramid1"/>
    <dgm:cxn modelId="{5D6F01AC-7613-4BE3-A2A0-721B1C69A5B2}" type="presParOf" srcId="{90397B7D-369E-4C8B-93AB-2DD30E6FAEB9}" destId="{14AB8184-7A04-4CA6-A9AC-182AAC226103}" srcOrd="0" destOrd="0" presId="urn:microsoft.com/office/officeart/2005/8/layout/pyramid1"/>
    <dgm:cxn modelId="{F60F057F-D602-4011-B0A8-FA11F9B74C47}" type="presParOf" srcId="{14AB8184-7A04-4CA6-A9AC-182AAC226103}" destId="{AE69D2C1-6AB0-4EF1-AAD2-E7DCB00F5BAC}" srcOrd="0" destOrd="0" presId="urn:microsoft.com/office/officeart/2005/8/layout/pyramid1"/>
    <dgm:cxn modelId="{2B0DF2B9-CC1C-41CE-B00E-40269AC8B837}" type="presParOf" srcId="{14AB8184-7A04-4CA6-A9AC-182AAC226103}" destId="{60A59696-D360-48F8-A7CA-8D2365E3958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69D2C1-6AB0-4EF1-AAD2-E7DCB00F5BAC}">
      <dsp:nvSpPr>
        <dsp:cNvPr id="0" name=""/>
        <dsp:cNvSpPr/>
      </dsp:nvSpPr>
      <dsp:spPr>
        <a:xfrm>
          <a:off x="0" y="0"/>
          <a:ext cx="7859712" cy="4352925"/>
        </a:xfrm>
        <a:prstGeom prst="trapezoid">
          <a:avLst>
            <a:gd name="adj" fmla="val 9028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6500" b="0" i="0" u="none" strike="noStrike" kern="1200" cap="none" normalizeH="0" baseline="0" smtClean="0">
            <a:ln>
              <a:noFill/>
            </a:ln>
            <a:solidFill>
              <a:schemeClr val="tx1"/>
            </a:solidFill>
            <a:effectLst/>
            <a:latin typeface="Arial" charset="0"/>
          </a:endParaRPr>
        </a:p>
      </dsp:txBody>
      <dsp:txXfrm>
        <a:off x="0" y="0"/>
        <a:ext cx="7859712" cy="4352925"/>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4066" name="Rectangle 2"/>
          <p:cNvSpPr>
            <a:spLocks noGrp="1" noChangeArrowheads="1"/>
          </p:cNvSpPr>
          <p:nvPr>
            <p:ph type="hdr" sz="quarter"/>
          </p:nvPr>
        </p:nvSpPr>
        <p:spPr bwMode="auto">
          <a:xfrm>
            <a:off x="0" y="0"/>
            <a:ext cx="29718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44067" name="Rectangle 3"/>
          <p:cNvSpPr>
            <a:spLocks noGrp="1" noChangeArrowheads="1"/>
          </p:cNvSpPr>
          <p:nvPr>
            <p:ph type="dt" sz="quarter" idx="1"/>
          </p:nvPr>
        </p:nvSpPr>
        <p:spPr bwMode="auto">
          <a:xfrm>
            <a:off x="3884613" y="0"/>
            <a:ext cx="29718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44068" name="Rectangle 4"/>
          <p:cNvSpPr>
            <a:spLocks noGrp="1" noChangeArrowheads="1"/>
          </p:cNvSpPr>
          <p:nvPr>
            <p:ph type="ftr" sz="quarter" idx="2"/>
          </p:nvPr>
        </p:nvSpPr>
        <p:spPr bwMode="auto">
          <a:xfrm>
            <a:off x="0" y="8772525"/>
            <a:ext cx="29718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44069" name="Rectangle 5"/>
          <p:cNvSpPr>
            <a:spLocks noGrp="1" noChangeArrowheads="1"/>
          </p:cNvSpPr>
          <p:nvPr>
            <p:ph type="sldNum" sz="quarter" idx="3"/>
          </p:nvPr>
        </p:nvSpPr>
        <p:spPr bwMode="auto">
          <a:xfrm>
            <a:off x="3884613" y="8772525"/>
            <a:ext cx="29718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C9F46A8C-65E4-48A3-97B2-DD3AE086CE8D}" type="slidenum">
              <a:rPr lang="en-US"/>
              <a:pPr>
                <a:defRPr/>
              </a:pPr>
              <a:t>‹#›</a:t>
            </a:fld>
            <a:endParaRPr lang="en-US"/>
          </a:p>
        </p:txBody>
      </p:sp>
    </p:spTree>
    <p:extLst>
      <p:ext uri="{BB962C8B-B14F-4D97-AF65-F5344CB8AC3E}">
        <p14:creationId xmlns:p14="http://schemas.microsoft.com/office/powerpoint/2010/main" val="26991876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10243" name="Rectangle 3"/>
          <p:cNvSpPr>
            <a:spLocks noGrp="1" noChangeArrowheads="1"/>
          </p:cNvSpPr>
          <p:nvPr>
            <p:ph type="dt" idx="1"/>
          </p:nvPr>
        </p:nvSpPr>
        <p:spPr bwMode="auto">
          <a:xfrm>
            <a:off x="3884613" y="0"/>
            <a:ext cx="29718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64516" name="Rectangle 4"/>
          <p:cNvSpPr>
            <a:spLocks noGrp="1" noRot="1" noChangeAspect="1" noChangeArrowheads="1" noTextEdit="1"/>
          </p:cNvSpPr>
          <p:nvPr>
            <p:ph type="sldImg" idx="2"/>
          </p:nvPr>
        </p:nvSpPr>
        <p:spPr bwMode="auto">
          <a:xfrm>
            <a:off x="1120775" y="692150"/>
            <a:ext cx="4618038" cy="34639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685800" y="4387850"/>
            <a:ext cx="5486400" cy="415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0246" name="Rectangle 6"/>
          <p:cNvSpPr>
            <a:spLocks noGrp="1" noChangeArrowheads="1"/>
          </p:cNvSpPr>
          <p:nvPr>
            <p:ph type="ftr" sz="quarter" idx="4"/>
          </p:nvPr>
        </p:nvSpPr>
        <p:spPr bwMode="auto">
          <a:xfrm>
            <a:off x="0" y="8772525"/>
            <a:ext cx="29718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10247" name="Rectangle 7"/>
          <p:cNvSpPr>
            <a:spLocks noGrp="1" noChangeArrowheads="1"/>
          </p:cNvSpPr>
          <p:nvPr>
            <p:ph type="sldNum" sz="quarter" idx="5"/>
          </p:nvPr>
        </p:nvSpPr>
        <p:spPr bwMode="auto">
          <a:xfrm>
            <a:off x="3884613" y="8772525"/>
            <a:ext cx="29718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EA2E0F9A-1A48-4C7F-BDBF-83A449604990}" type="slidenum">
              <a:rPr lang="en-GB"/>
              <a:pPr>
                <a:defRPr/>
              </a:pPr>
              <a:t>‹#›</a:t>
            </a:fld>
            <a:endParaRPr lang="en-GB"/>
          </a:p>
        </p:txBody>
      </p:sp>
    </p:spTree>
    <p:extLst>
      <p:ext uri="{BB962C8B-B14F-4D97-AF65-F5344CB8AC3E}">
        <p14:creationId xmlns:p14="http://schemas.microsoft.com/office/powerpoint/2010/main" val="39511281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AFE8CB7-2D26-4E5A-AF30-A10F411AF234}" type="slidenum">
              <a:rPr lang="en-GB" smtClean="0"/>
              <a:pPr eaLnBrk="1" hangingPunct="1"/>
              <a:t>4</a:t>
            </a:fld>
            <a:endParaRPr lang="en-GB"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r>
              <a:rPr lang="en-US" smtClean="0"/>
              <a:t>Please help with this.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20B24C6-8196-489E-844E-30B362078EA8}" type="slidenum">
              <a:rPr lang="en-GB" smtClean="0"/>
              <a:pPr eaLnBrk="1" hangingPunct="1"/>
              <a:t>9</a:t>
            </a:fld>
            <a:endParaRPr lang="en-GB"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r>
              <a:rPr lang="en-US" smtClean="0"/>
              <a:t>What kinds of service?  What is the difference among the three?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01455B9-8440-4022-A514-FFCEC54D4CF4}" type="slidenum">
              <a:rPr lang="en-GB" smtClean="0"/>
              <a:pPr eaLnBrk="1" hangingPunct="1"/>
              <a:t>10</a:t>
            </a:fld>
            <a:endParaRPr lang="en-GB"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r>
              <a:rPr lang="en-US" smtClean="0"/>
              <a:t>Please help with requirements.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BBF3426-DF36-4A6E-AFE6-790C677F2BB2}" type="slidenum">
              <a:rPr lang="en-GB" smtClean="0"/>
              <a:pPr eaLnBrk="1" hangingPunct="1"/>
              <a:t>24</a:t>
            </a:fld>
            <a:endParaRPr lang="en-GB"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r>
              <a:rPr lang="en-US" smtClean="0"/>
              <a:t>Is this necessary?  How often do people have a problem with this area?</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6589713" cy="6858000"/>
          </a:xfrm>
          <a:prstGeom prst="rect">
            <a:avLst/>
          </a:prstGeom>
          <a:solidFill>
            <a:srgbClr val="0054A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 name="Rectangle 8"/>
          <p:cNvSpPr>
            <a:spLocks noChangeArrowheads="1"/>
          </p:cNvSpPr>
          <p:nvPr userDrawn="1"/>
        </p:nvSpPr>
        <p:spPr bwMode="auto">
          <a:xfrm>
            <a:off x="0" y="0"/>
            <a:ext cx="6589713" cy="1196975"/>
          </a:xfrm>
          <a:prstGeom prst="rect">
            <a:avLst/>
          </a:prstGeom>
          <a:solidFill>
            <a:srgbClr val="FFCE3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6" name="Picture 2" descr="new ACS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19925" y="936625"/>
            <a:ext cx="16843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ctrTitle"/>
          </p:nvPr>
        </p:nvSpPr>
        <p:spPr>
          <a:xfrm>
            <a:off x="827088" y="2636838"/>
            <a:ext cx="5329237" cy="2551112"/>
          </a:xfrm>
        </p:spPr>
        <p:txBody>
          <a:bodyPr/>
          <a:lstStyle>
            <a:lvl1pPr>
              <a:defRPr sz="3200" b="0">
                <a:solidFill>
                  <a:schemeClr val="bg1"/>
                </a:solidFill>
              </a:defRPr>
            </a:lvl1pPr>
          </a:lstStyle>
          <a:p>
            <a:pPr lvl="0"/>
            <a:r>
              <a:rPr lang="en-GB" noProof="0" smtClean="0"/>
              <a:t>Click to edit Master title style</a:t>
            </a:r>
          </a:p>
        </p:txBody>
      </p:sp>
      <p:sp>
        <p:nvSpPr>
          <p:cNvPr id="4100" name="Rectangle 4"/>
          <p:cNvSpPr>
            <a:spLocks noGrp="1" noChangeArrowheads="1"/>
          </p:cNvSpPr>
          <p:nvPr>
            <p:ph type="subTitle" idx="1"/>
          </p:nvPr>
        </p:nvSpPr>
        <p:spPr>
          <a:xfrm>
            <a:off x="827088" y="5473700"/>
            <a:ext cx="5329237" cy="908050"/>
          </a:xfrm>
        </p:spPr>
        <p:txBody>
          <a:bodyPr/>
          <a:lstStyle>
            <a:lvl1pPr marL="0" indent="0">
              <a:buFontTx/>
              <a:buNone/>
              <a:defRPr sz="1200">
                <a:solidFill>
                  <a:schemeClr val="bg1"/>
                </a:solidFill>
              </a:defRPr>
            </a:lvl1pPr>
          </a:lstStyle>
          <a:p>
            <a:pPr lvl="0"/>
            <a:r>
              <a:rPr lang="en-GB" noProof="0" smtClean="0"/>
              <a:t>Click to edit Master subtitle style</a:t>
            </a:r>
          </a:p>
        </p:txBody>
      </p:sp>
      <p:sp>
        <p:nvSpPr>
          <p:cNvPr id="7" name="Rectangle 10"/>
          <p:cNvSpPr>
            <a:spLocks noGrp="1" noChangeArrowheads="1"/>
          </p:cNvSpPr>
          <p:nvPr>
            <p:ph type="ftr" sz="quarter" idx="10"/>
          </p:nvPr>
        </p:nvSpPr>
        <p:spPr>
          <a:xfrm>
            <a:off x="817563" y="925513"/>
            <a:ext cx="2895600" cy="279400"/>
          </a:xfrm>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635654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65654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818900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27088" y="1773238"/>
            <a:ext cx="3852862"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2350" y="1773238"/>
            <a:ext cx="385445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880707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8" name="Rectangle 6"/>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27166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4" name="Rectangle 6"/>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4352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3" name="Rectangle 6"/>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11759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93473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37676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4360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3063" y="319088"/>
            <a:ext cx="1963737" cy="58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27088" y="319088"/>
            <a:ext cx="5743575" cy="5807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28071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27088" y="319088"/>
            <a:ext cx="5616575" cy="9445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827088" y="1773238"/>
            <a:ext cx="7859712" cy="4352925"/>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263776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827088" y="319088"/>
            <a:ext cx="5616575" cy="9445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827088" y="1773238"/>
            <a:ext cx="7859712" cy="4352925"/>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85319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2357420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10235993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
          <p:cNvSpPr>
            <a:spLocks noGrp="1" noChangeArrowheads="1"/>
          </p:cNvSpPr>
          <p:nvPr>
            <p:ph type="sldNum" sz="quarter"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10868198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
          <p:cNvSpPr>
            <a:spLocks noGrp="1" noChangeArrowheads="1"/>
          </p:cNvSpPr>
          <p:nvPr>
            <p:ph type="sldNum" sz="quarter"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33757148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
          <p:cNvSpPr>
            <a:spLocks noGrp="1" noChangeArrowheads="1"/>
          </p:cNvSpPr>
          <p:nvPr>
            <p:ph type="sldNum" sz="quarter" idx="10"/>
          </p:nvPr>
        </p:nvSpPr>
        <p:spPr>
          <a:ln/>
        </p:spPr>
        <p:txBody>
          <a:bodyPr/>
          <a:lstStyle>
            <a:lvl1pPr>
              <a:defRPr/>
            </a:lvl1pPr>
          </a:lstStyle>
          <a:p>
            <a:pPr>
              <a:defRPr/>
            </a:pPr>
            <a:endParaRPr lang="en-US"/>
          </a:p>
        </p:txBody>
      </p:sp>
      <p:sp>
        <p:nvSpPr>
          <p:cNvPr id="8"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1216646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
          <p:cNvSpPr>
            <a:spLocks noGrp="1" noChangeArrowheads="1"/>
          </p:cNvSpPr>
          <p:nvPr>
            <p:ph type="sldNum" sz="quarter" idx="10"/>
          </p:nvPr>
        </p:nvSpPr>
        <p:spPr>
          <a:ln/>
        </p:spPr>
        <p:txBody>
          <a:bodyPr/>
          <a:lstStyle>
            <a:lvl1pPr>
              <a:defRPr/>
            </a:lvl1pPr>
          </a:lstStyle>
          <a:p>
            <a:pPr>
              <a:defRPr/>
            </a:pPr>
            <a:endParaRPr lang="en-US"/>
          </a:p>
        </p:txBody>
      </p:sp>
      <p:sp>
        <p:nvSpPr>
          <p:cNvPr id="4"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27498880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sldNum" sz="quarter" idx="10"/>
          </p:nvPr>
        </p:nvSpPr>
        <p:spPr>
          <a:ln/>
        </p:spPr>
        <p:txBody>
          <a:bodyPr/>
          <a:lstStyle>
            <a:lvl1pPr>
              <a:defRPr/>
            </a:lvl1pPr>
          </a:lstStyle>
          <a:p>
            <a:pPr>
              <a:defRPr/>
            </a:pPr>
            <a:endParaRPr lang="en-US"/>
          </a:p>
        </p:txBody>
      </p:sp>
      <p:sp>
        <p:nvSpPr>
          <p:cNvPr id="3"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1597171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7995606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sldNum" sz="quarter"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357978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2426997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19088"/>
            <a:ext cx="2057400" cy="58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19088"/>
            <a:ext cx="6019800" cy="5807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sldNum" sz="quarter"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r>
              <a:rPr lang="en-GB"/>
              <a:t>American Chemical Society</a:t>
            </a:r>
          </a:p>
        </p:txBody>
      </p:sp>
    </p:spTree>
    <p:extLst>
      <p:ext uri="{BB962C8B-B14F-4D97-AF65-F5344CB8AC3E}">
        <p14:creationId xmlns:p14="http://schemas.microsoft.com/office/powerpoint/2010/main" val="1066677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8861915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26167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7029734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216746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436088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040585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3892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709964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462540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539688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19088"/>
            <a:ext cx="2057400" cy="58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19088"/>
            <a:ext cx="6019800" cy="58070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63559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827088" y="319088"/>
            <a:ext cx="5616575"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GB" smtClean="0"/>
              <a:t>Click to edit Master title style</a:t>
            </a:r>
          </a:p>
        </p:txBody>
      </p:sp>
      <p:sp>
        <p:nvSpPr>
          <p:cNvPr id="2051" name="Rectangle 3"/>
          <p:cNvSpPr>
            <a:spLocks noGrp="1" noChangeArrowheads="1"/>
          </p:cNvSpPr>
          <p:nvPr>
            <p:ph type="body" idx="1"/>
          </p:nvPr>
        </p:nvSpPr>
        <p:spPr bwMode="auto">
          <a:xfrm>
            <a:off x="827088" y="1773238"/>
            <a:ext cx="7859712" cy="43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9" name="Rectangle 5"/>
          <p:cNvSpPr>
            <a:spLocks noGrp="1" noChangeArrowheads="1"/>
          </p:cNvSpPr>
          <p:nvPr>
            <p:ph type="ftr" sz="quarter" idx="3"/>
          </p:nvPr>
        </p:nvSpPr>
        <p:spPr bwMode="auto">
          <a:xfrm>
            <a:off x="817563" y="6462713"/>
            <a:ext cx="28956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sz="800" b="1">
                <a:solidFill>
                  <a:srgbClr val="0054A6"/>
                </a:solidFill>
              </a:defRPr>
            </a:lvl1pPr>
          </a:lstStyle>
          <a:p>
            <a:pPr>
              <a:defRPr/>
            </a:pPr>
            <a:r>
              <a:rPr lang="en-GB"/>
              <a:t>American Chemical Society</a:t>
            </a:r>
          </a:p>
        </p:txBody>
      </p:sp>
      <p:sp>
        <p:nvSpPr>
          <p:cNvPr id="1030" name="Rectangle 6"/>
          <p:cNvSpPr>
            <a:spLocks noGrp="1" noChangeArrowheads="1"/>
          </p:cNvSpPr>
          <p:nvPr>
            <p:ph type="sldNum" sz="quarter" idx="4"/>
          </p:nvPr>
        </p:nvSpPr>
        <p:spPr bwMode="auto">
          <a:xfrm>
            <a:off x="6908800" y="6464300"/>
            <a:ext cx="1773238"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800" b="1">
                <a:solidFill>
                  <a:srgbClr val="0054A6"/>
                </a:solidFill>
              </a:defRPr>
            </a:lvl1pPr>
          </a:lstStyle>
          <a:p>
            <a:pPr>
              <a:defRPr/>
            </a:pPr>
            <a:endParaRPr lang="en-US"/>
          </a:p>
        </p:txBody>
      </p:sp>
      <p:sp>
        <p:nvSpPr>
          <p:cNvPr id="2054" name="Rectangle 7"/>
          <p:cNvSpPr>
            <a:spLocks noChangeArrowheads="1"/>
          </p:cNvSpPr>
          <p:nvPr userDrawn="1"/>
        </p:nvSpPr>
        <p:spPr bwMode="auto">
          <a:xfrm>
            <a:off x="0" y="0"/>
            <a:ext cx="360363" cy="6858000"/>
          </a:xfrm>
          <a:prstGeom prst="rect">
            <a:avLst/>
          </a:prstGeom>
          <a:solidFill>
            <a:srgbClr val="0054A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055" name="Picture 11" descr="new ACS 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019925" y="404813"/>
            <a:ext cx="16843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6" name="Rectangle 8"/>
          <p:cNvSpPr>
            <a:spLocks noChangeArrowheads="1"/>
          </p:cNvSpPr>
          <p:nvPr userDrawn="1"/>
        </p:nvSpPr>
        <p:spPr bwMode="auto">
          <a:xfrm>
            <a:off x="0" y="0"/>
            <a:ext cx="360363" cy="1198563"/>
          </a:xfrm>
          <a:prstGeom prst="rect">
            <a:avLst/>
          </a:prstGeom>
          <a:solidFill>
            <a:srgbClr val="FFCE3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7" name="Line 13"/>
          <p:cNvSpPr>
            <a:spLocks noChangeShapeType="1"/>
          </p:cNvSpPr>
          <p:nvPr userDrawn="1"/>
        </p:nvSpPr>
        <p:spPr bwMode="auto">
          <a:xfrm>
            <a:off x="827088" y="6381750"/>
            <a:ext cx="7848600" cy="0"/>
          </a:xfrm>
          <a:prstGeom prst="line">
            <a:avLst/>
          </a:prstGeom>
          <a:noFill/>
          <a:ln w="9525">
            <a:solidFill>
              <a:srgbClr val="0054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757"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Lst>
  <p:hf sldNum="0" hdr="0" dt="0"/>
  <p:txStyles>
    <p:titleStyle>
      <a:lvl1pPr algn="l" rtl="0" eaLnBrk="0" fontAlgn="base" hangingPunct="0">
        <a:lnSpc>
          <a:spcPct val="90000"/>
        </a:lnSpc>
        <a:spcBef>
          <a:spcPct val="0"/>
        </a:spcBef>
        <a:spcAft>
          <a:spcPct val="0"/>
        </a:spcAft>
        <a:defRPr sz="2600" b="1">
          <a:solidFill>
            <a:srgbClr val="0054A6"/>
          </a:solidFill>
          <a:latin typeface="+mj-lt"/>
          <a:ea typeface="+mj-ea"/>
          <a:cs typeface="+mj-cs"/>
        </a:defRPr>
      </a:lvl1pPr>
      <a:lvl2pPr algn="l" rtl="0" eaLnBrk="0" fontAlgn="base" hangingPunct="0">
        <a:lnSpc>
          <a:spcPct val="90000"/>
        </a:lnSpc>
        <a:spcBef>
          <a:spcPct val="0"/>
        </a:spcBef>
        <a:spcAft>
          <a:spcPct val="0"/>
        </a:spcAft>
        <a:defRPr sz="2600" b="1">
          <a:solidFill>
            <a:srgbClr val="0054A6"/>
          </a:solidFill>
          <a:latin typeface="Arial" charset="0"/>
        </a:defRPr>
      </a:lvl2pPr>
      <a:lvl3pPr algn="l" rtl="0" eaLnBrk="0" fontAlgn="base" hangingPunct="0">
        <a:lnSpc>
          <a:spcPct val="90000"/>
        </a:lnSpc>
        <a:spcBef>
          <a:spcPct val="0"/>
        </a:spcBef>
        <a:spcAft>
          <a:spcPct val="0"/>
        </a:spcAft>
        <a:defRPr sz="2600" b="1">
          <a:solidFill>
            <a:srgbClr val="0054A6"/>
          </a:solidFill>
          <a:latin typeface="Arial" charset="0"/>
        </a:defRPr>
      </a:lvl3pPr>
      <a:lvl4pPr algn="l" rtl="0" eaLnBrk="0" fontAlgn="base" hangingPunct="0">
        <a:lnSpc>
          <a:spcPct val="90000"/>
        </a:lnSpc>
        <a:spcBef>
          <a:spcPct val="0"/>
        </a:spcBef>
        <a:spcAft>
          <a:spcPct val="0"/>
        </a:spcAft>
        <a:defRPr sz="2600" b="1">
          <a:solidFill>
            <a:srgbClr val="0054A6"/>
          </a:solidFill>
          <a:latin typeface="Arial" charset="0"/>
        </a:defRPr>
      </a:lvl4pPr>
      <a:lvl5pPr algn="l" rtl="0" eaLnBrk="0" fontAlgn="base" hangingPunct="0">
        <a:lnSpc>
          <a:spcPct val="90000"/>
        </a:lnSpc>
        <a:spcBef>
          <a:spcPct val="0"/>
        </a:spcBef>
        <a:spcAft>
          <a:spcPct val="0"/>
        </a:spcAft>
        <a:defRPr sz="2600" b="1">
          <a:solidFill>
            <a:srgbClr val="0054A6"/>
          </a:solidFill>
          <a:latin typeface="Arial" charset="0"/>
        </a:defRPr>
      </a:lvl5pPr>
      <a:lvl6pPr marL="457200" algn="l" rtl="0" fontAlgn="base">
        <a:lnSpc>
          <a:spcPct val="90000"/>
        </a:lnSpc>
        <a:spcBef>
          <a:spcPct val="0"/>
        </a:spcBef>
        <a:spcAft>
          <a:spcPct val="0"/>
        </a:spcAft>
        <a:defRPr sz="2600" b="1">
          <a:solidFill>
            <a:srgbClr val="0054A6"/>
          </a:solidFill>
          <a:latin typeface="Arial" charset="0"/>
        </a:defRPr>
      </a:lvl6pPr>
      <a:lvl7pPr marL="914400" algn="l" rtl="0" fontAlgn="base">
        <a:lnSpc>
          <a:spcPct val="90000"/>
        </a:lnSpc>
        <a:spcBef>
          <a:spcPct val="0"/>
        </a:spcBef>
        <a:spcAft>
          <a:spcPct val="0"/>
        </a:spcAft>
        <a:defRPr sz="2600" b="1">
          <a:solidFill>
            <a:srgbClr val="0054A6"/>
          </a:solidFill>
          <a:latin typeface="Arial" charset="0"/>
        </a:defRPr>
      </a:lvl7pPr>
      <a:lvl8pPr marL="1371600" algn="l" rtl="0" fontAlgn="base">
        <a:lnSpc>
          <a:spcPct val="90000"/>
        </a:lnSpc>
        <a:spcBef>
          <a:spcPct val="0"/>
        </a:spcBef>
        <a:spcAft>
          <a:spcPct val="0"/>
        </a:spcAft>
        <a:defRPr sz="2600" b="1">
          <a:solidFill>
            <a:srgbClr val="0054A6"/>
          </a:solidFill>
          <a:latin typeface="Arial" charset="0"/>
        </a:defRPr>
      </a:lvl8pPr>
      <a:lvl9pPr marL="1828800" algn="l" rtl="0" fontAlgn="base">
        <a:lnSpc>
          <a:spcPct val="90000"/>
        </a:lnSpc>
        <a:spcBef>
          <a:spcPct val="0"/>
        </a:spcBef>
        <a:spcAft>
          <a:spcPct val="0"/>
        </a:spcAft>
        <a:defRPr sz="2600" b="1">
          <a:solidFill>
            <a:srgbClr val="0054A6"/>
          </a:solidFill>
          <a:latin typeface="Arial" charset="0"/>
        </a:defRPr>
      </a:lvl9pPr>
    </p:titleStyle>
    <p:bodyStyle>
      <a:lvl1pPr marL="342900" indent="-342900" algn="l" rtl="0" eaLnBrk="0" fontAlgn="base" hangingPunct="0">
        <a:spcBef>
          <a:spcPct val="10000"/>
        </a:spcBef>
        <a:spcAft>
          <a:spcPct val="40000"/>
        </a:spcAft>
        <a:buChar char="•"/>
        <a:defRPr>
          <a:solidFill>
            <a:srgbClr val="0054A6"/>
          </a:solidFill>
          <a:latin typeface="+mn-lt"/>
          <a:ea typeface="+mn-ea"/>
          <a:cs typeface="+mn-cs"/>
        </a:defRPr>
      </a:lvl1pPr>
      <a:lvl2pPr marL="742950" indent="-285750" algn="l" rtl="0" eaLnBrk="0" fontAlgn="base" hangingPunct="0">
        <a:spcBef>
          <a:spcPct val="10000"/>
        </a:spcBef>
        <a:spcAft>
          <a:spcPct val="40000"/>
        </a:spcAft>
        <a:buChar char="–"/>
        <a:defRPr sz="1600">
          <a:solidFill>
            <a:srgbClr val="0054A6"/>
          </a:solidFill>
          <a:latin typeface="+mn-lt"/>
        </a:defRPr>
      </a:lvl2pPr>
      <a:lvl3pPr marL="1143000" indent="-228600" algn="l" rtl="0" eaLnBrk="0" fontAlgn="base" hangingPunct="0">
        <a:spcBef>
          <a:spcPct val="10000"/>
        </a:spcBef>
        <a:spcAft>
          <a:spcPct val="40000"/>
        </a:spcAft>
        <a:buChar char="•"/>
        <a:defRPr sz="1400">
          <a:solidFill>
            <a:srgbClr val="0054A6"/>
          </a:solidFill>
          <a:latin typeface="+mn-lt"/>
        </a:defRPr>
      </a:lvl3pPr>
      <a:lvl4pPr marL="1600200" indent="-228600" algn="l" rtl="0" eaLnBrk="0" fontAlgn="base" hangingPunct="0">
        <a:spcBef>
          <a:spcPct val="10000"/>
        </a:spcBef>
        <a:spcAft>
          <a:spcPct val="40000"/>
        </a:spcAft>
        <a:buChar char="–"/>
        <a:defRPr sz="1200">
          <a:solidFill>
            <a:srgbClr val="0054A6"/>
          </a:solidFill>
          <a:latin typeface="+mn-lt"/>
        </a:defRPr>
      </a:lvl4pPr>
      <a:lvl5pPr marL="2057400" indent="-228600" algn="l" rtl="0" eaLnBrk="0" fontAlgn="base" hangingPunct="0">
        <a:spcBef>
          <a:spcPct val="10000"/>
        </a:spcBef>
        <a:spcAft>
          <a:spcPct val="40000"/>
        </a:spcAft>
        <a:buChar char="»"/>
        <a:defRPr sz="1000">
          <a:solidFill>
            <a:srgbClr val="0054A6"/>
          </a:solidFill>
          <a:latin typeface="+mn-lt"/>
        </a:defRPr>
      </a:lvl5pPr>
      <a:lvl6pPr marL="2514600" indent="-228600" algn="l" rtl="0" fontAlgn="base">
        <a:spcBef>
          <a:spcPct val="10000"/>
        </a:spcBef>
        <a:spcAft>
          <a:spcPct val="40000"/>
        </a:spcAft>
        <a:buChar char="»"/>
        <a:defRPr sz="1000">
          <a:solidFill>
            <a:srgbClr val="0054A6"/>
          </a:solidFill>
          <a:latin typeface="+mn-lt"/>
        </a:defRPr>
      </a:lvl6pPr>
      <a:lvl7pPr marL="2971800" indent="-228600" algn="l" rtl="0" fontAlgn="base">
        <a:spcBef>
          <a:spcPct val="10000"/>
        </a:spcBef>
        <a:spcAft>
          <a:spcPct val="40000"/>
        </a:spcAft>
        <a:buChar char="»"/>
        <a:defRPr sz="1000">
          <a:solidFill>
            <a:srgbClr val="0054A6"/>
          </a:solidFill>
          <a:latin typeface="+mn-lt"/>
        </a:defRPr>
      </a:lvl7pPr>
      <a:lvl8pPr marL="3429000" indent="-228600" algn="l" rtl="0" fontAlgn="base">
        <a:spcBef>
          <a:spcPct val="10000"/>
        </a:spcBef>
        <a:spcAft>
          <a:spcPct val="40000"/>
        </a:spcAft>
        <a:buChar char="»"/>
        <a:defRPr sz="1000">
          <a:solidFill>
            <a:srgbClr val="0054A6"/>
          </a:solidFill>
          <a:latin typeface="+mn-lt"/>
        </a:defRPr>
      </a:lvl8pPr>
      <a:lvl9pPr marL="3886200" indent="-228600" algn="l" rtl="0" fontAlgn="base">
        <a:spcBef>
          <a:spcPct val="10000"/>
        </a:spcBef>
        <a:spcAft>
          <a:spcPct val="40000"/>
        </a:spcAft>
        <a:buChar char="»"/>
        <a:defRPr sz="1000">
          <a:solidFill>
            <a:srgbClr val="0054A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11"/>
          <p:cNvSpPr>
            <a:spLocks noChangeArrowheads="1"/>
          </p:cNvSpPr>
          <p:nvPr userDrawn="1"/>
        </p:nvSpPr>
        <p:spPr bwMode="auto">
          <a:xfrm>
            <a:off x="0" y="1412875"/>
            <a:ext cx="9144000" cy="5445125"/>
          </a:xfrm>
          <a:prstGeom prst="rect">
            <a:avLst/>
          </a:prstGeom>
          <a:solidFill>
            <a:srgbClr val="0054A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90" name="Rectangle 10"/>
          <p:cNvSpPr>
            <a:spLocks noGrp="1" noChangeArrowheads="1"/>
          </p:cNvSpPr>
          <p:nvPr>
            <p:ph type="sldNum" sz="quarter" idx="4"/>
          </p:nvPr>
        </p:nvSpPr>
        <p:spPr bwMode="auto">
          <a:xfrm>
            <a:off x="6908800" y="6464300"/>
            <a:ext cx="1773238"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800" b="1">
                <a:solidFill>
                  <a:schemeClr val="bg1"/>
                </a:solidFill>
              </a:defRPr>
            </a:lvl1pPr>
          </a:lstStyle>
          <a:p>
            <a:pPr>
              <a:defRPr/>
            </a:pPr>
            <a:endParaRPr lang="en-US"/>
          </a:p>
        </p:txBody>
      </p:sp>
      <p:pic>
        <p:nvPicPr>
          <p:cNvPr id="3076" name="Picture 12" descr="new ACS 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019925" y="404813"/>
            <a:ext cx="16843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Rectangle 13"/>
          <p:cNvSpPr>
            <a:spLocks noChangeArrowheads="1"/>
          </p:cNvSpPr>
          <p:nvPr userDrawn="1"/>
        </p:nvSpPr>
        <p:spPr bwMode="auto">
          <a:xfrm flipV="1">
            <a:off x="0" y="1363663"/>
            <a:ext cx="9144000" cy="142875"/>
          </a:xfrm>
          <a:prstGeom prst="rect">
            <a:avLst/>
          </a:prstGeom>
          <a:solidFill>
            <a:srgbClr val="FFCE3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8" name="Line 14"/>
          <p:cNvSpPr>
            <a:spLocks noChangeShapeType="1"/>
          </p:cNvSpPr>
          <p:nvPr userDrawn="1"/>
        </p:nvSpPr>
        <p:spPr bwMode="auto">
          <a:xfrm>
            <a:off x="466725" y="6381750"/>
            <a:ext cx="8208963"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9" name="Rectangle 9"/>
          <p:cNvSpPr>
            <a:spLocks noGrp="1" noChangeArrowheads="1"/>
          </p:cNvSpPr>
          <p:nvPr>
            <p:ph type="ftr" sz="quarter" idx="3"/>
          </p:nvPr>
        </p:nvSpPr>
        <p:spPr bwMode="auto">
          <a:xfrm>
            <a:off x="466725" y="6462713"/>
            <a:ext cx="28956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sz="800" b="1">
                <a:solidFill>
                  <a:schemeClr val="bg1"/>
                </a:solidFill>
              </a:defRPr>
            </a:lvl1pPr>
          </a:lstStyle>
          <a:p>
            <a:pPr>
              <a:defRPr/>
            </a:pPr>
            <a:r>
              <a:rPr lang="en-GB"/>
              <a:t>American Chemical Society</a:t>
            </a:r>
          </a:p>
        </p:txBody>
      </p:sp>
      <p:sp>
        <p:nvSpPr>
          <p:cNvPr id="3080" name="Rectangle 15"/>
          <p:cNvSpPr>
            <a:spLocks noGrp="1" noChangeArrowheads="1"/>
          </p:cNvSpPr>
          <p:nvPr>
            <p:ph type="title"/>
          </p:nvPr>
        </p:nvSpPr>
        <p:spPr bwMode="auto">
          <a:xfrm>
            <a:off x="468313" y="319088"/>
            <a:ext cx="5975350" cy="944562"/>
          </a:xfrm>
          <a:prstGeom prst="rect">
            <a:avLst/>
          </a:prstGeom>
          <a:noFill/>
          <a:ln>
            <a:noFill/>
          </a:ln>
          <a:effectLst/>
          <a:extLst>
            <a:ext uri="{909E8E84-426E-40DD-AFC4-6F175D3DCCD1}">
              <a14:hiddenFill xmlns:a14="http://schemas.microsoft.com/office/drawing/2010/main">
                <a:solidFill>
                  <a:srgbClr val="0054A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GB" smtClean="0"/>
              <a:t>Click to edit Master title style</a:t>
            </a:r>
          </a:p>
        </p:txBody>
      </p:sp>
      <p:sp>
        <p:nvSpPr>
          <p:cNvPr id="3081" name="Rectangle 18"/>
          <p:cNvSpPr>
            <a:spLocks noGrp="1" noChangeArrowheads="1"/>
          </p:cNvSpPr>
          <p:nvPr>
            <p:ph type="body" idx="1"/>
          </p:nvPr>
        </p:nvSpPr>
        <p:spPr bwMode="auto">
          <a:xfrm>
            <a:off x="457200" y="1773238"/>
            <a:ext cx="8229600" cy="43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hf sldNum="0" hdr="0" dt="0"/>
  <p:txStyles>
    <p:titleStyle>
      <a:lvl1pPr algn="l" rtl="0" eaLnBrk="0" fontAlgn="base" hangingPunct="0">
        <a:lnSpc>
          <a:spcPct val="90000"/>
        </a:lnSpc>
        <a:spcBef>
          <a:spcPct val="0"/>
        </a:spcBef>
        <a:spcAft>
          <a:spcPct val="0"/>
        </a:spcAft>
        <a:defRPr sz="2600" b="1">
          <a:solidFill>
            <a:srgbClr val="0054A6"/>
          </a:solidFill>
          <a:latin typeface="+mj-lt"/>
          <a:ea typeface="+mj-ea"/>
          <a:cs typeface="+mj-cs"/>
        </a:defRPr>
      </a:lvl1pPr>
      <a:lvl2pPr algn="l" rtl="0" eaLnBrk="0" fontAlgn="base" hangingPunct="0">
        <a:lnSpc>
          <a:spcPct val="90000"/>
        </a:lnSpc>
        <a:spcBef>
          <a:spcPct val="0"/>
        </a:spcBef>
        <a:spcAft>
          <a:spcPct val="0"/>
        </a:spcAft>
        <a:defRPr sz="2600" b="1">
          <a:solidFill>
            <a:srgbClr val="0054A6"/>
          </a:solidFill>
          <a:latin typeface="Arial" charset="0"/>
        </a:defRPr>
      </a:lvl2pPr>
      <a:lvl3pPr algn="l" rtl="0" eaLnBrk="0" fontAlgn="base" hangingPunct="0">
        <a:lnSpc>
          <a:spcPct val="90000"/>
        </a:lnSpc>
        <a:spcBef>
          <a:spcPct val="0"/>
        </a:spcBef>
        <a:spcAft>
          <a:spcPct val="0"/>
        </a:spcAft>
        <a:defRPr sz="2600" b="1">
          <a:solidFill>
            <a:srgbClr val="0054A6"/>
          </a:solidFill>
          <a:latin typeface="Arial" charset="0"/>
        </a:defRPr>
      </a:lvl3pPr>
      <a:lvl4pPr algn="l" rtl="0" eaLnBrk="0" fontAlgn="base" hangingPunct="0">
        <a:lnSpc>
          <a:spcPct val="90000"/>
        </a:lnSpc>
        <a:spcBef>
          <a:spcPct val="0"/>
        </a:spcBef>
        <a:spcAft>
          <a:spcPct val="0"/>
        </a:spcAft>
        <a:defRPr sz="2600" b="1">
          <a:solidFill>
            <a:srgbClr val="0054A6"/>
          </a:solidFill>
          <a:latin typeface="Arial" charset="0"/>
        </a:defRPr>
      </a:lvl4pPr>
      <a:lvl5pPr algn="l" rtl="0" eaLnBrk="0" fontAlgn="base" hangingPunct="0">
        <a:lnSpc>
          <a:spcPct val="90000"/>
        </a:lnSpc>
        <a:spcBef>
          <a:spcPct val="0"/>
        </a:spcBef>
        <a:spcAft>
          <a:spcPct val="0"/>
        </a:spcAft>
        <a:defRPr sz="2600" b="1">
          <a:solidFill>
            <a:srgbClr val="0054A6"/>
          </a:solidFill>
          <a:latin typeface="Arial" charset="0"/>
        </a:defRPr>
      </a:lvl5pPr>
      <a:lvl6pPr marL="457200" algn="l" rtl="0" fontAlgn="base">
        <a:lnSpc>
          <a:spcPct val="90000"/>
        </a:lnSpc>
        <a:spcBef>
          <a:spcPct val="0"/>
        </a:spcBef>
        <a:spcAft>
          <a:spcPct val="0"/>
        </a:spcAft>
        <a:defRPr sz="2600" b="1">
          <a:solidFill>
            <a:srgbClr val="0054A6"/>
          </a:solidFill>
          <a:latin typeface="Arial" charset="0"/>
        </a:defRPr>
      </a:lvl6pPr>
      <a:lvl7pPr marL="914400" algn="l" rtl="0" fontAlgn="base">
        <a:lnSpc>
          <a:spcPct val="90000"/>
        </a:lnSpc>
        <a:spcBef>
          <a:spcPct val="0"/>
        </a:spcBef>
        <a:spcAft>
          <a:spcPct val="0"/>
        </a:spcAft>
        <a:defRPr sz="2600" b="1">
          <a:solidFill>
            <a:srgbClr val="0054A6"/>
          </a:solidFill>
          <a:latin typeface="Arial" charset="0"/>
        </a:defRPr>
      </a:lvl7pPr>
      <a:lvl8pPr marL="1371600" algn="l" rtl="0" fontAlgn="base">
        <a:lnSpc>
          <a:spcPct val="90000"/>
        </a:lnSpc>
        <a:spcBef>
          <a:spcPct val="0"/>
        </a:spcBef>
        <a:spcAft>
          <a:spcPct val="0"/>
        </a:spcAft>
        <a:defRPr sz="2600" b="1">
          <a:solidFill>
            <a:srgbClr val="0054A6"/>
          </a:solidFill>
          <a:latin typeface="Arial" charset="0"/>
        </a:defRPr>
      </a:lvl8pPr>
      <a:lvl9pPr marL="1828800" algn="l" rtl="0" fontAlgn="base">
        <a:lnSpc>
          <a:spcPct val="90000"/>
        </a:lnSpc>
        <a:spcBef>
          <a:spcPct val="0"/>
        </a:spcBef>
        <a:spcAft>
          <a:spcPct val="0"/>
        </a:spcAft>
        <a:defRPr sz="2600" b="1">
          <a:solidFill>
            <a:srgbClr val="0054A6"/>
          </a:solidFill>
          <a:latin typeface="Arial" charset="0"/>
        </a:defRPr>
      </a:lvl9pPr>
    </p:titleStyle>
    <p:bodyStyle>
      <a:lvl1pPr marL="342900" indent="-342900" algn="l" rtl="0" eaLnBrk="0" fontAlgn="base" hangingPunct="0">
        <a:spcBef>
          <a:spcPct val="20000"/>
        </a:spcBef>
        <a:spcAft>
          <a:spcPct val="0"/>
        </a:spcAft>
        <a:buChar char="•"/>
        <a:defRPr>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400">
          <a:solidFill>
            <a:schemeClr val="bg1"/>
          </a:solidFill>
          <a:latin typeface="+mn-lt"/>
        </a:defRPr>
      </a:lvl3pPr>
      <a:lvl4pPr marL="1600200" indent="-228600" algn="l" rtl="0" eaLnBrk="0" fontAlgn="base" hangingPunct="0">
        <a:spcBef>
          <a:spcPct val="20000"/>
        </a:spcBef>
        <a:spcAft>
          <a:spcPct val="0"/>
        </a:spcAft>
        <a:buChar char="–"/>
        <a:defRPr sz="1200">
          <a:solidFill>
            <a:schemeClr val="bg1"/>
          </a:solidFill>
          <a:latin typeface="+mn-lt"/>
        </a:defRPr>
      </a:lvl4pPr>
      <a:lvl5pPr marL="2057400" indent="-228600" algn="l" rtl="0" eaLnBrk="0" fontAlgn="base" hangingPunct="0">
        <a:spcBef>
          <a:spcPct val="20000"/>
        </a:spcBef>
        <a:spcAft>
          <a:spcPct val="0"/>
        </a:spcAft>
        <a:buChar char="»"/>
        <a:defRPr sz="1000">
          <a:solidFill>
            <a:schemeClr val="bg1"/>
          </a:solidFill>
          <a:latin typeface="+mn-lt"/>
        </a:defRPr>
      </a:lvl5pPr>
      <a:lvl6pPr marL="2514600" indent="-228600" algn="l" rtl="0" fontAlgn="base">
        <a:spcBef>
          <a:spcPct val="20000"/>
        </a:spcBef>
        <a:spcAft>
          <a:spcPct val="0"/>
        </a:spcAft>
        <a:buChar char="»"/>
        <a:defRPr sz="1000">
          <a:solidFill>
            <a:schemeClr val="bg1"/>
          </a:solidFill>
          <a:latin typeface="+mn-lt"/>
        </a:defRPr>
      </a:lvl6pPr>
      <a:lvl7pPr marL="2971800" indent="-228600" algn="l" rtl="0" fontAlgn="base">
        <a:spcBef>
          <a:spcPct val="20000"/>
        </a:spcBef>
        <a:spcAft>
          <a:spcPct val="0"/>
        </a:spcAft>
        <a:buChar char="»"/>
        <a:defRPr sz="1000">
          <a:solidFill>
            <a:schemeClr val="bg1"/>
          </a:solidFill>
          <a:latin typeface="+mn-lt"/>
        </a:defRPr>
      </a:lvl7pPr>
      <a:lvl8pPr marL="3429000" indent="-228600" algn="l" rtl="0" fontAlgn="base">
        <a:spcBef>
          <a:spcPct val="20000"/>
        </a:spcBef>
        <a:spcAft>
          <a:spcPct val="0"/>
        </a:spcAft>
        <a:buChar char="»"/>
        <a:defRPr sz="1000">
          <a:solidFill>
            <a:schemeClr val="bg1"/>
          </a:solidFill>
          <a:latin typeface="+mn-lt"/>
        </a:defRPr>
      </a:lvl8pPr>
      <a:lvl9pPr marL="3886200" indent="-228600" algn="l" rtl="0" fontAlgn="base">
        <a:spcBef>
          <a:spcPct val="20000"/>
        </a:spcBef>
        <a:spcAft>
          <a:spcPct val="0"/>
        </a:spcAft>
        <a:buChar char="»"/>
        <a:defRPr sz="1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4" descr="new ACS 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019925" y="404813"/>
            <a:ext cx="16843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8"/>
          <p:cNvSpPr>
            <a:spLocks noGrp="1" noChangeArrowheads="1"/>
          </p:cNvSpPr>
          <p:nvPr>
            <p:ph type="title"/>
          </p:nvPr>
        </p:nvSpPr>
        <p:spPr bwMode="auto">
          <a:xfrm>
            <a:off x="468313" y="319088"/>
            <a:ext cx="5975350" cy="944562"/>
          </a:xfrm>
          <a:prstGeom prst="rect">
            <a:avLst/>
          </a:prstGeom>
          <a:noFill/>
          <a:ln>
            <a:noFill/>
          </a:ln>
          <a:effectLst/>
          <a:extLst>
            <a:ext uri="{909E8E84-426E-40DD-AFC4-6F175D3DCCD1}">
              <a14:hiddenFill xmlns:a14="http://schemas.microsoft.com/office/drawing/2010/main">
                <a:solidFill>
                  <a:srgbClr val="0054A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GB" smtClean="0"/>
              <a:t>Click to edit Master title style</a:t>
            </a:r>
          </a:p>
        </p:txBody>
      </p:sp>
    </p:spTree>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l" rtl="0" eaLnBrk="0" fontAlgn="base" hangingPunct="0">
        <a:lnSpc>
          <a:spcPct val="90000"/>
        </a:lnSpc>
        <a:spcBef>
          <a:spcPct val="0"/>
        </a:spcBef>
        <a:spcAft>
          <a:spcPct val="0"/>
        </a:spcAft>
        <a:defRPr sz="2600" b="1">
          <a:solidFill>
            <a:srgbClr val="0054A6"/>
          </a:solidFill>
          <a:latin typeface="+mj-lt"/>
          <a:ea typeface="+mj-ea"/>
          <a:cs typeface="+mj-cs"/>
        </a:defRPr>
      </a:lvl1pPr>
      <a:lvl2pPr algn="l" rtl="0" eaLnBrk="0" fontAlgn="base" hangingPunct="0">
        <a:lnSpc>
          <a:spcPct val="90000"/>
        </a:lnSpc>
        <a:spcBef>
          <a:spcPct val="0"/>
        </a:spcBef>
        <a:spcAft>
          <a:spcPct val="0"/>
        </a:spcAft>
        <a:defRPr sz="2600" b="1">
          <a:solidFill>
            <a:srgbClr val="0054A6"/>
          </a:solidFill>
          <a:latin typeface="Arial" charset="0"/>
        </a:defRPr>
      </a:lvl2pPr>
      <a:lvl3pPr algn="l" rtl="0" eaLnBrk="0" fontAlgn="base" hangingPunct="0">
        <a:lnSpc>
          <a:spcPct val="90000"/>
        </a:lnSpc>
        <a:spcBef>
          <a:spcPct val="0"/>
        </a:spcBef>
        <a:spcAft>
          <a:spcPct val="0"/>
        </a:spcAft>
        <a:defRPr sz="2600" b="1">
          <a:solidFill>
            <a:srgbClr val="0054A6"/>
          </a:solidFill>
          <a:latin typeface="Arial" charset="0"/>
        </a:defRPr>
      </a:lvl3pPr>
      <a:lvl4pPr algn="l" rtl="0" eaLnBrk="0" fontAlgn="base" hangingPunct="0">
        <a:lnSpc>
          <a:spcPct val="90000"/>
        </a:lnSpc>
        <a:spcBef>
          <a:spcPct val="0"/>
        </a:spcBef>
        <a:spcAft>
          <a:spcPct val="0"/>
        </a:spcAft>
        <a:defRPr sz="2600" b="1">
          <a:solidFill>
            <a:srgbClr val="0054A6"/>
          </a:solidFill>
          <a:latin typeface="Arial" charset="0"/>
        </a:defRPr>
      </a:lvl4pPr>
      <a:lvl5pPr algn="l" rtl="0" eaLnBrk="0" fontAlgn="base" hangingPunct="0">
        <a:lnSpc>
          <a:spcPct val="90000"/>
        </a:lnSpc>
        <a:spcBef>
          <a:spcPct val="0"/>
        </a:spcBef>
        <a:spcAft>
          <a:spcPct val="0"/>
        </a:spcAft>
        <a:defRPr sz="2600" b="1">
          <a:solidFill>
            <a:srgbClr val="0054A6"/>
          </a:solidFill>
          <a:latin typeface="Arial" charset="0"/>
        </a:defRPr>
      </a:lvl5pPr>
      <a:lvl6pPr marL="457200" algn="l" rtl="0" fontAlgn="base">
        <a:lnSpc>
          <a:spcPct val="90000"/>
        </a:lnSpc>
        <a:spcBef>
          <a:spcPct val="0"/>
        </a:spcBef>
        <a:spcAft>
          <a:spcPct val="0"/>
        </a:spcAft>
        <a:defRPr sz="2600" b="1">
          <a:solidFill>
            <a:srgbClr val="0054A6"/>
          </a:solidFill>
          <a:latin typeface="Arial" charset="0"/>
        </a:defRPr>
      </a:lvl6pPr>
      <a:lvl7pPr marL="914400" algn="l" rtl="0" fontAlgn="base">
        <a:lnSpc>
          <a:spcPct val="90000"/>
        </a:lnSpc>
        <a:spcBef>
          <a:spcPct val="0"/>
        </a:spcBef>
        <a:spcAft>
          <a:spcPct val="0"/>
        </a:spcAft>
        <a:defRPr sz="2600" b="1">
          <a:solidFill>
            <a:srgbClr val="0054A6"/>
          </a:solidFill>
          <a:latin typeface="Arial" charset="0"/>
        </a:defRPr>
      </a:lvl7pPr>
      <a:lvl8pPr marL="1371600" algn="l" rtl="0" fontAlgn="base">
        <a:lnSpc>
          <a:spcPct val="90000"/>
        </a:lnSpc>
        <a:spcBef>
          <a:spcPct val="0"/>
        </a:spcBef>
        <a:spcAft>
          <a:spcPct val="0"/>
        </a:spcAft>
        <a:defRPr sz="2600" b="1">
          <a:solidFill>
            <a:srgbClr val="0054A6"/>
          </a:solidFill>
          <a:latin typeface="Arial" charset="0"/>
        </a:defRPr>
      </a:lvl8pPr>
      <a:lvl9pPr marL="1828800" algn="l" rtl="0" fontAlgn="base">
        <a:lnSpc>
          <a:spcPct val="90000"/>
        </a:lnSpc>
        <a:spcBef>
          <a:spcPct val="0"/>
        </a:spcBef>
        <a:spcAft>
          <a:spcPct val="0"/>
        </a:spcAft>
        <a:defRPr sz="2600" b="1">
          <a:solidFill>
            <a:srgbClr val="0054A6"/>
          </a:solidFill>
          <a:latin typeface="Arial" charset="0"/>
        </a:defRPr>
      </a:lvl9pPr>
    </p:titleStyle>
    <p:bodyStyle>
      <a:lvl1pPr marL="342900" indent="-342900" algn="l" rtl="0" eaLnBrk="0" fontAlgn="base" hangingPunct="0">
        <a:spcBef>
          <a:spcPct val="20000"/>
        </a:spcBef>
        <a:spcAft>
          <a:spcPct val="0"/>
        </a:spcAft>
        <a:buChar char="•"/>
        <a:defRPr>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400">
          <a:solidFill>
            <a:schemeClr val="bg1"/>
          </a:solidFill>
          <a:latin typeface="+mn-lt"/>
        </a:defRPr>
      </a:lvl3pPr>
      <a:lvl4pPr marL="1600200" indent="-228600" algn="l" rtl="0" eaLnBrk="0" fontAlgn="base" hangingPunct="0">
        <a:spcBef>
          <a:spcPct val="20000"/>
        </a:spcBef>
        <a:spcAft>
          <a:spcPct val="0"/>
        </a:spcAft>
        <a:buChar char="–"/>
        <a:defRPr sz="1200">
          <a:solidFill>
            <a:schemeClr val="bg1"/>
          </a:solidFill>
          <a:latin typeface="+mn-lt"/>
        </a:defRPr>
      </a:lvl4pPr>
      <a:lvl5pPr marL="2057400" indent="-228600" algn="l" rtl="0" eaLnBrk="0" fontAlgn="base" hangingPunct="0">
        <a:spcBef>
          <a:spcPct val="20000"/>
        </a:spcBef>
        <a:spcAft>
          <a:spcPct val="0"/>
        </a:spcAft>
        <a:buChar char="»"/>
        <a:defRPr sz="1000">
          <a:solidFill>
            <a:schemeClr val="bg1"/>
          </a:solidFill>
          <a:latin typeface="+mn-lt"/>
        </a:defRPr>
      </a:lvl5pPr>
      <a:lvl6pPr marL="2514600" indent="-228600" algn="l" rtl="0" fontAlgn="base">
        <a:spcBef>
          <a:spcPct val="20000"/>
        </a:spcBef>
        <a:spcAft>
          <a:spcPct val="0"/>
        </a:spcAft>
        <a:buChar char="»"/>
        <a:defRPr sz="1000">
          <a:solidFill>
            <a:schemeClr val="bg1"/>
          </a:solidFill>
          <a:latin typeface="+mn-lt"/>
        </a:defRPr>
      </a:lvl6pPr>
      <a:lvl7pPr marL="2971800" indent="-228600" algn="l" rtl="0" fontAlgn="base">
        <a:spcBef>
          <a:spcPct val="20000"/>
        </a:spcBef>
        <a:spcAft>
          <a:spcPct val="0"/>
        </a:spcAft>
        <a:buChar char="»"/>
        <a:defRPr sz="1000">
          <a:solidFill>
            <a:schemeClr val="bg1"/>
          </a:solidFill>
          <a:latin typeface="+mn-lt"/>
        </a:defRPr>
      </a:lvl7pPr>
      <a:lvl8pPr marL="3429000" indent="-228600" algn="l" rtl="0" fontAlgn="base">
        <a:spcBef>
          <a:spcPct val="20000"/>
        </a:spcBef>
        <a:spcAft>
          <a:spcPct val="0"/>
        </a:spcAft>
        <a:buChar char="»"/>
        <a:defRPr sz="1000">
          <a:solidFill>
            <a:schemeClr val="bg1"/>
          </a:solidFill>
          <a:latin typeface="+mn-lt"/>
        </a:defRPr>
      </a:lvl8pPr>
      <a:lvl9pPr marL="3886200" indent="-228600" algn="l" rtl="0" fontAlgn="base">
        <a:spcBef>
          <a:spcPct val="20000"/>
        </a:spcBef>
        <a:spcAft>
          <a:spcPct val="0"/>
        </a:spcAft>
        <a:buChar char="»"/>
        <a:defRPr sz="1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comments" Target="../comments/comment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omments" Target="../comments/comment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omments" Target="../comments/comment11.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omments" Target="../comments/comment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omments" Target="../comments/comment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omments" Target="../comments/comment1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omments" Target="../comments/comment1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
          <p:cNvSpPr>
            <a:spLocks noGrp="1" noChangeArrowheads="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6147" name="Rectangle 2"/>
          <p:cNvSpPr>
            <a:spLocks noGrp="1" noChangeArrowheads="1"/>
          </p:cNvSpPr>
          <p:nvPr>
            <p:ph type="ctrTitle"/>
          </p:nvPr>
        </p:nvSpPr>
        <p:spPr>
          <a:xfrm>
            <a:off x="827088" y="2636838"/>
            <a:ext cx="5329237" cy="1728787"/>
          </a:xfrm>
        </p:spPr>
        <p:txBody>
          <a:bodyPr/>
          <a:lstStyle/>
          <a:p>
            <a:pPr eaLnBrk="1" hangingPunct="1"/>
            <a:r>
              <a:rPr lang="en-US" smtClean="0"/>
              <a:t>A Career in Academe</a:t>
            </a:r>
          </a:p>
        </p:txBody>
      </p:sp>
      <p:sp>
        <p:nvSpPr>
          <p:cNvPr id="6148" name="Rectangle 3"/>
          <p:cNvSpPr>
            <a:spLocks noGrp="1" noChangeArrowheads="1"/>
          </p:cNvSpPr>
          <p:nvPr>
            <p:ph type="subTitle" idx="1"/>
          </p:nvPr>
        </p:nvSpPr>
        <p:spPr/>
        <p:txBody>
          <a:bodyPr/>
          <a:lstStyle/>
          <a:p>
            <a:pPr eaLnBrk="1" hangingPunct="1"/>
            <a:r>
              <a:rPr lang="en-US" sz="1600" smtClean="0"/>
              <a:t>ACS Career Pathways Series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
          <p:cNvSpPr>
            <a:spLocks noGrp="1" noChangeArrowheads="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7171" name="Rectangle 2"/>
          <p:cNvSpPr>
            <a:spLocks noGrp="1" noChangeArrowheads="1"/>
          </p:cNvSpPr>
          <p:nvPr>
            <p:ph type="ctrTitle"/>
          </p:nvPr>
        </p:nvSpPr>
        <p:spPr>
          <a:xfrm>
            <a:off x="827088" y="2636838"/>
            <a:ext cx="5329237" cy="1944687"/>
          </a:xfrm>
        </p:spPr>
        <p:txBody>
          <a:bodyPr/>
          <a:lstStyle/>
          <a:p>
            <a:pPr eaLnBrk="1" hangingPunct="1"/>
            <a:r>
              <a:rPr lang="en-US" smtClean="0"/>
              <a:t>Assessing My Own Values and Interests</a:t>
            </a:r>
          </a:p>
        </p:txBody>
      </p:sp>
      <p:sp>
        <p:nvSpPr>
          <p:cNvPr id="7172" name="Rectangle 3"/>
          <p:cNvSpPr>
            <a:spLocks noGrp="1" noChangeArrowheads="1"/>
          </p:cNvSpPr>
          <p:nvPr>
            <p:ph type="subTitle" idx="1"/>
          </p:nvPr>
        </p:nvSpPr>
        <p:spPr/>
        <p:txBody>
          <a:bodyPr/>
          <a:lstStyle/>
          <a:p>
            <a:pPr eaLnBrk="1" hangingPunct="1"/>
            <a:r>
              <a:rPr lang="en-US" sz="1400" smtClean="0"/>
              <a:t>Individual to pairs activity</a:t>
            </a:r>
          </a:p>
        </p:txBody>
      </p:sp>
      <p:sp>
        <p:nvSpPr>
          <p:cNvPr id="7173" name="Text Box 4"/>
          <p:cNvSpPr txBox="1">
            <a:spLocks noChangeArrowheads="1"/>
          </p:cNvSpPr>
          <p:nvPr/>
        </p:nvSpPr>
        <p:spPr bwMode="auto">
          <a:xfrm>
            <a:off x="7375525" y="5791200"/>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a:t>2</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8195" name="Rectangle 2"/>
          <p:cNvSpPr>
            <a:spLocks noGrp="1" noChangeArrowheads="1"/>
          </p:cNvSpPr>
          <p:nvPr>
            <p:ph type="title"/>
          </p:nvPr>
        </p:nvSpPr>
        <p:spPr/>
        <p:txBody>
          <a:bodyPr/>
          <a:lstStyle/>
          <a:p>
            <a:pPr eaLnBrk="1" hangingPunct="1"/>
            <a:r>
              <a:rPr lang="en-US" sz="2500" smtClean="0"/>
              <a:t>A Career in Academe:  Agenda</a:t>
            </a:r>
          </a:p>
        </p:txBody>
      </p:sp>
      <p:sp>
        <p:nvSpPr>
          <p:cNvPr id="8196" name="Text Box 5"/>
          <p:cNvSpPr txBox="1">
            <a:spLocks noChangeArrowheads="1"/>
          </p:cNvSpPr>
          <p:nvPr/>
        </p:nvSpPr>
        <p:spPr bwMode="auto">
          <a:xfrm>
            <a:off x="7375525" y="5726113"/>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a:t>3</a:t>
            </a:r>
          </a:p>
        </p:txBody>
      </p:sp>
      <p:sp>
        <p:nvSpPr>
          <p:cNvPr id="8197" name="Rectangle 7"/>
          <p:cNvSpPr>
            <a:spLocks noGrp="1" noChangeArrowheads="1"/>
          </p:cNvSpPr>
          <p:nvPr>
            <p:ph type="body" idx="1"/>
          </p:nvPr>
        </p:nvSpPr>
        <p:spPr/>
        <p:txBody>
          <a:bodyPr/>
          <a:lstStyle/>
          <a:p>
            <a:pPr eaLnBrk="1" hangingPunct="1"/>
            <a:r>
              <a:rPr lang="en-US" sz="2000" smtClean="0"/>
              <a:t>The Academic Career Pathway</a:t>
            </a:r>
          </a:p>
          <a:p>
            <a:pPr eaLnBrk="1" hangingPunct="1"/>
            <a:r>
              <a:rPr lang="en-US" sz="2000" smtClean="0"/>
              <a:t>Crafting a Curriculum Vita</a:t>
            </a:r>
          </a:p>
          <a:p>
            <a:pPr eaLnBrk="1" hangingPunct="1"/>
            <a:r>
              <a:rPr lang="en-US" sz="2000" smtClean="0"/>
              <a:t>Making Myself More Competitive</a:t>
            </a:r>
          </a:p>
          <a:p>
            <a:pPr eaLnBrk="1" hangingPunct="1"/>
            <a:r>
              <a:rPr lang="en-US" sz="2000" smtClean="0"/>
              <a:t>Getting Hired for an Academic Position</a:t>
            </a:r>
          </a:p>
          <a:p>
            <a:pPr eaLnBrk="1" hangingPunct="1"/>
            <a:r>
              <a:rPr lang="en-US" sz="2000" smtClean="0"/>
              <a:t>Being Successful:  Your First Year on the Job</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9219" name="Rectangle 2"/>
          <p:cNvSpPr>
            <a:spLocks noGrp="1" noChangeArrowheads="1"/>
          </p:cNvSpPr>
          <p:nvPr>
            <p:ph type="title"/>
          </p:nvPr>
        </p:nvSpPr>
        <p:spPr/>
        <p:txBody>
          <a:bodyPr/>
          <a:lstStyle/>
          <a:p>
            <a:pPr eaLnBrk="1" hangingPunct="1"/>
            <a:r>
              <a:rPr lang="en-US" smtClean="0"/>
              <a:t>Trends and Outlook for Academic Jobs</a:t>
            </a:r>
          </a:p>
        </p:txBody>
      </p:sp>
      <p:sp>
        <p:nvSpPr>
          <p:cNvPr id="9220" name="Rectangle 3"/>
          <p:cNvSpPr>
            <a:spLocks noGrp="1" noChangeArrowheads="1"/>
          </p:cNvSpPr>
          <p:nvPr>
            <p:ph type="body" idx="1"/>
          </p:nvPr>
        </p:nvSpPr>
        <p:spPr/>
        <p:txBody>
          <a:bodyPr/>
          <a:lstStyle/>
          <a:p>
            <a:pPr eaLnBrk="1" hangingPunct="1"/>
            <a:r>
              <a:rPr lang="en-US" smtClean="0"/>
              <a:t>Growing or shrinking?</a:t>
            </a:r>
          </a:p>
          <a:p>
            <a:pPr eaLnBrk="1" hangingPunct="1"/>
            <a:r>
              <a:rPr lang="en-US" smtClean="0"/>
              <a:t>Which segments are most promising (community colleges?)</a:t>
            </a:r>
          </a:p>
          <a:p>
            <a:pPr eaLnBrk="1" hangingPunct="1"/>
            <a:r>
              <a:rPr lang="en-US" smtClean="0"/>
              <a:t>More use of non-tenured faculty?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10243" name="Rectangle 2"/>
          <p:cNvSpPr>
            <a:spLocks noGrp="1" noChangeArrowheads="1"/>
          </p:cNvSpPr>
          <p:nvPr>
            <p:ph type="title"/>
          </p:nvPr>
        </p:nvSpPr>
        <p:spPr/>
        <p:txBody>
          <a:bodyPr/>
          <a:lstStyle/>
          <a:p>
            <a:pPr eaLnBrk="1" hangingPunct="1"/>
            <a:r>
              <a:rPr lang="en-US" smtClean="0"/>
              <a:t>Types of Academic Institutions</a:t>
            </a:r>
          </a:p>
        </p:txBody>
      </p:sp>
      <p:sp>
        <p:nvSpPr>
          <p:cNvPr id="10244" name="Text Box 3"/>
          <p:cNvSpPr txBox="1">
            <a:spLocks noChangeArrowheads="1"/>
          </p:cNvSpPr>
          <p:nvPr/>
        </p:nvSpPr>
        <p:spPr bwMode="auto">
          <a:xfrm>
            <a:off x="3255963" y="5992813"/>
            <a:ext cx="18669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000"/>
              <a:t>Source:  Carnegie Foundation</a:t>
            </a:r>
          </a:p>
        </p:txBody>
      </p:sp>
      <p:graphicFrame>
        <p:nvGraphicFramePr>
          <p:cNvPr id="239620" name="Group 4"/>
          <p:cNvGraphicFramePr>
            <a:graphicFrameLocks noGrp="1"/>
          </p:cNvGraphicFramePr>
          <p:nvPr>
            <p:ph type="tbl" idx="1"/>
          </p:nvPr>
        </p:nvGraphicFramePr>
        <p:xfrm>
          <a:off x="1258888" y="1557338"/>
          <a:ext cx="6626225" cy="3808415"/>
        </p:xfrm>
        <a:graphic>
          <a:graphicData uri="http://schemas.openxmlformats.org/drawingml/2006/table">
            <a:tbl>
              <a:tblPr/>
              <a:tblGrid>
                <a:gridCol w="3313112"/>
                <a:gridCol w="3313113"/>
              </a:tblGrid>
              <a:tr h="544513">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2000" b="0" i="0" u="none" strike="noStrike" cap="none" normalizeH="0" baseline="0" smtClean="0">
                          <a:ln>
                            <a:noFill/>
                          </a:ln>
                          <a:solidFill>
                            <a:schemeClr val="bg1"/>
                          </a:solidFill>
                          <a:effectLst/>
                          <a:latin typeface="Arial" charset="0"/>
                        </a:rPr>
                        <a:t>Type of Institution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2000" b="0" i="0" u="none" strike="noStrike" cap="none" normalizeH="0" baseline="0" smtClean="0">
                          <a:ln>
                            <a:noFill/>
                          </a:ln>
                          <a:solidFill>
                            <a:schemeClr val="bg1"/>
                          </a:solidFill>
                          <a:effectLst/>
                          <a:latin typeface="Arial" charset="0"/>
                        </a:rPr>
                        <a:t>Number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544513">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Doctoral Universities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261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2925">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Master’s Colleges and Universities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611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4513">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Baccalaureate Colleges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549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4513">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Associate Colleges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1669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4513">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Specialized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766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2925">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Other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85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2"/>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11267" name="Rectangle 2"/>
          <p:cNvSpPr>
            <a:spLocks noGrp="1" noChangeArrowheads="1"/>
          </p:cNvSpPr>
          <p:nvPr>
            <p:ph type="title"/>
          </p:nvPr>
        </p:nvSpPr>
        <p:spPr>
          <a:xfrm>
            <a:off x="827088" y="188913"/>
            <a:ext cx="5616575" cy="944562"/>
          </a:xfrm>
        </p:spPr>
        <p:txBody>
          <a:bodyPr/>
          <a:lstStyle/>
          <a:p>
            <a:pPr eaLnBrk="1" hangingPunct="1"/>
            <a:r>
              <a:rPr lang="en-US" smtClean="0"/>
              <a:t>Typical Academic Career Path</a:t>
            </a:r>
          </a:p>
        </p:txBody>
      </p:sp>
      <p:grpSp>
        <p:nvGrpSpPr>
          <p:cNvPr id="11268" name="Group 3"/>
          <p:cNvGrpSpPr>
            <a:grpSpLocks/>
          </p:cNvGrpSpPr>
          <p:nvPr/>
        </p:nvGrpSpPr>
        <p:grpSpPr bwMode="auto">
          <a:xfrm>
            <a:off x="1763713" y="1341438"/>
            <a:ext cx="6048375" cy="4994275"/>
            <a:chOff x="1111" y="845"/>
            <a:chExt cx="3810" cy="3146"/>
          </a:xfrm>
        </p:grpSpPr>
        <p:sp>
          <p:nvSpPr>
            <p:cNvPr id="11270" name="AutoShape 4"/>
            <p:cNvSpPr>
              <a:spLocks noChangeArrowheads="1"/>
            </p:cNvSpPr>
            <p:nvPr/>
          </p:nvSpPr>
          <p:spPr bwMode="auto">
            <a:xfrm>
              <a:off x="1565" y="1026"/>
              <a:ext cx="408" cy="2858"/>
            </a:xfrm>
            <a:prstGeom prst="upArrow">
              <a:avLst>
                <a:gd name="adj1" fmla="val 50000"/>
                <a:gd name="adj2" fmla="val 62979"/>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1" name="Text Box 5"/>
            <p:cNvSpPr txBox="1">
              <a:spLocks noChangeArrowheads="1"/>
            </p:cNvSpPr>
            <p:nvPr/>
          </p:nvSpPr>
          <p:spPr bwMode="auto">
            <a:xfrm>
              <a:off x="1347" y="845"/>
              <a:ext cx="9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Tenure Track</a:t>
              </a:r>
            </a:p>
          </p:txBody>
        </p:sp>
        <p:sp>
          <p:nvSpPr>
            <p:cNvPr id="11272" name="Text Box 6"/>
            <p:cNvSpPr txBox="1">
              <a:spLocks noChangeArrowheads="1"/>
            </p:cNvSpPr>
            <p:nvPr/>
          </p:nvSpPr>
          <p:spPr bwMode="auto">
            <a:xfrm>
              <a:off x="3606" y="845"/>
              <a:ext cx="128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Non-Tenure Track</a:t>
              </a:r>
            </a:p>
          </p:txBody>
        </p:sp>
        <p:sp>
          <p:nvSpPr>
            <p:cNvPr id="11273" name="Rectangle 7"/>
            <p:cNvSpPr>
              <a:spLocks noChangeArrowheads="1"/>
            </p:cNvSpPr>
            <p:nvPr/>
          </p:nvSpPr>
          <p:spPr bwMode="auto">
            <a:xfrm>
              <a:off x="1111" y="2991"/>
              <a:ext cx="1361" cy="45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Assistant Professor</a:t>
              </a:r>
            </a:p>
          </p:txBody>
        </p:sp>
        <p:sp>
          <p:nvSpPr>
            <p:cNvPr id="11274" name="Rectangle 8"/>
            <p:cNvSpPr>
              <a:spLocks noChangeArrowheads="1"/>
            </p:cNvSpPr>
            <p:nvPr/>
          </p:nvSpPr>
          <p:spPr bwMode="auto">
            <a:xfrm>
              <a:off x="1111" y="3538"/>
              <a:ext cx="1361" cy="45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Post Doctoral Appt.</a:t>
              </a:r>
            </a:p>
          </p:txBody>
        </p:sp>
        <p:sp>
          <p:nvSpPr>
            <p:cNvPr id="11275" name="Rectangle 9"/>
            <p:cNvSpPr>
              <a:spLocks noChangeArrowheads="1"/>
            </p:cNvSpPr>
            <p:nvPr/>
          </p:nvSpPr>
          <p:spPr bwMode="auto">
            <a:xfrm>
              <a:off x="1111" y="1343"/>
              <a:ext cx="1361" cy="45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Professor</a:t>
              </a:r>
            </a:p>
          </p:txBody>
        </p:sp>
        <p:sp>
          <p:nvSpPr>
            <p:cNvPr id="11276" name="Rectangle 10"/>
            <p:cNvSpPr>
              <a:spLocks noChangeArrowheads="1"/>
            </p:cNvSpPr>
            <p:nvPr/>
          </p:nvSpPr>
          <p:spPr bwMode="auto">
            <a:xfrm>
              <a:off x="1111" y="1919"/>
              <a:ext cx="1361" cy="45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Associate Professor</a:t>
              </a:r>
            </a:p>
          </p:txBody>
        </p:sp>
        <p:sp>
          <p:nvSpPr>
            <p:cNvPr id="11277" name="Rectangle 11"/>
            <p:cNvSpPr>
              <a:spLocks noChangeArrowheads="1"/>
            </p:cNvSpPr>
            <p:nvPr/>
          </p:nvSpPr>
          <p:spPr bwMode="auto">
            <a:xfrm>
              <a:off x="1111" y="2467"/>
              <a:ext cx="1361" cy="453"/>
            </a:xfrm>
            <a:prstGeom prst="rect">
              <a:avLst/>
            </a:prstGeom>
            <a:solidFill>
              <a:srgbClr val="FF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Tenure Decision</a:t>
              </a:r>
            </a:p>
          </p:txBody>
        </p:sp>
        <p:sp>
          <p:nvSpPr>
            <p:cNvPr id="11278" name="Rectangle 12"/>
            <p:cNvSpPr>
              <a:spLocks noChangeArrowheads="1"/>
            </p:cNvSpPr>
            <p:nvPr/>
          </p:nvSpPr>
          <p:spPr bwMode="auto">
            <a:xfrm>
              <a:off x="3560" y="2976"/>
              <a:ext cx="1361" cy="45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Adjunct Professor</a:t>
              </a:r>
            </a:p>
          </p:txBody>
        </p:sp>
        <p:sp>
          <p:nvSpPr>
            <p:cNvPr id="11279" name="Rectangle 13"/>
            <p:cNvSpPr>
              <a:spLocks noChangeArrowheads="1"/>
            </p:cNvSpPr>
            <p:nvPr/>
          </p:nvSpPr>
          <p:spPr bwMode="auto">
            <a:xfrm>
              <a:off x="3560" y="3521"/>
              <a:ext cx="1361" cy="45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Sabbatical</a:t>
              </a:r>
            </a:p>
            <a:p>
              <a:pPr algn="ctr"/>
              <a:r>
                <a:rPr lang="en-US"/>
                <a:t>Replacement</a:t>
              </a:r>
            </a:p>
          </p:txBody>
        </p:sp>
      </p:grpSp>
      <p:sp>
        <p:nvSpPr>
          <p:cNvPr id="11269" name="Rectangle 14"/>
          <p:cNvSpPr>
            <a:spLocks noChangeArrowheads="1"/>
          </p:cNvSpPr>
          <p:nvPr/>
        </p:nvSpPr>
        <p:spPr bwMode="auto">
          <a:xfrm>
            <a:off x="5651500" y="3860800"/>
            <a:ext cx="2160588" cy="719138"/>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Term Appointment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1033" name="Rectangle 2"/>
          <p:cNvSpPr>
            <a:spLocks noGrp="1" noChangeArrowheads="1"/>
          </p:cNvSpPr>
          <p:nvPr>
            <p:ph type="title"/>
          </p:nvPr>
        </p:nvSpPr>
        <p:spPr/>
        <p:txBody>
          <a:bodyPr/>
          <a:lstStyle/>
          <a:p>
            <a:pPr eaLnBrk="1" hangingPunct="1"/>
            <a:r>
              <a:rPr lang="en-US" smtClean="0"/>
              <a:t>Typical Job Responsibilities</a:t>
            </a:r>
          </a:p>
        </p:txBody>
      </p:sp>
      <p:grpSp>
        <p:nvGrpSpPr>
          <p:cNvPr id="2" name="Diagram 3"/>
          <p:cNvGrpSpPr>
            <a:grpSpLocks/>
          </p:cNvGrpSpPr>
          <p:nvPr/>
        </p:nvGrpSpPr>
        <p:grpSpPr bwMode="auto">
          <a:xfrm>
            <a:off x="827088" y="1773238"/>
            <a:ext cx="7859712" cy="4352925"/>
            <a:chOff x="383" y="762"/>
            <a:chExt cx="4951" cy="2742"/>
          </a:xfrm>
        </p:grpSpPr>
        <p:graphicFrame>
          <p:nvGraphicFramePr>
            <p:cNvPr id="6" name="Diagram 5"/>
            <p:cNvGraphicFramePr/>
            <p:nvPr/>
          </p:nvGraphicFramePr>
          <p:xfrm>
            <a:off x="383" y="762"/>
            <a:ext cx="4951" cy="27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reeform 6"/>
            <p:cNvSpPr>
              <a:spLocks/>
            </p:cNvSpPr>
            <p:nvPr/>
          </p:nvSpPr>
          <p:spPr bwMode="auto">
            <a:xfrm rot="-125616">
              <a:off x="1469" y="1893"/>
              <a:ext cx="1225" cy="1403"/>
            </a:xfrm>
            <a:custGeom>
              <a:avLst/>
              <a:gdLst>
                <a:gd name="T0" fmla="*/ 681 w 931"/>
                <a:gd name="T1" fmla="*/ 0 h 1179"/>
                <a:gd name="T2" fmla="*/ 817 w 931"/>
                <a:gd name="T3" fmla="*/ 635 h 1179"/>
                <a:gd name="T4" fmla="*/ 0 w 931"/>
                <a:gd name="T5" fmla="*/ 1179 h 1179"/>
              </a:gdLst>
              <a:ahLst/>
              <a:cxnLst>
                <a:cxn ang="0">
                  <a:pos x="T0" y="T1"/>
                </a:cxn>
                <a:cxn ang="0">
                  <a:pos x="T2" y="T3"/>
                </a:cxn>
                <a:cxn ang="0">
                  <a:pos x="T4" y="T5"/>
                </a:cxn>
              </a:cxnLst>
              <a:rect l="0" t="0" r="r" b="b"/>
              <a:pathLst>
                <a:path w="931" h="1179">
                  <a:moveTo>
                    <a:pt x="681" y="0"/>
                  </a:moveTo>
                  <a:cubicBezTo>
                    <a:pt x="806" y="219"/>
                    <a:pt x="931" y="438"/>
                    <a:pt x="817" y="635"/>
                  </a:cubicBezTo>
                  <a:cubicBezTo>
                    <a:pt x="703" y="832"/>
                    <a:pt x="136" y="1088"/>
                    <a:pt x="0" y="1179"/>
                  </a:cubicBezTo>
                </a:path>
              </a:pathLst>
            </a:custGeom>
            <a:solidFill>
              <a:srgbClr val="FFCE34"/>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 name="AutoShape 7"/>
            <p:cNvSpPr>
              <a:spLocks noChangeArrowheads="1"/>
            </p:cNvSpPr>
            <p:nvPr/>
          </p:nvSpPr>
          <p:spPr bwMode="auto">
            <a:xfrm rot="10800000">
              <a:off x="1971" y="2576"/>
              <a:ext cx="1406" cy="68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0054A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endParaRPr lang="en-US"/>
            </a:p>
          </p:txBody>
        </p:sp>
        <p:sp>
          <p:nvSpPr>
            <p:cNvPr id="5" name="AutoShape 8"/>
            <p:cNvSpPr>
              <a:spLocks noChangeArrowheads="1"/>
            </p:cNvSpPr>
            <p:nvPr/>
          </p:nvSpPr>
          <p:spPr bwMode="auto">
            <a:xfrm>
              <a:off x="2969" y="2576"/>
              <a:ext cx="1042" cy="681"/>
            </a:xfrm>
            <a:prstGeom prst="rtTriangle">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endParaRPr lang="en-US"/>
            </a:p>
          </p:txBody>
        </p:sp>
      </p:grpSp>
      <p:sp>
        <p:nvSpPr>
          <p:cNvPr id="1034" name="Text Box 9"/>
          <p:cNvSpPr txBox="1">
            <a:spLocks noChangeArrowheads="1"/>
          </p:cNvSpPr>
          <p:nvPr/>
        </p:nvSpPr>
        <p:spPr bwMode="auto">
          <a:xfrm>
            <a:off x="7019925" y="5876925"/>
            <a:ext cx="1162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Research</a:t>
            </a:r>
          </a:p>
        </p:txBody>
      </p:sp>
      <p:sp>
        <p:nvSpPr>
          <p:cNvPr id="1035" name="Text Box 10"/>
          <p:cNvSpPr txBox="1">
            <a:spLocks noChangeArrowheads="1"/>
          </p:cNvSpPr>
          <p:nvPr/>
        </p:nvSpPr>
        <p:spPr bwMode="auto">
          <a:xfrm>
            <a:off x="1908175" y="5876925"/>
            <a:ext cx="1123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Teaching</a:t>
            </a:r>
          </a:p>
        </p:txBody>
      </p:sp>
      <p:sp>
        <p:nvSpPr>
          <p:cNvPr id="1036" name="Text Box 11"/>
          <p:cNvSpPr txBox="1">
            <a:spLocks noChangeArrowheads="1"/>
          </p:cNvSpPr>
          <p:nvPr/>
        </p:nvSpPr>
        <p:spPr bwMode="auto">
          <a:xfrm>
            <a:off x="4211638" y="1557338"/>
            <a:ext cx="946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Service</a:t>
            </a:r>
          </a:p>
        </p:txBody>
      </p:sp>
      <p:sp>
        <p:nvSpPr>
          <p:cNvPr id="1037" name="Text Box 12"/>
          <p:cNvSpPr txBox="1">
            <a:spLocks noChangeArrowheads="1"/>
          </p:cNvSpPr>
          <p:nvPr/>
        </p:nvSpPr>
        <p:spPr bwMode="auto">
          <a:xfrm>
            <a:off x="3635375" y="5326063"/>
            <a:ext cx="6842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000" b="1">
                <a:solidFill>
                  <a:schemeClr val="bg1"/>
                </a:solidFill>
              </a:rPr>
              <a:t>B.A./B.S</a:t>
            </a:r>
          </a:p>
        </p:txBody>
      </p:sp>
      <p:sp>
        <p:nvSpPr>
          <p:cNvPr id="1038" name="Text Box 13"/>
          <p:cNvSpPr txBox="1">
            <a:spLocks noChangeArrowheads="1"/>
          </p:cNvSpPr>
          <p:nvPr/>
        </p:nvSpPr>
        <p:spPr bwMode="auto">
          <a:xfrm>
            <a:off x="3348038" y="4462463"/>
            <a:ext cx="68421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000" b="1"/>
              <a:t>A.A/A.S.</a:t>
            </a:r>
          </a:p>
        </p:txBody>
      </p:sp>
      <p:sp>
        <p:nvSpPr>
          <p:cNvPr id="1039" name="Text Box 14"/>
          <p:cNvSpPr txBox="1">
            <a:spLocks noChangeArrowheads="1"/>
          </p:cNvSpPr>
          <p:nvPr/>
        </p:nvSpPr>
        <p:spPr bwMode="auto">
          <a:xfrm>
            <a:off x="5435600" y="5373688"/>
            <a:ext cx="508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000" b="1"/>
              <a:t>Ph.D.</a:t>
            </a:r>
          </a:p>
        </p:txBody>
      </p:sp>
      <p:sp>
        <p:nvSpPr>
          <p:cNvPr id="1040" name="AutoShape 15"/>
          <p:cNvSpPr>
            <a:spLocks noChangeArrowheads="1"/>
          </p:cNvSpPr>
          <p:nvPr/>
        </p:nvSpPr>
        <p:spPr bwMode="auto">
          <a:xfrm>
            <a:off x="4211638" y="4652963"/>
            <a:ext cx="1008062" cy="1081087"/>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1" name="Text Box 16"/>
          <p:cNvSpPr txBox="1">
            <a:spLocks noChangeArrowheads="1"/>
          </p:cNvSpPr>
          <p:nvPr/>
        </p:nvSpPr>
        <p:spPr bwMode="auto">
          <a:xfrm>
            <a:off x="4427538" y="5373688"/>
            <a:ext cx="71278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000" b="1"/>
              <a:t>M.A./M.S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2"/>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12291" name="Rectangle 2"/>
          <p:cNvSpPr>
            <a:spLocks noGrp="1" noChangeArrowheads="1"/>
          </p:cNvSpPr>
          <p:nvPr>
            <p:ph type="title"/>
          </p:nvPr>
        </p:nvSpPr>
        <p:spPr/>
        <p:txBody>
          <a:bodyPr/>
          <a:lstStyle/>
          <a:p>
            <a:pPr eaLnBrk="1" hangingPunct="1"/>
            <a:r>
              <a:rPr lang="en-US" smtClean="0"/>
              <a:t>Basis for Tenure Decisions</a:t>
            </a:r>
          </a:p>
        </p:txBody>
      </p:sp>
      <p:sp>
        <p:nvSpPr>
          <p:cNvPr id="12292" name="AutoShape 4"/>
          <p:cNvSpPr>
            <a:spLocks noChangeArrowheads="1"/>
          </p:cNvSpPr>
          <p:nvPr/>
        </p:nvSpPr>
        <p:spPr bwMode="auto">
          <a:xfrm>
            <a:off x="2806700" y="2852738"/>
            <a:ext cx="3529013" cy="2952750"/>
          </a:xfrm>
          <a:prstGeom prst="triangle">
            <a:avLst>
              <a:gd name="adj"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93" name="Text Box 5"/>
          <p:cNvSpPr txBox="1">
            <a:spLocks noChangeArrowheads="1"/>
          </p:cNvSpPr>
          <p:nvPr/>
        </p:nvSpPr>
        <p:spPr bwMode="auto">
          <a:xfrm>
            <a:off x="4067175" y="1504950"/>
            <a:ext cx="946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76213" indent="-176213"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Service</a:t>
            </a:r>
          </a:p>
        </p:txBody>
      </p:sp>
      <p:sp>
        <p:nvSpPr>
          <p:cNvPr id="12294" name="Text Box 6"/>
          <p:cNvSpPr txBox="1">
            <a:spLocks noChangeArrowheads="1"/>
          </p:cNvSpPr>
          <p:nvPr/>
        </p:nvSpPr>
        <p:spPr bwMode="auto">
          <a:xfrm>
            <a:off x="3924300" y="1916113"/>
            <a:ext cx="12858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76213" indent="-176213"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Tx/>
              <a:buChar char="•"/>
            </a:pPr>
            <a:r>
              <a:rPr lang="en-US" sz="1200"/>
              <a:t>Department</a:t>
            </a:r>
          </a:p>
          <a:p>
            <a:pPr eaLnBrk="1" hangingPunct="1">
              <a:buFontTx/>
              <a:buChar char="•"/>
            </a:pPr>
            <a:r>
              <a:rPr lang="en-US" sz="1200"/>
              <a:t>College</a:t>
            </a:r>
          </a:p>
          <a:p>
            <a:pPr eaLnBrk="1" hangingPunct="1">
              <a:buFontTx/>
              <a:buChar char="•"/>
            </a:pPr>
            <a:r>
              <a:rPr lang="en-US" sz="1200"/>
              <a:t>Community</a:t>
            </a:r>
          </a:p>
          <a:p>
            <a:pPr eaLnBrk="1" hangingPunct="1">
              <a:buFontTx/>
              <a:buChar char="•"/>
            </a:pPr>
            <a:r>
              <a:rPr lang="en-US" sz="1200"/>
              <a:t>Profession</a:t>
            </a:r>
          </a:p>
        </p:txBody>
      </p:sp>
      <p:sp>
        <p:nvSpPr>
          <p:cNvPr id="12295" name="Text Box 7"/>
          <p:cNvSpPr txBox="1">
            <a:spLocks noChangeArrowheads="1"/>
          </p:cNvSpPr>
          <p:nvPr/>
        </p:nvSpPr>
        <p:spPr bwMode="auto">
          <a:xfrm>
            <a:off x="1187450" y="4724400"/>
            <a:ext cx="11525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76213" indent="-176213"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Teaching</a:t>
            </a:r>
          </a:p>
        </p:txBody>
      </p:sp>
      <p:sp>
        <p:nvSpPr>
          <p:cNvPr id="12296" name="Text Box 8"/>
          <p:cNvSpPr txBox="1">
            <a:spLocks noChangeArrowheads="1"/>
          </p:cNvSpPr>
          <p:nvPr/>
        </p:nvSpPr>
        <p:spPr bwMode="auto">
          <a:xfrm>
            <a:off x="6948488" y="4714875"/>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76213" indent="-176213"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Research</a:t>
            </a:r>
          </a:p>
        </p:txBody>
      </p:sp>
      <p:sp>
        <p:nvSpPr>
          <p:cNvPr id="12297" name="Text Box 9"/>
          <p:cNvSpPr txBox="1">
            <a:spLocks noChangeArrowheads="1"/>
          </p:cNvSpPr>
          <p:nvPr/>
        </p:nvSpPr>
        <p:spPr bwMode="auto">
          <a:xfrm>
            <a:off x="971550" y="5049838"/>
            <a:ext cx="201612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76213" indent="-176213"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Tx/>
              <a:buChar char="•"/>
            </a:pPr>
            <a:r>
              <a:rPr lang="en-US" sz="1200"/>
              <a:t>Classroom</a:t>
            </a:r>
          </a:p>
          <a:p>
            <a:pPr eaLnBrk="1" hangingPunct="1">
              <a:buFontTx/>
              <a:buChar char="•"/>
            </a:pPr>
            <a:r>
              <a:rPr lang="en-US" sz="1200"/>
              <a:t>Lab</a:t>
            </a:r>
          </a:p>
          <a:p>
            <a:pPr eaLnBrk="1" hangingPunct="1">
              <a:buFontTx/>
              <a:buChar char="•"/>
            </a:pPr>
            <a:r>
              <a:rPr lang="en-US" sz="1200"/>
              <a:t>Office hours</a:t>
            </a:r>
          </a:p>
          <a:p>
            <a:pPr eaLnBrk="1" hangingPunct="1">
              <a:buFontTx/>
              <a:buChar char="•"/>
            </a:pPr>
            <a:r>
              <a:rPr lang="en-US" sz="1200"/>
              <a:t>Mentoring</a:t>
            </a:r>
          </a:p>
          <a:p>
            <a:pPr eaLnBrk="1" hangingPunct="1">
              <a:buFontTx/>
              <a:buChar char="•"/>
            </a:pPr>
            <a:r>
              <a:rPr lang="en-US" sz="1200"/>
              <a:t>Developing new pedagogies</a:t>
            </a:r>
          </a:p>
        </p:txBody>
      </p:sp>
      <p:sp>
        <p:nvSpPr>
          <p:cNvPr id="12298" name="Text Box 10"/>
          <p:cNvSpPr txBox="1">
            <a:spLocks noChangeArrowheads="1"/>
          </p:cNvSpPr>
          <p:nvPr/>
        </p:nvSpPr>
        <p:spPr bwMode="auto">
          <a:xfrm>
            <a:off x="6659563" y="5157788"/>
            <a:ext cx="20161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76213" indent="-176213"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Tx/>
              <a:buChar char="•"/>
            </a:pPr>
            <a:r>
              <a:rPr lang="en-US" sz="1200"/>
              <a:t>Directing undergrads and graduate students</a:t>
            </a:r>
          </a:p>
          <a:p>
            <a:pPr eaLnBrk="1" hangingPunct="1">
              <a:buFontTx/>
              <a:buChar char="•"/>
            </a:pPr>
            <a:r>
              <a:rPr lang="en-US" sz="1200"/>
              <a:t>Publications</a:t>
            </a:r>
          </a:p>
          <a:p>
            <a:pPr eaLnBrk="1" hangingPunct="1">
              <a:buFontTx/>
              <a:buChar char="•"/>
            </a:pPr>
            <a:r>
              <a:rPr lang="en-US" sz="1200"/>
              <a:t>Grants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13315" name="Rectangle 2"/>
          <p:cNvSpPr>
            <a:spLocks noGrp="1" noChangeArrowheads="1"/>
          </p:cNvSpPr>
          <p:nvPr>
            <p:ph type="title"/>
          </p:nvPr>
        </p:nvSpPr>
        <p:spPr/>
        <p:txBody>
          <a:bodyPr/>
          <a:lstStyle/>
          <a:p>
            <a:pPr eaLnBrk="1" hangingPunct="1"/>
            <a:r>
              <a:rPr lang="en-US" smtClean="0"/>
              <a:t>Job Responsibilities and Type of Institution</a:t>
            </a:r>
          </a:p>
        </p:txBody>
      </p:sp>
      <p:graphicFrame>
        <p:nvGraphicFramePr>
          <p:cNvPr id="243751" name="Group 39"/>
          <p:cNvGraphicFramePr>
            <a:graphicFrameLocks noGrp="1"/>
          </p:cNvGraphicFramePr>
          <p:nvPr>
            <p:ph type="tbl" idx="1"/>
          </p:nvPr>
        </p:nvGraphicFramePr>
        <p:xfrm>
          <a:off x="827088" y="1773238"/>
          <a:ext cx="7859712" cy="3629164"/>
        </p:xfrm>
        <a:graphic>
          <a:graphicData uri="http://schemas.openxmlformats.org/drawingml/2006/table">
            <a:tbl>
              <a:tblPr/>
              <a:tblGrid>
                <a:gridCol w="1965325"/>
                <a:gridCol w="1965325"/>
                <a:gridCol w="2119312"/>
                <a:gridCol w="1809750"/>
              </a:tblGrid>
              <a:tr h="869726">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endParaRPr kumimoji="0" lang="en-US" sz="1600" b="0" i="0" u="none" strike="noStrike" cap="none" normalizeH="0" baseline="0" dirty="0" smtClean="0">
                        <a:ln>
                          <a:noFill/>
                        </a:ln>
                        <a:solidFill>
                          <a:srgbClr val="0054A6"/>
                        </a:solidFill>
                        <a:effectLst/>
                        <a:latin typeface="Arial" charset="0"/>
                      </a:endParaRPr>
                    </a:p>
                  </a:txBody>
                  <a:tcPr marT="45708" marB="457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2000" b="0" i="0" u="none" strike="noStrike" cap="none" normalizeH="0" baseline="0" smtClean="0">
                          <a:ln>
                            <a:noFill/>
                          </a:ln>
                          <a:solidFill>
                            <a:srgbClr val="0054A6"/>
                          </a:solidFill>
                          <a:effectLst/>
                          <a:latin typeface="Arial" charset="0"/>
                        </a:rPr>
                        <a:t>Teaching</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2000" b="0" i="0" u="none" strike="noStrike" cap="none" normalizeH="0" baseline="0" smtClean="0">
                          <a:ln>
                            <a:noFill/>
                          </a:ln>
                          <a:solidFill>
                            <a:srgbClr val="0054A6"/>
                          </a:solidFill>
                          <a:effectLst/>
                          <a:latin typeface="Arial" charset="0"/>
                        </a:rPr>
                        <a:t>Research</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2000" b="0" i="0" u="none" strike="noStrike" cap="none" normalizeH="0" baseline="0" dirty="0" smtClean="0">
                          <a:ln>
                            <a:noFill/>
                          </a:ln>
                          <a:solidFill>
                            <a:srgbClr val="0054A6"/>
                          </a:solidFill>
                          <a:effectLst/>
                          <a:latin typeface="Arial" charset="0"/>
                        </a:rPr>
                        <a:t>Service</a:t>
                      </a:r>
                    </a:p>
                  </a:txBody>
                  <a:tcPr marT="45708" marB="457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786">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1800" b="0" i="0" u="none" strike="noStrike" cap="none" normalizeH="0" baseline="0" smtClean="0">
                          <a:ln>
                            <a:noFill/>
                          </a:ln>
                          <a:solidFill>
                            <a:srgbClr val="0054A6"/>
                          </a:solidFill>
                          <a:effectLst/>
                          <a:latin typeface="Arial" charset="0"/>
                        </a:rPr>
                        <a:t>Ph.D. granting</a:t>
                      </a:r>
                    </a:p>
                  </a:txBody>
                  <a:tcPr marT="45708" marB="457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31775" marR="0" lvl="0" indent="-231775" algn="l" defTabSz="914400" rtl="0" eaLnBrk="1" fontAlgn="base" latinLnBrk="0" hangingPunct="1">
                        <a:lnSpc>
                          <a:spcPct val="100000"/>
                        </a:lnSpc>
                        <a:spcBef>
                          <a:spcPct val="10000"/>
                        </a:spcBef>
                        <a:spcAft>
                          <a:spcPct val="40000"/>
                        </a:spcAft>
                        <a:buClrTx/>
                        <a:buSzTx/>
                        <a:buFontTx/>
                        <a:buChar char="•"/>
                        <a:tabLst/>
                      </a:pPr>
                      <a:r>
                        <a:rPr kumimoji="0" lang="en-US" sz="1600" b="0" i="0" u="none" strike="noStrike" cap="none" normalizeH="0" baseline="0" smtClean="0">
                          <a:ln>
                            <a:noFill/>
                          </a:ln>
                          <a:solidFill>
                            <a:srgbClr val="0054A6"/>
                          </a:solidFill>
                          <a:effectLst/>
                          <a:latin typeface="Arial" charset="0"/>
                        </a:rPr>
                        <a:t>3 to 6 hours per week (lecture)</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31775" marR="0" lvl="0" indent="-231775" algn="l" defTabSz="914400" rtl="0" eaLnBrk="1" fontAlgn="base" latinLnBrk="0" hangingPunct="1">
                        <a:lnSpc>
                          <a:spcPct val="100000"/>
                        </a:lnSpc>
                        <a:spcBef>
                          <a:spcPct val="10000"/>
                        </a:spcBef>
                        <a:spcAft>
                          <a:spcPct val="40000"/>
                        </a:spcAft>
                        <a:buClrTx/>
                        <a:buSzTx/>
                        <a:buFontTx/>
                        <a:buChar char="•"/>
                        <a:tabLst/>
                      </a:pPr>
                      <a:r>
                        <a:rPr kumimoji="0" lang="en-US" sz="1600" b="0" i="0" u="none" strike="noStrike" cap="none" normalizeH="0" baseline="0" smtClean="0">
                          <a:ln>
                            <a:noFill/>
                          </a:ln>
                          <a:solidFill>
                            <a:srgbClr val="0054A6"/>
                          </a:solidFill>
                          <a:effectLst/>
                          <a:latin typeface="Arial" charset="0"/>
                        </a:rPr>
                        <a:t>6 to 10 pubs in 6 years</a:t>
                      </a:r>
                    </a:p>
                    <a:p>
                      <a:pPr marL="231775" marR="0" lvl="0" indent="-231775" algn="l" defTabSz="914400" rtl="0" eaLnBrk="1" fontAlgn="base" latinLnBrk="0" hangingPunct="1">
                        <a:lnSpc>
                          <a:spcPct val="100000"/>
                        </a:lnSpc>
                        <a:spcBef>
                          <a:spcPct val="10000"/>
                        </a:spcBef>
                        <a:spcAft>
                          <a:spcPct val="40000"/>
                        </a:spcAft>
                        <a:buClrTx/>
                        <a:buSzTx/>
                        <a:buFontTx/>
                        <a:buChar char="•"/>
                        <a:tabLst/>
                      </a:pPr>
                      <a:r>
                        <a:rPr kumimoji="0" lang="en-US" sz="1600" b="0" i="0" u="none" strike="noStrike" cap="none" normalizeH="0" baseline="0" smtClean="0">
                          <a:ln>
                            <a:noFill/>
                          </a:ln>
                          <a:solidFill>
                            <a:srgbClr val="0054A6"/>
                          </a:solidFill>
                          <a:effectLst/>
                          <a:latin typeface="Arial" charset="0"/>
                        </a:rPr>
                        <a:t>$100K+ in grants</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40000"/>
                        </a:spcAft>
                        <a:buClrTx/>
                        <a:buSzTx/>
                        <a:buFontTx/>
                        <a:buChar char="•"/>
                        <a:tabLst/>
                      </a:pPr>
                      <a:endParaRPr kumimoji="0" lang="en-US" sz="1600" b="0" i="0" u="none" strike="noStrike" cap="none" normalizeH="0" baseline="0" dirty="0" smtClean="0">
                        <a:ln>
                          <a:noFill/>
                        </a:ln>
                        <a:solidFill>
                          <a:srgbClr val="0054A6"/>
                        </a:solidFill>
                        <a:effectLst/>
                        <a:latin typeface="Arial" charset="0"/>
                      </a:endParaRPr>
                    </a:p>
                  </a:txBody>
                  <a:tcPr marT="45708" marB="457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786">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1800" b="0" i="0" u="none" strike="noStrike" cap="none" normalizeH="0" baseline="0" smtClean="0">
                          <a:ln>
                            <a:noFill/>
                          </a:ln>
                          <a:solidFill>
                            <a:srgbClr val="0054A6"/>
                          </a:solidFill>
                          <a:effectLst/>
                          <a:latin typeface="Arial" charset="0"/>
                        </a:rPr>
                        <a:t>M.S. and Baccalaureate</a:t>
                      </a:r>
                    </a:p>
                  </a:txBody>
                  <a:tcPr marT="45708" marB="457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31775" marR="0" lvl="0" indent="-231775" algn="l" defTabSz="914400" rtl="0" eaLnBrk="1" fontAlgn="base" latinLnBrk="0" hangingPunct="1">
                        <a:lnSpc>
                          <a:spcPct val="100000"/>
                        </a:lnSpc>
                        <a:spcBef>
                          <a:spcPct val="10000"/>
                        </a:spcBef>
                        <a:spcAft>
                          <a:spcPct val="40000"/>
                        </a:spcAft>
                        <a:buClrTx/>
                        <a:buSzTx/>
                        <a:buFontTx/>
                        <a:buChar char="•"/>
                        <a:tabLst/>
                      </a:pPr>
                      <a:r>
                        <a:rPr kumimoji="0" lang="en-US" sz="1600" b="0" i="0" u="none" strike="noStrike" cap="none" normalizeH="0" baseline="0" smtClean="0">
                          <a:ln>
                            <a:noFill/>
                          </a:ln>
                          <a:solidFill>
                            <a:srgbClr val="0054A6"/>
                          </a:solidFill>
                          <a:effectLst/>
                          <a:latin typeface="Arial" charset="0"/>
                        </a:rPr>
                        <a:t>10 to 15 hours per week (lecture and lab)</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31775" marR="0" lvl="0" indent="-231775" algn="l" defTabSz="914400" rtl="0" eaLnBrk="1" fontAlgn="base" latinLnBrk="0" hangingPunct="1">
                        <a:lnSpc>
                          <a:spcPct val="100000"/>
                        </a:lnSpc>
                        <a:spcBef>
                          <a:spcPct val="10000"/>
                        </a:spcBef>
                        <a:spcAft>
                          <a:spcPct val="40000"/>
                        </a:spcAft>
                        <a:buClrTx/>
                        <a:buSzTx/>
                        <a:buFontTx/>
                        <a:buChar char="•"/>
                        <a:tabLst/>
                      </a:pPr>
                      <a:r>
                        <a:rPr kumimoji="0" lang="en-US" sz="1600" b="0" i="0" u="none" strike="noStrike" cap="none" normalizeH="0" baseline="0" smtClean="0">
                          <a:ln>
                            <a:noFill/>
                          </a:ln>
                          <a:solidFill>
                            <a:srgbClr val="0054A6"/>
                          </a:solidFill>
                          <a:effectLst/>
                          <a:latin typeface="Arial" charset="0"/>
                        </a:rPr>
                        <a:t>2 to 3 pubs in 6 years</a:t>
                      </a:r>
                    </a:p>
                    <a:p>
                      <a:pPr marL="231775" marR="0" lvl="0" indent="-231775" algn="l" defTabSz="914400" rtl="0" eaLnBrk="1" fontAlgn="base" latinLnBrk="0" hangingPunct="1">
                        <a:lnSpc>
                          <a:spcPct val="100000"/>
                        </a:lnSpc>
                        <a:spcBef>
                          <a:spcPct val="10000"/>
                        </a:spcBef>
                        <a:spcAft>
                          <a:spcPct val="40000"/>
                        </a:spcAft>
                        <a:buClrTx/>
                        <a:buSzTx/>
                        <a:buFontTx/>
                        <a:buChar char="•"/>
                        <a:tabLst/>
                      </a:pPr>
                      <a:r>
                        <a:rPr kumimoji="0" lang="en-US" sz="1600" b="0" i="0" u="none" strike="noStrike" cap="none" normalizeH="0" baseline="0" smtClean="0">
                          <a:ln>
                            <a:noFill/>
                          </a:ln>
                          <a:solidFill>
                            <a:srgbClr val="0054A6"/>
                          </a:solidFill>
                          <a:effectLst/>
                          <a:latin typeface="Arial" charset="0"/>
                        </a:rPr>
                        <a:t>$20 to 60K grants</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40000"/>
                        </a:spcAft>
                        <a:buClrTx/>
                        <a:buSzTx/>
                        <a:buFontTx/>
                        <a:buChar char="•"/>
                        <a:tabLst/>
                      </a:pPr>
                      <a:endParaRPr kumimoji="0" lang="en-US" sz="1600" b="0" i="0" u="none" strike="noStrike" cap="none" normalizeH="0" baseline="0" smtClean="0">
                        <a:ln>
                          <a:noFill/>
                        </a:ln>
                        <a:solidFill>
                          <a:srgbClr val="0054A6"/>
                        </a:solidFill>
                        <a:effectLst/>
                        <a:latin typeface="Arial" charset="0"/>
                      </a:endParaRPr>
                    </a:p>
                  </a:txBody>
                  <a:tcPr marT="45708" marB="457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9726">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1800" b="0" i="0" u="none" strike="noStrike" cap="none" normalizeH="0" baseline="0" smtClean="0">
                          <a:ln>
                            <a:noFill/>
                          </a:ln>
                          <a:solidFill>
                            <a:srgbClr val="0054A6"/>
                          </a:solidFill>
                          <a:effectLst/>
                          <a:latin typeface="Arial" charset="0"/>
                        </a:rPr>
                        <a:t>Associate</a:t>
                      </a:r>
                    </a:p>
                  </a:txBody>
                  <a:tcPr marT="45708" marB="457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231775" marR="0" lvl="0" indent="-231775" algn="l" defTabSz="914400" rtl="0" eaLnBrk="1" fontAlgn="base" latinLnBrk="0" hangingPunct="1">
                        <a:lnSpc>
                          <a:spcPct val="100000"/>
                        </a:lnSpc>
                        <a:spcBef>
                          <a:spcPct val="10000"/>
                        </a:spcBef>
                        <a:spcAft>
                          <a:spcPct val="40000"/>
                        </a:spcAft>
                        <a:buClrTx/>
                        <a:buSzTx/>
                        <a:buFontTx/>
                        <a:buChar char="•"/>
                        <a:tabLst/>
                      </a:pPr>
                      <a:r>
                        <a:rPr kumimoji="0" lang="en-US" sz="1600" b="0" i="0" u="none" strike="noStrike" cap="none" normalizeH="0" baseline="0" smtClean="0">
                          <a:ln>
                            <a:noFill/>
                          </a:ln>
                          <a:solidFill>
                            <a:srgbClr val="0054A6"/>
                          </a:solidFill>
                          <a:effectLst/>
                          <a:latin typeface="Arial" charset="0"/>
                        </a:rPr>
                        <a:t>20 plus hours per week (lecture and lab)</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40000"/>
                        </a:spcAft>
                        <a:buClrTx/>
                        <a:buSzTx/>
                        <a:buFontTx/>
                        <a:buChar char="•"/>
                        <a:tabLst/>
                      </a:pPr>
                      <a:r>
                        <a:rPr kumimoji="0" lang="en-US" sz="1600" b="0" i="0" u="none" strike="noStrike" cap="none" normalizeH="0" baseline="0" smtClean="0">
                          <a:ln>
                            <a:noFill/>
                          </a:ln>
                          <a:solidFill>
                            <a:srgbClr val="0054A6"/>
                          </a:solidFill>
                          <a:effectLst/>
                          <a:latin typeface="Arial" charset="0"/>
                        </a:rPr>
                        <a:t>0 to 2 publications</a:t>
                      </a: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40000"/>
                        </a:spcAft>
                        <a:buClrTx/>
                        <a:buSzTx/>
                        <a:buFontTx/>
                        <a:buChar char="•"/>
                        <a:tabLst/>
                      </a:pPr>
                      <a:endParaRPr kumimoji="0" lang="en-US" sz="1600" b="0" i="0" u="none" strike="noStrike" cap="none" normalizeH="0" baseline="0" smtClean="0">
                        <a:ln>
                          <a:noFill/>
                        </a:ln>
                        <a:solidFill>
                          <a:srgbClr val="0054A6"/>
                        </a:solidFill>
                        <a:effectLst/>
                        <a:latin typeface="Arial" charset="0"/>
                      </a:endParaRPr>
                    </a:p>
                  </a:txBody>
                  <a:tcPr marT="45708" marB="457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14339" name="Rectangle 2"/>
          <p:cNvSpPr>
            <a:spLocks noGrp="1" noChangeArrowheads="1"/>
          </p:cNvSpPr>
          <p:nvPr>
            <p:ph type="title"/>
          </p:nvPr>
        </p:nvSpPr>
        <p:spPr/>
        <p:txBody>
          <a:bodyPr/>
          <a:lstStyle/>
          <a:p>
            <a:pPr eaLnBrk="1" hangingPunct="1"/>
            <a:r>
              <a:rPr lang="en-US" smtClean="0"/>
              <a:t>ACS Committee for Professional Training</a:t>
            </a:r>
          </a:p>
        </p:txBody>
      </p:sp>
      <p:sp>
        <p:nvSpPr>
          <p:cNvPr id="14340" name="Rectangle 3"/>
          <p:cNvSpPr>
            <a:spLocks noGrp="1" noChangeArrowheads="1"/>
          </p:cNvSpPr>
          <p:nvPr>
            <p:ph type="body" idx="1"/>
          </p:nvPr>
        </p:nvSpPr>
        <p:spPr/>
        <p:txBody>
          <a:bodyPr/>
          <a:lstStyle/>
          <a:p>
            <a:pPr eaLnBrk="1" hangingPunct="1"/>
            <a:r>
              <a:rPr lang="en-US" dirty="0" smtClean="0"/>
              <a:t>Develops and administers the guidelines for defining high-quality undergraduate chemistry programs</a:t>
            </a:r>
          </a:p>
          <a:p>
            <a:pPr eaLnBrk="1" hangingPunct="1">
              <a:spcBef>
                <a:spcPct val="60000"/>
              </a:spcBef>
            </a:pPr>
            <a:r>
              <a:rPr lang="en-US" dirty="0" smtClean="0"/>
              <a:t>Approves departments meeting guidelines</a:t>
            </a:r>
          </a:p>
          <a:p>
            <a:pPr eaLnBrk="1" hangingPunct="1">
              <a:spcBef>
                <a:spcPct val="60000"/>
              </a:spcBef>
            </a:pPr>
            <a:r>
              <a:rPr lang="en-US" dirty="0" smtClean="0"/>
              <a:t>CPT reviews approved schools on a five-year cycle</a:t>
            </a:r>
          </a:p>
          <a:p>
            <a:pPr eaLnBrk="1" hangingPunct="1">
              <a:spcBef>
                <a:spcPct val="60000"/>
              </a:spcBef>
            </a:pPr>
            <a:r>
              <a:rPr lang="en-US" dirty="0" smtClean="0"/>
              <a:t>Approval based on chemistry program’s faculty, facilities, and curriculum.</a:t>
            </a:r>
          </a:p>
          <a:p>
            <a:pPr eaLnBrk="1" hangingPunct="1">
              <a:spcBef>
                <a:spcPct val="60000"/>
              </a:spcBef>
            </a:pPr>
            <a:r>
              <a:rPr lang="en-US" dirty="0" smtClean="0"/>
              <a:t>CPT requirements include:</a:t>
            </a:r>
          </a:p>
          <a:p>
            <a:pPr lvl="1" eaLnBrk="1" hangingPunct="1">
              <a:spcBef>
                <a:spcPct val="60000"/>
              </a:spcBef>
            </a:pPr>
            <a:r>
              <a:rPr lang="en-US" dirty="0" smtClean="0"/>
              <a:t>What?</a:t>
            </a:r>
          </a:p>
          <a:p>
            <a:pPr lvl="1" eaLnBrk="1" hangingPunct="1">
              <a:spcBef>
                <a:spcPct val="60000"/>
              </a:spcBef>
            </a:pPr>
            <a:r>
              <a:rPr lang="en-US" dirty="0" smtClean="0"/>
              <a:t>What?</a:t>
            </a:r>
          </a:p>
          <a:p>
            <a:pPr lvl="1" eaLnBrk="1" hangingPunct="1">
              <a:spcBef>
                <a:spcPct val="60000"/>
              </a:spcBef>
            </a:pPr>
            <a:r>
              <a:rPr lang="en-US" dirty="0" smtClean="0"/>
              <a:t>What?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15363" name="Rectangle 2"/>
          <p:cNvSpPr>
            <a:spLocks noGrp="1" noChangeArrowheads="1"/>
          </p:cNvSpPr>
          <p:nvPr>
            <p:ph type="title"/>
          </p:nvPr>
        </p:nvSpPr>
        <p:spPr>
          <a:xfrm>
            <a:off x="468313" y="319088"/>
            <a:ext cx="6551612" cy="944562"/>
          </a:xfrm>
        </p:spPr>
        <p:txBody>
          <a:bodyPr/>
          <a:lstStyle/>
          <a:p>
            <a:pPr eaLnBrk="1" hangingPunct="1"/>
            <a:r>
              <a:rPr lang="en-US" smtClean="0"/>
              <a:t>Research University:  Research Responsibilities</a:t>
            </a:r>
          </a:p>
        </p:txBody>
      </p:sp>
      <p:sp>
        <p:nvSpPr>
          <p:cNvPr id="15364" name="Rectangle 3"/>
          <p:cNvSpPr>
            <a:spLocks noGrp="1" noChangeArrowheads="1"/>
          </p:cNvSpPr>
          <p:nvPr>
            <p:ph type="body" idx="1"/>
          </p:nvPr>
        </p:nvSpPr>
        <p:spPr/>
        <p:txBody>
          <a:bodyPr/>
          <a:lstStyle/>
          <a:p>
            <a:pPr eaLnBrk="1" hangingPunct="1"/>
            <a:r>
              <a:rPr lang="en-US" smtClean="0"/>
              <a:t>Adequate start-up funding from your institution</a:t>
            </a:r>
          </a:p>
          <a:p>
            <a:pPr eaLnBrk="1" hangingPunct="1">
              <a:spcBef>
                <a:spcPct val="60000"/>
              </a:spcBef>
            </a:pPr>
            <a:r>
              <a:rPr lang="en-US" smtClean="0"/>
              <a:t>Find research funding (NIH, NSF, DOE, DOD, PRF, state, industry, your university)</a:t>
            </a:r>
          </a:p>
          <a:p>
            <a:pPr eaLnBrk="1" hangingPunct="1">
              <a:spcBef>
                <a:spcPct val="60000"/>
              </a:spcBef>
            </a:pPr>
            <a:r>
              <a:rPr lang="en-US" smtClean="0"/>
              <a:t>Sufficient funding to hire post-doc(s)</a:t>
            </a:r>
          </a:p>
          <a:p>
            <a:pPr eaLnBrk="1" hangingPunct="1">
              <a:spcBef>
                <a:spcPct val="60000"/>
              </a:spcBef>
            </a:pPr>
            <a:r>
              <a:rPr lang="en-US" smtClean="0"/>
              <a:t>Projects suitable for both graduate and undergraduate students </a:t>
            </a:r>
          </a:p>
          <a:p>
            <a:pPr eaLnBrk="1" hangingPunct="1">
              <a:spcBef>
                <a:spcPct val="60000"/>
              </a:spcBef>
            </a:pPr>
            <a:r>
              <a:rPr lang="en-US" smtClean="0"/>
              <a:t>To publish in peer-reviewed journals (the key to tenure decision)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16387" name="Rectangle 2"/>
          <p:cNvSpPr>
            <a:spLocks noGrp="1" noChangeArrowheads="1"/>
          </p:cNvSpPr>
          <p:nvPr>
            <p:ph type="title"/>
          </p:nvPr>
        </p:nvSpPr>
        <p:spPr/>
        <p:txBody>
          <a:bodyPr/>
          <a:lstStyle/>
          <a:p>
            <a:pPr eaLnBrk="1" hangingPunct="1"/>
            <a:r>
              <a:rPr lang="en-US" smtClean="0"/>
              <a:t>Research Universities:  Teaching Responsibilities</a:t>
            </a:r>
          </a:p>
        </p:txBody>
      </p:sp>
      <p:sp>
        <p:nvSpPr>
          <p:cNvPr id="16388" name="Rectangle 3"/>
          <p:cNvSpPr>
            <a:spLocks noGrp="1" noChangeArrowheads="1"/>
          </p:cNvSpPr>
          <p:nvPr>
            <p:ph type="body" idx="1"/>
          </p:nvPr>
        </p:nvSpPr>
        <p:spPr/>
        <p:txBody>
          <a:bodyPr/>
          <a:lstStyle/>
          <a:p>
            <a:pPr eaLnBrk="1" hangingPunct="1"/>
            <a:r>
              <a:rPr lang="en-US" smtClean="0"/>
              <a:t>One to four lecture courses per year:</a:t>
            </a:r>
          </a:p>
          <a:p>
            <a:pPr lvl="1" eaLnBrk="1" hangingPunct="1"/>
            <a:r>
              <a:rPr lang="en-US" smtClean="0"/>
              <a:t>General chemistry</a:t>
            </a:r>
          </a:p>
          <a:p>
            <a:pPr lvl="1" eaLnBrk="1" hangingPunct="1"/>
            <a:r>
              <a:rPr lang="en-US" smtClean="0"/>
              <a:t>An undergraduate course in your field</a:t>
            </a:r>
          </a:p>
          <a:p>
            <a:pPr lvl="1" eaLnBrk="1" hangingPunct="1"/>
            <a:r>
              <a:rPr lang="en-US" smtClean="0"/>
              <a:t>A graduate course in your field</a:t>
            </a:r>
          </a:p>
          <a:p>
            <a:pPr lvl="1" eaLnBrk="1" hangingPunct="1"/>
            <a:r>
              <a:rPr lang="en-US" smtClean="0"/>
              <a:t>Often very large classes</a:t>
            </a:r>
            <a:endParaRPr lang="en-US" sz="2000" smtClean="0"/>
          </a:p>
          <a:p>
            <a:pPr eaLnBrk="1" hangingPunct="1"/>
            <a:r>
              <a:rPr lang="en-US" smtClean="0"/>
              <a:t>Support from lab instructor or teaching assistant</a:t>
            </a:r>
            <a:endParaRPr lang="en-US" sz="2000" smtClean="0"/>
          </a:p>
          <a:p>
            <a:pPr eaLnBrk="1" hangingPunct="1"/>
            <a:r>
              <a:rPr lang="en-US" smtClean="0"/>
              <a:t>Must meet “minimum standard” for tenure decision</a:t>
            </a:r>
            <a:endParaRPr lang="en-US" sz="2000" smtClean="0"/>
          </a:p>
          <a:p>
            <a:pPr eaLnBrk="1" hangingPunct="1"/>
            <a:r>
              <a:rPr lang="en-US" smtClean="0"/>
              <a:t>Other faculty members will be trained in your sub-field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17411" name="Rectangle 2"/>
          <p:cNvSpPr>
            <a:spLocks noGrp="1" noChangeArrowheads="1"/>
          </p:cNvSpPr>
          <p:nvPr>
            <p:ph type="title"/>
          </p:nvPr>
        </p:nvSpPr>
        <p:spPr/>
        <p:txBody>
          <a:bodyPr/>
          <a:lstStyle/>
          <a:p>
            <a:pPr eaLnBrk="1" hangingPunct="1"/>
            <a:r>
              <a:rPr lang="en-US" smtClean="0"/>
              <a:t>Research Universities:  Service Responsibilities</a:t>
            </a:r>
          </a:p>
        </p:txBody>
      </p:sp>
      <p:sp>
        <p:nvSpPr>
          <p:cNvPr id="17412" name="Rectangle 3"/>
          <p:cNvSpPr>
            <a:spLocks noGrp="1" noChangeArrowheads="1"/>
          </p:cNvSpPr>
          <p:nvPr>
            <p:ph type="body" idx="1"/>
          </p:nvPr>
        </p:nvSpPr>
        <p:spPr/>
        <p:txBody>
          <a:bodyPr/>
          <a:lstStyle/>
          <a:p>
            <a:pPr eaLnBrk="1" hangingPunct="1"/>
            <a:r>
              <a:rPr lang="en-US" smtClean="0"/>
              <a:t>Departmental committees</a:t>
            </a:r>
          </a:p>
          <a:p>
            <a:pPr lvl="1" eaLnBrk="1" hangingPunct="1"/>
            <a:r>
              <a:rPr lang="en-US" smtClean="0"/>
              <a:t>Undergraduate and/or Graduate Curriculum</a:t>
            </a:r>
          </a:p>
          <a:p>
            <a:pPr lvl="1" eaLnBrk="1" hangingPunct="1"/>
            <a:r>
              <a:rPr lang="en-US" smtClean="0"/>
              <a:t>Graduate Admissions (good place for new faculty to start)</a:t>
            </a:r>
          </a:p>
          <a:p>
            <a:pPr lvl="1" eaLnBrk="1" hangingPunct="1"/>
            <a:r>
              <a:rPr lang="en-US" smtClean="0"/>
              <a:t>Promotion and Tenure</a:t>
            </a:r>
          </a:p>
          <a:p>
            <a:pPr lvl="1" eaLnBrk="1" hangingPunct="1"/>
            <a:r>
              <a:rPr lang="en-US" smtClean="0"/>
              <a:t>Faculty searches</a:t>
            </a:r>
          </a:p>
          <a:p>
            <a:pPr eaLnBrk="1" hangingPunct="1"/>
            <a:r>
              <a:rPr lang="en-US" smtClean="0"/>
              <a:t>To the university</a:t>
            </a:r>
          </a:p>
          <a:p>
            <a:pPr eaLnBrk="1" hangingPunct="1"/>
            <a:r>
              <a:rPr lang="en-US" smtClean="0"/>
              <a:t>To the discipline</a:t>
            </a:r>
          </a:p>
          <a:p>
            <a:pPr lvl="1" eaLnBrk="1" hangingPunct="1"/>
            <a:r>
              <a:rPr lang="en-US" smtClean="0"/>
              <a:t>ACS </a:t>
            </a:r>
          </a:p>
          <a:p>
            <a:pPr lvl="1" eaLnBrk="1" hangingPunct="1"/>
            <a:r>
              <a:rPr lang="en-US" smtClean="0"/>
              <a:t>Chairing technical meetings</a:t>
            </a:r>
          </a:p>
          <a:p>
            <a:pPr lvl="1" eaLnBrk="1" hangingPunct="1"/>
            <a:r>
              <a:rPr lang="en-US" smtClean="0"/>
              <a:t>Refereeing, serving on funding</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18435" name="Rectangle 2"/>
          <p:cNvSpPr>
            <a:spLocks noGrp="1" noChangeArrowheads="1"/>
          </p:cNvSpPr>
          <p:nvPr>
            <p:ph type="title"/>
          </p:nvPr>
        </p:nvSpPr>
        <p:spPr/>
        <p:txBody>
          <a:bodyPr/>
          <a:lstStyle/>
          <a:p>
            <a:pPr eaLnBrk="1" hangingPunct="1"/>
            <a:r>
              <a:rPr lang="en-US" smtClean="0"/>
              <a:t>Baccalaureate Colleges:  Research Responsibilities</a:t>
            </a:r>
          </a:p>
        </p:txBody>
      </p:sp>
      <p:sp>
        <p:nvSpPr>
          <p:cNvPr id="18436" name="Rectangle 3"/>
          <p:cNvSpPr>
            <a:spLocks noGrp="1" noChangeArrowheads="1"/>
          </p:cNvSpPr>
          <p:nvPr>
            <p:ph type="body" idx="1"/>
          </p:nvPr>
        </p:nvSpPr>
        <p:spPr/>
        <p:txBody>
          <a:bodyPr/>
          <a:lstStyle/>
          <a:p>
            <a:pPr eaLnBrk="1" hangingPunct="1"/>
            <a:r>
              <a:rPr lang="en-US" smtClean="0"/>
              <a:t>Work exclusively with undergraduates</a:t>
            </a:r>
          </a:p>
          <a:p>
            <a:pPr lvl="1" eaLnBrk="1" hangingPunct="1"/>
            <a:r>
              <a:rPr lang="en-US" smtClean="0"/>
              <a:t>Have little research experience</a:t>
            </a:r>
          </a:p>
          <a:p>
            <a:pPr lvl="1" eaLnBrk="1" hangingPunct="1"/>
            <a:r>
              <a:rPr lang="en-US" smtClean="0"/>
              <a:t>Limited lab time: six to 10 hours per week, semester or two</a:t>
            </a:r>
          </a:p>
          <a:p>
            <a:pPr eaLnBrk="1" hangingPunct="1">
              <a:spcBef>
                <a:spcPct val="60000"/>
              </a:spcBef>
            </a:pPr>
            <a:r>
              <a:rPr lang="en-US" smtClean="0"/>
              <a:t>Need to identify short-term projects</a:t>
            </a:r>
          </a:p>
          <a:p>
            <a:pPr lvl="1" eaLnBrk="1" hangingPunct="1"/>
            <a:r>
              <a:rPr lang="en-US" smtClean="0"/>
              <a:t>Not in a “hot” field</a:t>
            </a:r>
          </a:p>
          <a:p>
            <a:pPr lvl="1" eaLnBrk="1" hangingPunct="1"/>
            <a:r>
              <a:rPr lang="en-US" smtClean="0"/>
              <a:t>Can be presented by undergraduates at ACS meetings</a:t>
            </a:r>
          </a:p>
          <a:p>
            <a:pPr eaLnBrk="1" hangingPunct="1">
              <a:spcBef>
                <a:spcPct val="60000"/>
              </a:spcBef>
            </a:pPr>
            <a:r>
              <a:rPr lang="en-US" smtClean="0"/>
              <a:t>Need to obtain funding for your research</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19459" name="Rectangle 2"/>
          <p:cNvSpPr>
            <a:spLocks noGrp="1" noChangeArrowheads="1"/>
          </p:cNvSpPr>
          <p:nvPr>
            <p:ph type="title"/>
          </p:nvPr>
        </p:nvSpPr>
        <p:spPr/>
        <p:txBody>
          <a:bodyPr/>
          <a:lstStyle/>
          <a:p>
            <a:pPr eaLnBrk="1" hangingPunct="1"/>
            <a:r>
              <a:rPr lang="en-US" smtClean="0"/>
              <a:t>Baccalaureate Colleges:  Teaching Responsibilities</a:t>
            </a:r>
          </a:p>
        </p:txBody>
      </p:sp>
      <p:sp>
        <p:nvSpPr>
          <p:cNvPr id="19460" name="Rectangle 3"/>
          <p:cNvSpPr>
            <a:spLocks noGrp="1" noChangeArrowheads="1"/>
          </p:cNvSpPr>
          <p:nvPr>
            <p:ph type="body" idx="1"/>
          </p:nvPr>
        </p:nvSpPr>
        <p:spPr>
          <a:xfrm>
            <a:off x="641350" y="1739900"/>
            <a:ext cx="7859713" cy="4352925"/>
          </a:xfrm>
        </p:spPr>
        <p:txBody>
          <a:bodyPr/>
          <a:lstStyle/>
          <a:p>
            <a:pPr eaLnBrk="1" hangingPunct="1"/>
            <a:r>
              <a:rPr lang="en-US" smtClean="0"/>
              <a:t>Teach both lectures and labs</a:t>
            </a:r>
          </a:p>
          <a:p>
            <a:pPr eaLnBrk="1" hangingPunct="1">
              <a:spcBef>
                <a:spcPct val="40000"/>
              </a:spcBef>
            </a:pPr>
            <a:r>
              <a:rPr lang="en-US" smtClean="0"/>
              <a:t>12 to 15 contact hours/semester common (ACS-approved departments limit: 15 hours per term)</a:t>
            </a:r>
          </a:p>
          <a:p>
            <a:pPr eaLnBrk="1" hangingPunct="1">
              <a:spcBef>
                <a:spcPct val="40000"/>
              </a:spcBef>
            </a:pPr>
            <a:r>
              <a:rPr lang="en-US" smtClean="0"/>
              <a:t>Less support from teaching or lab assistant than in a research university</a:t>
            </a:r>
          </a:p>
          <a:p>
            <a:pPr eaLnBrk="1" hangingPunct="1">
              <a:spcBef>
                <a:spcPct val="40000"/>
              </a:spcBef>
            </a:pPr>
            <a:r>
              <a:rPr lang="en-US" smtClean="0"/>
              <a:t>Little opportunity to teach specialized courses</a:t>
            </a:r>
          </a:p>
          <a:p>
            <a:pPr eaLnBrk="1" hangingPunct="1">
              <a:spcBef>
                <a:spcPct val="40000"/>
              </a:spcBef>
            </a:pPr>
            <a:r>
              <a:rPr lang="en-US" smtClean="0"/>
              <a:t>Generalists highly valued (can be the organic-physical-inorganic-analytical department)</a:t>
            </a:r>
          </a:p>
          <a:p>
            <a:pPr eaLnBrk="1" hangingPunct="1">
              <a:spcBef>
                <a:spcPct val="40000"/>
              </a:spcBef>
            </a:pPr>
            <a:r>
              <a:rPr lang="en-US" smtClean="0"/>
              <a:t>Pedagogy counts more than at a university</a:t>
            </a:r>
          </a:p>
        </p:txBody>
      </p:sp>
      <p:sp>
        <p:nvSpPr>
          <p:cNvPr id="19461" name="Text Box 4"/>
          <p:cNvSpPr txBox="1">
            <a:spLocks noChangeArrowheads="1"/>
          </p:cNvSpPr>
          <p:nvPr/>
        </p:nvSpPr>
        <p:spPr bwMode="auto">
          <a:xfrm>
            <a:off x="1692275" y="5300663"/>
            <a:ext cx="5772150" cy="75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1" eaLnBrk="1" hangingPunct="1">
              <a:spcBef>
                <a:spcPct val="80000"/>
              </a:spcBef>
              <a:spcAft>
                <a:spcPct val="40000"/>
              </a:spcAft>
            </a:pPr>
            <a:r>
              <a:rPr lang="en-US" b="1" i="1">
                <a:solidFill>
                  <a:schemeClr val="hlink"/>
                </a:solidFill>
              </a:rPr>
              <a:t>Teaching is a major part of the tenure decision.</a:t>
            </a:r>
          </a:p>
          <a:p>
            <a:pPr eaLnBrk="1" hangingPunct="1"/>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20483" name="Rectangle 2"/>
          <p:cNvSpPr>
            <a:spLocks noGrp="1" noChangeArrowheads="1"/>
          </p:cNvSpPr>
          <p:nvPr>
            <p:ph type="title"/>
          </p:nvPr>
        </p:nvSpPr>
        <p:spPr/>
        <p:txBody>
          <a:bodyPr/>
          <a:lstStyle/>
          <a:p>
            <a:pPr eaLnBrk="1" hangingPunct="1"/>
            <a:r>
              <a:rPr lang="en-US" smtClean="0"/>
              <a:t>Baccalaureate Colleges:  Service Responsibilities</a:t>
            </a:r>
          </a:p>
        </p:txBody>
      </p:sp>
      <p:sp>
        <p:nvSpPr>
          <p:cNvPr id="20484" name="Rectangle 3"/>
          <p:cNvSpPr>
            <a:spLocks noGrp="1" noChangeArrowheads="1"/>
          </p:cNvSpPr>
          <p:nvPr>
            <p:ph type="body" idx="1"/>
          </p:nvPr>
        </p:nvSpPr>
        <p:spPr>
          <a:xfrm>
            <a:off x="827088" y="1773238"/>
            <a:ext cx="7273925" cy="4352925"/>
          </a:xfrm>
        </p:spPr>
        <p:txBody>
          <a:bodyPr/>
          <a:lstStyle/>
          <a:p>
            <a:pPr eaLnBrk="1" hangingPunct="1"/>
            <a:r>
              <a:rPr lang="en-US" sz="2000" smtClean="0"/>
              <a:t>In comparison to a university:</a:t>
            </a:r>
          </a:p>
          <a:p>
            <a:pPr lvl="1" eaLnBrk="1" hangingPunct="1"/>
            <a:r>
              <a:rPr lang="en-US" sz="1800" smtClean="0"/>
              <a:t>Involves more service to the institution</a:t>
            </a:r>
          </a:p>
          <a:p>
            <a:pPr lvl="1" eaLnBrk="1" hangingPunct="1"/>
            <a:r>
              <a:rPr lang="en-US" sz="1800" smtClean="0"/>
              <a:t>More student advising </a:t>
            </a:r>
          </a:p>
          <a:p>
            <a:pPr eaLnBrk="1" hangingPunct="1">
              <a:spcBef>
                <a:spcPct val="100000"/>
              </a:spcBef>
            </a:pPr>
            <a:r>
              <a:rPr lang="en-US" sz="2000" smtClean="0"/>
              <a:t>Opportunity to become more visible to the college administration (could be helpful at tenure-decision time)</a:t>
            </a:r>
          </a:p>
          <a:p>
            <a:pPr eaLnBrk="1" hangingPunct="1"/>
            <a:endParaRPr lang="en-US" sz="200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21507" name="Rectangle 2"/>
          <p:cNvSpPr>
            <a:spLocks noGrp="1" noChangeArrowheads="1"/>
          </p:cNvSpPr>
          <p:nvPr>
            <p:ph type="title"/>
          </p:nvPr>
        </p:nvSpPr>
        <p:spPr/>
        <p:txBody>
          <a:bodyPr/>
          <a:lstStyle/>
          <a:p>
            <a:pPr eaLnBrk="1" hangingPunct="1"/>
            <a:r>
              <a:rPr lang="en-US" smtClean="0"/>
              <a:t>Teaching at Two-Year Colleges</a:t>
            </a:r>
          </a:p>
        </p:txBody>
      </p:sp>
      <p:sp>
        <p:nvSpPr>
          <p:cNvPr id="21508" name="Rectangle 3"/>
          <p:cNvSpPr>
            <a:spLocks noGrp="1" noChangeArrowheads="1"/>
          </p:cNvSpPr>
          <p:nvPr>
            <p:ph type="body" idx="1"/>
          </p:nvPr>
        </p:nvSpPr>
        <p:spPr/>
        <p:txBody>
          <a:bodyPr/>
          <a:lstStyle/>
          <a:p>
            <a:pPr eaLnBrk="1" hangingPunct="1"/>
            <a:r>
              <a:rPr lang="en-US" dirty="0" smtClean="0"/>
              <a:t>No research (in fact, sending research proposals when applying could be “the kiss of death”)</a:t>
            </a:r>
          </a:p>
          <a:p>
            <a:pPr eaLnBrk="1" hangingPunct="1">
              <a:spcBef>
                <a:spcPct val="55000"/>
              </a:spcBef>
            </a:pPr>
            <a:r>
              <a:rPr lang="en-US" dirty="0" smtClean="0"/>
              <a:t>Usually, only general and organic chemistry courses offered</a:t>
            </a:r>
          </a:p>
          <a:p>
            <a:pPr eaLnBrk="1" hangingPunct="1">
              <a:spcBef>
                <a:spcPct val="55000"/>
              </a:spcBef>
            </a:pPr>
            <a:r>
              <a:rPr lang="en-US" dirty="0" smtClean="0"/>
              <a:t>Generalists are valued</a:t>
            </a:r>
          </a:p>
          <a:p>
            <a:pPr eaLnBrk="1" hangingPunct="1"/>
            <a:r>
              <a:rPr lang="en-US" dirty="0" smtClean="0"/>
              <a:t>Can require 20 or more contact hours (lecture and lab) per week</a:t>
            </a:r>
          </a:p>
          <a:p>
            <a:pPr eaLnBrk="1" hangingPunct="1"/>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22531" name="Rectangle 2"/>
          <p:cNvSpPr>
            <a:spLocks noGrp="1" noChangeArrowheads="1"/>
          </p:cNvSpPr>
          <p:nvPr>
            <p:ph type="title"/>
          </p:nvPr>
        </p:nvSpPr>
        <p:spPr/>
        <p:txBody>
          <a:bodyPr/>
          <a:lstStyle/>
          <a:p>
            <a:pPr eaLnBrk="1" hangingPunct="1"/>
            <a:r>
              <a:rPr lang="en-US" smtClean="0"/>
              <a:t>Non-Tenure Academic Positions</a:t>
            </a:r>
          </a:p>
        </p:txBody>
      </p:sp>
      <p:sp>
        <p:nvSpPr>
          <p:cNvPr id="22532" name="Rectangle 3"/>
          <p:cNvSpPr>
            <a:spLocks noGrp="1" noChangeArrowheads="1"/>
          </p:cNvSpPr>
          <p:nvPr>
            <p:ph type="body" idx="1"/>
          </p:nvPr>
        </p:nvSpPr>
        <p:spPr/>
        <p:txBody>
          <a:bodyPr/>
          <a:lstStyle/>
          <a:p>
            <a:pPr eaLnBrk="1" hangingPunct="1"/>
            <a:r>
              <a:rPr lang="en-US" dirty="0" smtClean="0"/>
              <a:t>Types:</a:t>
            </a:r>
          </a:p>
          <a:p>
            <a:pPr lvl="1" eaLnBrk="1" hangingPunct="1"/>
            <a:r>
              <a:rPr lang="en-US" dirty="0" smtClean="0"/>
              <a:t>Sabbatical replacements</a:t>
            </a:r>
          </a:p>
          <a:p>
            <a:pPr lvl="1" eaLnBrk="1" hangingPunct="1"/>
            <a:r>
              <a:rPr lang="en-US" dirty="0" smtClean="0"/>
              <a:t>Term appointments (two-year contract, for example)</a:t>
            </a:r>
          </a:p>
          <a:p>
            <a:pPr lvl="1" eaLnBrk="1" hangingPunct="1"/>
            <a:r>
              <a:rPr lang="en-US" dirty="0" smtClean="0"/>
              <a:t>Adjuncts (usually one course)</a:t>
            </a:r>
          </a:p>
          <a:p>
            <a:pPr eaLnBrk="1" hangingPunct="1"/>
            <a:r>
              <a:rPr lang="en-US" dirty="0" smtClean="0"/>
              <a:t>Sometimes given little respect by tenured faculty and students</a:t>
            </a:r>
          </a:p>
          <a:p>
            <a:pPr eaLnBrk="1" hangingPunct="1">
              <a:spcBef>
                <a:spcPct val="50000"/>
              </a:spcBef>
            </a:pPr>
            <a:r>
              <a:rPr lang="en-US" dirty="0" smtClean="0"/>
              <a:t>Limited job security</a:t>
            </a:r>
          </a:p>
          <a:p>
            <a:pPr eaLnBrk="1" hangingPunct="1">
              <a:spcBef>
                <a:spcPct val="50000"/>
              </a:spcBef>
            </a:pPr>
            <a:r>
              <a:rPr lang="en-US" dirty="0" smtClean="0"/>
              <a:t>Provide experience and rounds out resume</a:t>
            </a:r>
          </a:p>
          <a:p>
            <a:pPr eaLnBrk="1" hangingPunct="1"/>
            <a:endParaRPr 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
          <p:cNvSpPr>
            <a:spLocks noGrp="1" noChangeArrowheads="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23555" name="Rectangle 4"/>
          <p:cNvSpPr>
            <a:spLocks noGrp="1" noChangeArrowheads="1"/>
          </p:cNvSpPr>
          <p:nvPr>
            <p:ph type="ctrTitle"/>
          </p:nvPr>
        </p:nvSpPr>
        <p:spPr/>
        <p:txBody>
          <a:bodyPr/>
          <a:lstStyle/>
          <a:p>
            <a:pPr eaLnBrk="1" hangingPunct="1"/>
            <a:r>
              <a:rPr lang="en-US" smtClean="0"/>
              <a:t>The Upside and Downside of an Academic Career</a:t>
            </a:r>
          </a:p>
        </p:txBody>
      </p:sp>
      <p:sp>
        <p:nvSpPr>
          <p:cNvPr id="23556" name="Rectangle 5"/>
          <p:cNvSpPr>
            <a:spLocks noGrp="1" noChangeArrowheads="1"/>
          </p:cNvSpPr>
          <p:nvPr>
            <p:ph type="subTitle" idx="1"/>
          </p:nvPr>
        </p:nvSpPr>
        <p:spPr/>
        <p:txBody>
          <a:bodyPr/>
          <a:lstStyle/>
          <a:p>
            <a:pPr eaLnBrk="1" hangingPunct="1"/>
            <a:r>
              <a:rPr lang="en-US" sz="1600" smtClean="0"/>
              <a:t>Small group activity</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24579" name="Rectangle 2"/>
          <p:cNvSpPr>
            <a:spLocks noGrp="1" noChangeArrowheads="1"/>
          </p:cNvSpPr>
          <p:nvPr>
            <p:ph type="title"/>
          </p:nvPr>
        </p:nvSpPr>
        <p:spPr/>
        <p:txBody>
          <a:bodyPr/>
          <a:lstStyle/>
          <a:p>
            <a:pPr eaLnBrk="1" hangingPunct="1"/>
            <a:r>
              <a:rPr lang="en-US" sz="2500" smtClean="0"/>
              <a:t>A Career in Academe:  Agenda</a:t>
            </a:r>
          </a:p>
        </p:txBody>
      </p:sp>
      <p:sp>
        <p:nvSpPr>
          <p:cNvPr id="24580" name="Text Box 3"/>
          <p:cNvSpPr txBox="1">
            <a:spLocks noChangeArrowheads="1"/>
          </p:cNvSpPr>
          <p:nvPr/>
        </p:nvSpPr>
        <p:spPr bwMode="auto">
          <a:xfrm>
            <a:off x="7375525" y="5726113"/>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a:t>3</a:t>
            </a:r>
          </a:p>
        </p:txBody>
      </p:sp>
      <p:sp>
        <p:nvSpPr>
          <p:cNvPr id="24581" name="Rectangle 4"/>
          <p:cNvSpPr>
            <a:spLocks noGrp="1" noChangeArrowheads="1"/>
          </p:cNvSpPr>
          <p:nvPr>
            <p:ph type="body" idx="1"/>
          </p:nvPr>
        </p:nvSpPr>
        <p:spPr/>
        <p:txBody>
          <a:bodyPr/>
          <a:lstStyle/>
          <a:p>
            <a:pPr eaLnBrk="1" hangingPunct="1"/>
            <a:r>
              <a:rPr lang="en-US" sz="2000" smtClean="0">
                <a:solidFill>
                  <a:schemeClr val="accent1"/>
                </a:solidFill>
              </a:rPr>
              <a:t>The Academic Career Pathway</a:t>
            </a:r>
          </a:p>
          <a:p>
            <a:pPr eaLnBrk="1" hangingPunct="1"/>
            <a:r>
              <a:rPr lang="en-US" sz="2000" smtClean="0"/>
              <a:t>Crafting a Curriculum Vita</a:t>
            </a:r>
          </a:p>
          <a:p>
            <a:pPr lvl="1" eaLnBrk="1" hangingPunct="1"/>
            <a:r>
              <a:rPr lang="en-US" sz="1800" smtClean="0"/>
              <a:t>The structure of a vita</a:t>
            </a:r>
          </a:p>
          <a:p>
            <a:pPr lvl="1" eaLnBrk="1" hangingPunct="1"/>
            <a:r>
              <a:rPr lang="en-US" sz="1800" smtClean="0"/>
              <a:t>Formatting the vita</a:t>
            </a:r>
          </a:p>
          <a:p>
            <a:pPr lvl="1" eaLnBrk="1" hangingPunct="1"/>
            <a:r>
              <a:rPr lang="en-US" sz="1800" smtClean="0"/>
              <a:t>Developing the vita portfolio (cover letter, statement of teaching philosophy and research proposal)</a:t>
            </a:r>
            <a:endParaRPr lang="en-US" sz="1800" smtClean="0">
              <a:solidFill>
                <a:schemeClr val="accent1"/>
              </a:solidFill>
            </a:endParaRPr>
          </a:p>
          <a:p>
            <a:pPr eaLnBrk="1" hangingPunct="1"/>
            <a:r>
              <a:rPr lang="en-US" sz="2000" smtClean="0">
                <a:solidFill>
                  <a:schemeClr val="accent1"/>
                </a:solidFill>
              </a:rPr>
              <a:t>Getting Hired for an Academic Position</a:t>
            </a:r>
          </a:p>
          <a:p>
            <a:pPr eaLnBrk="1" hangingPunct="1"/>
            <a:r>
              <a:rPr lang="en-US" sz="2000" smtClean="0">
                <a:solidFill>
                  <a:schemeClr val="accent1"/>
                </a:solidFill>
              </a:rPr>
              <a:t>Making Myself More Competitive</a:t>
            </a:r>
          </a:p>
          <a:p>
            <a:pPr eaLnBrk="1" hangingPunct="1"/>
            <a:r>
              <a:rPr lang="en-US" sz="2000" smtClean="0">
                <a:solidFill>
                  <a:schemeClr val="accent1"/>
                </a:solidFill>
              </a:rPr>
              <a:t>Being Successful:  Your First Year on the Job</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4"/>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25603" name="Rectangle 2"/>
          <p:cNvSpPr>
            <a:spLocks noGrp="1" noChangeArrowheads="1"/>
          </p:cNvSpPr>
          <p:nvPr>
            <p:ph type="title"/>
          </p:nvPr>
        </p:nvSpPr>
        <p:spPr/>
        <p:txBody>
          <a:bodyPr/>
          <a:lstStyle/>
          <a:p>
            <a:pPr eaLnBrk="1" hangingPunct="1"/>
            <a:r>
              <a:rPr lang="en-US" smtClean="0"/>
              <a:t>The Curriculum Vita vs Resume</a:t>
            </a:r>
          </a:p>
        </p:txBody>
      </p:sp>
      <p:sp>
        <p:nvSpPr>
          <p:cNvPr id="25604" name="Rectangle 3"/>
          <p:cNvSpPr>
            <a:spLocks noGrp="1" noChangeArrowheads="1"/>
          </p:cNvSpPr>
          <p:nvPr>
            <p:ph type="body" sz="half" idx="1"/>
          </p:nvPr>
        </p:nvSpPr>
        <p:spPr>
          <a:xfrm>
            <a:off x="684213" y="1773238"/>
            <a:ext cx="3852862" cy="4352925"/>
          </a:xfrm>
        </p:spPr>
        <p:txBody>
          <a:bodyPr/>
          <a:lstStyle/>
          <a:p>
            <a:pPr algn="ctr" eaLnBrk="1" hangingPunct="1">
              <a:buFontTx/>
              <a:buNone/>
            </a:pPr>
            <a:r>
              <a:rPr lang="en-US" sz="2000" smtClean="0"/>
              <a:t>Curriculum Vita</a:t>
            </a:r>
          </a:p>
          <a:p>
            <a:pPr eaLnBrk="1" hangingPunct="1"/>
            <a:r>
              <a:rPr lang="en-US" sz="1800" smtClean="0"/>
              <a:t>Does not require an “Objective” section</a:t>
            </a:r>
          </a:p>
          <a:p>
            <a:pPr eaLnBrk="1" hangingPunct="1"/>
            <a:r>
              <a:rPr lang="en-US" sz="1800" smtClean="0"/>
              <a:t>Length is not a constraint</a:t>
            </a:r>
          </a:p>
          <a:p>
            <a:pPr eaLnBrk="1" hangingPunct="1"/>
            <a:r>
              <a:rPr lang="en-US" sz="1800" smtClean="0"/>
              <a:t>Should include everything you have accomplished</a:t>
            </a:r>
          </a:p>
        </p:txBody>
      </p:sp>
      <p:sp>
        <p:nvSpPr>
          <p:cNvPr id="25605" name="Rectangle 4"/>
          <p:cNvSpPr>
            <a:spLocks noGrp="1" noChangeArrowheads="1"/>
          </p:cNvSpPr>
          <p:nvPr>
            <p:ph type="body" sz="half" idx="2"/>
          </p:nvPr>
        </p:nvSpPr>
        <p:spPr>
          <a:xfrm>
            <a:off x="4572000" y="1773238"/>
            <a:ext cx="4114800" cy="4352925"/>
          </a:xfrm>
        </p:spPr>
        <p:txBody>
          <a:bodyPr/>
          <a:lstStyle/>
          <a:p>
            <a:pPr algn="ctr" eaLnBrk="1" hangingPunct="1">
              <a:buFontTx/>
              <a:buNone/>
            </a:pPr>
            <a:r>
              <a:rPr lang="en-US" sz="2000" smtClean="0"/>
              <a:t>Resume</a:t>
            </a:r>
          </a:p>
          <a:p>
            <a:pPr eaLnBrk="1" hangingPunct="1"/>
            <a:r>
              <a:rPr lang="en-US" sz="1800" smtClean="0"/>
              <a:t>Statement of “Objective” is typically a requirement</a:t>
            </a:r>
          </a:p>
          <a:p>
            <a:pPr eaLnBrk="1" hangingPunct="1"/>
            <a:r>
              <a:rPr lang="en-US" sz="1800" smtClean="0"/>
              <a:t>Should be no longer than two pages, especially at first</a:t>
            </a:r>
          </a:p>
          <a:p>
            <a:pPr eaLnBrk="1" hangingPunct="1"/>
            <a:r>
              <a:rPr lang="en-US" sz="1800" smtClean="0"/>
              <a:t>Presents a list of accomplishments focused on the position in question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26627" name="Rectangle 2"/>
          <p:cNvSpPr>
            <a:spLocks noGrp="1" noChangeArrowheads="1"/>
          </p:cNvSpPr>
          <p:nvPr>
            <p:ph type="title"/>
          </p:nvPr>
        </p:nvSpPr>
        <p:spPr/>
        <p:txBody>
          <a:bodyPr/>
          <a:lstStyle/>
          <a:p>
            <a:pPr eaLnBrk="1" hangingPunct="1"/>
            <a:r>
              <a:rPr lang="en-US" smtClean="0"/>
              <a:t>The Structure of a Vita</a:t>
            </a:r>
          </a:p>
        </p:txBody>
      </p:sp>
      <p:sp>
        <p:nvSpPr>
          <p:cNvPr id="26628" name="Rectangle 3"/>
          <p:cNvSpPr>
            <a:spLocks noGrp="1" noChangeArrowheads="1"/>
          </p:cNvSpPr>
          <p:nvPr>
            <p:ph type="body" idx="1"/>
          </p:nvPr>
        </p:nvSpPr>
        <p:spPr/>
        <p:txBody>
          <a:bodyPr/>
          <a:lstStyle/>
          <a:p>
            <a:pPr eaLnBrk="1" hangingPunct="1"/>
            <a:r>
              <a:rPr lang="en-US" smtClean="0"/>
              <a:t>Personal information</a:t>
            </a:r>
          </a:p>
          <a:p>
            <a:pPr eaLnBrk="1" hangingPunct="1"/>
            <a:r>
              <a:rPr lang="en-US" smtClean="0"/>
              <a:t>Education</a:t>
            </a:r>
          </a:p>
          <a:p>
            <a:pPr eaLnBrk="1" hangingPunct="1"/>
            <a:r>
              <a:rPr lang="en-US" smtClean="0"/>
              <a:t>Research experience</a:t>
            </a:r>
          </a:p>
          <a:p>
            <a:pPr eaLnBrk="1" hangingPunct="1"/>
            <a:r>
              <a:rPr lang="en-US" smtClean="0"/>
              <a:t>Teaching experience</a:t>
            </a:r>
          </a:p>
          <a:p>
            <a:pPr eaLnBrk="1" hangingPunct="1"/>
            <a:r>
              <a:rPr lang="en-US" smtClean="0"/>
              <a:t>Other employment experience</a:t>
            </a:r>
          </a:p>
          <a:p>
            <a:pPr eaLnBrk="1" hangingPunct="1"/>
            <a:r>
              <a:rPr lang="en-US" smtClean="0"/>
              <a:t>Professional activities</a:t>
            </a:r>
          </a:p>
          <a:p>
            <a:pPr eaLnBrk="1" hangingPunct="1"/>
            <a:r>
              <a:rPr lang="en-US" smtClean="0"/>
              <a:t>Honors and awards</a:t>
            </a:r>
          </a:p>
          <a:p>
            <a:pPr eaLnBrk="1" hangingPunct="1"/>
            <a:r>
              <a:rPr lang="en-US" smtClean="0"/>
              <a:t>Publications and presentations</a:t>
            </a:r>
          </a:p>
          <a:p>
            <a:pPr eaLnBrk="1" hangingPunct="1"/>
            <a:r>
              <a:rPr lang="en-US" smtClean="0"/>
              <a:t>Proposals submitted</a:t>
            </a:r>
          </a:p>
          <a:p>
            <a:pPr eaLnBrk="1" hangingPunct="1"/>
            <a:r>
              <a:rPr lang="en-US" smtClean="0"/>
              <a:t>References</a:t>
            </a:r>
          </a:p>
        </p:txBody>
      </p:sp>
      <p:sp>
        <p:nvSpPr>
          <p:cNvPr id="26629" name="Text Box 4"/>
          <p:cNvSpPr txBox="1">
            <a:spLocks noChangeArrowheads="1"/>
          </p:cNvSpPr>
          <p:nvPr/>
        </p:nvSpPr>
        <p:spPr bwMode="auto">
          <a:xfrm>
            <a:off x="2700338" y="5876925"/>
            <a:ext cx="3740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How much more do we need here?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0"/>
          <p:cNvSpPr>
            <a:spLocks noGrp="1" noChangeArrowheads="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27651" name="Rectangle 2"/>
          <p:cNvSpPr>
            <a:spLocks noGrp="1" noChangeArrowheads="1"/>
          </p:cNvSpPr>
          <p:nvPr>
            <p:ph type="ctrTitle"/>
          </p:nvPr>
        </p:nvSpPr>
        <p:spPr/>
        <p:txBody>
          <a:bodyPr/>
          <a:lstStyle/>
          <a:p>
            <a:pPr eaLnBrk="1" hangingPunct="1"/>
            <a:r>
              <a:rPr lang="en-US" smtClean="0"/>
              <a:t>Critiquing an Ineffective Structure</a:t>
            </a:r>
          </a:p>
        </p:txBody>
      </p:sp>
      <p:sp>
        <p:nvSpPr>
          <p:cNvPr id="27652" name="Rectangle 3"/>
          <p:cNvSpPr>
            <a:spLocks noGrp="1" noChangeArrowheads="1"/>
          </p:cNvSpPr>
          <p:nvPr>
            <p:ph type="subTitle" idx="1"/>
          </p:nvPr>
        </p:nvSpPr>
        <p:spPr/>
        <p:txBody>
          <a:bodyPr/>
          <a:lstStyle/>
          <a:p>
            <a:pPr eaLnBrk="1" hangingPunct="1"/>
            <a:r>
              <a:rPr lang="en-US" sz="1600" smtClean="0"/>
              <a:t>Small group activity</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28675" name="Rectangle 2"/>
          <p:cNvSpPr>
            <a:spLocks noGrp="1" noChangeArrowheads="1"/>
          </p:cNvSpPr>
          <p:nvPr>
            <p:ph type="title"/>
          </p:nvPr>
        </p:nvSpPr>
        <p:spPr/>
        <p:txBody>
          <a:bodyPr/>
          <a:lstStyle/>
          <a:p>
            <a:pPr eaLnBrk="1" hangingPunct="1"/>
            <a:r>
              <a:rPr lang="en-US" smtClean="0"/>
              <a:t>Formatting the Vita</a:t>
            </a:r>
          </a:p>
        </p:txBody>
      </p:sp>
      <p:sp>
        <p:nvSpPr>
          <p:cNvPr id="28676" name="Rectangle 3"/>
          <p:cNvSpPr>
            <a:spLocks noGrp="1" noChangeArrowheads="1"/>
          </p:cNvSpPr>
          <p:nvPr>
            <p:ph type="body" idx="1"/>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
          <p:cNvSpPr>
            <a:spLocks noGrp="1" noChangeArrowheads="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29699" name="Rectangle 2"/>
          <p:cNvSpPr>
            <a:spLocks noGrp="1" noChangeArrowheads="1"/>
          </p:cNvSpPr>
          <p:nvPr>
            <p:ph type="ctrTitle"/>
          </p:nvPr>
        </p:nvSpPr>
        <p:spPr/>
        <p:txBody>
          <a:bodyPr/>
          <a:lstStyle/>
          <a:p>
            <a:pPr eaLnBrk="1" hangingPunct="1"/>
            <a:r>
              <a:rPr lang="en-US" smtClean="0"/>
              <a:t>Critiquing an Ineffective Format</a:t>
            </a:r>
          </a:p>
        </p:txBody>
      </p:sp>
      <p:sp>
        <p:nvSpPr>
          <p:cNvPr id="29700" name="Rectangle 3"/>
          <p:cNvSpPr>
            <a:spLocks noGrp="1" noChangeArrowheads="1"/>
          </p:cNvSpPr>
          <p:nvPr>
            <p:ph type="subTitle" idx="1"/>
          </p:nvPr>
        </p:nvSpPr>
        <p:spPr/>
        <p:txBody>
          <a:bodyPr/>
          <a:lstStyle/>
          <a:p>
            <a:pPr eaLnBrk="1" hangingPunct="1"/>
            <a:r>
              <a:rPr lang="en-US" sz="1600" smtClean="0"/>
              <a:t>Small group activity</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30723" name="Rectangle 2"/>
          <p:cNvSpPr>
            <a:spLocks noGrp="1" noChangeArrowheads="1"/>
          </p:cNvSpPr>
          <p:nvPr>
            <p:ph type="title"/>
          </p:nvPr>
        </p:nvSpPr>
        <p:spPr/>
        <p:txBody>
          <a:bodyPr/>
          <a:lstStyle/>
          <a:p>
            <a:pPr eaLnBrk="1" hangingPunct="1"/>
            <a:r>
              <a:rPr lang="en-US" smtClean="0"/>
              <a:t>Contents of the Vita Portfolio</a:t>
            </a:r>
          </a:p>
        </p:txBody>
      </p:sp>
      <p:sp>
        <p:nvSpPr>
          <p:cNvPr id="30724" name="Rectangle 3"/>
          <p:cNvSpPr>
            <a:spLocks noGrp="1" noChangeArrowheads="1"/>
          </p:cNvSpPr>
          <p:nvPr>
            <p:ph type="body" idx="1"/>
          </p:nvPr>
        </p:nvSpPr>
        <p:spPr/>
        <p:txBody>
          <a:bodyPr/>
          <a:lstStyle/>
          <a:p>
            <a:pPr eaLnBrk="1" hangingPunct="1"/>
            <a:r>
              <a:rPr lang="en-US" sz="2400" smtClean="0"/>
              <a:t>Vita</a:t>
            </a:r>
          </a:p>
          <a:p>
            <a:pPr eaLnBrk="1" hangingPunct="1"/>
            <a:r>
              <a:rPr lang="en-US" sz="2400" smtClean="0"/>
              <a:t>Statement of teaching philosophy</a:t>
            </a:r>
          </a:p>
          <a:p>
            <a:pPr eaLnBrk="1" hangingPunct="1"/>
            <a:r>
              <a:rPr lang="en-US" sz="2400" smtClean="0"/>
              <a:t>Cover letter</a:t>
            </a:r>
          </a:p>
          <a:p>
            <a:pPr eaLnBrk="1" hangingPunct="1"/>
            <a:r>
              <a:rPr lang="en-US" sz="2400" smtClean="0"/>
              <a:t>Research proposals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31747" name="Rectangle 2"/>
          <p:cNvSpPr>
            <a:spLocks noGrp="1" noChangeArrowheads="1"/>
          </p:cNvSpPr>
          <p:nvPr>
            <p:ph type="title"/>
          </p:nvPr>
        </p:nvSpPr>
        <p:spPr/>
        <p:txBody>
          <a:bodyPr/>
          <a:lstStyle/>
          <a:p>
            <a:pPr eaLnBrk="1" hangingPunct="1"/>
            <a:r>
              <a:rPr lang="en-US" smtClean="0"/>
              <a:t>Statement of Teaching Philosophy</a:t>
            </a:r>
          </a:p>
        </p:txBody>
      </p:sp>
      <p:sp>
        <p:nvSpPr>
          <p:cNvPr id="31748" name="Rectangle 3"/>
          <p:cNvSpPr>
            <a:spLocks noGrp="1" noChangeArrowheads="1"/>
          </p:cNvSpPr>
          <p:nvPr>
            <p:ph type="body" idx="1"/>
          </p:nvPr>
        </p:nvSpPr>
        <p:spPr>
          <a:xfrm>
            <a:off x="827088" y="1773238"/>
            <a:ext cx="6697662" cy="4352925"/>
          </a:xfrm>
        </p:spPr>
        <p:txBody>
          <a:bodyPr/>
          <a:lstStyle/>
          <a:p>
            <a:pPr eaLnBrk="1" hangingPunct="1"/>
            <a:r>
              <a:rPr lang="en-US" sz="2000" dirty="0" smtClean="0"/>
              <a:t>Plays a key role in hiring criteria for four-year institutions.</a:t>
            </a:r>
          </a:p>
          <a:p>
            <a:pPr eaLnBrk="1" hangingPunct="1"/>
            <a:r>
              <a:rPr lang="en-US" sz="2000" dirty="0" smtClean="0"/>
              <a:t>More and more required by research-intensive institutions as well.</a:t>
            </a:r>
          </a:p>
          <a:p>
            <a:pPr eaLnBrk="1" hangingPunct="1"/>
            <a:r>
              <a:rPr lang="en-US" sz="2000" dirty="0" smtClean="0"/>
              <a:t>Provides a summary of your experiences, motivation, and preparation for a teaching career</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32771" name="Rectangle 2"/>
          <p:cNvSpPr>
            <a:spLocks noGrp="1" noChangeArrowheads="1"/>
          </p:cNvSpPr>
          <p:nvPr>
            <p:ph type="title"/>
          </p:nvPr>
        </p:nvSpPr>
        <p:spPr/>
        <p:txBody>
          <a:bodyPr/>
          <a:lstStyle/>
          <a:p>
            <a:pPr eaLnBrk="1" hangingPunct="1"/>
            <a:r>
              <a:rPr lang="en-US" smtClean="0"/>
              <a:t>Statement of Teaching Philosophy:  Structure</a:t>
            </a:r>
          </a:p>
        </p:txBody>
      </p:sp>
      <p:sp>
        <p:nvSpPr>
          <p:cNvPr id="32772" name="Rectangle 3"/>
          <p:cNvSpPr>
            <a:spLocks noGrp="1" noChangeArrowheads="1"/>
          </p:cNvSpPr>
          <p:nvPr>
            <p:ph type="body" idx="1"/>
          </p:nvPr>
        </p:nvSpPr>
        <p:spPr>
          <a:xfrm>
            <a:off x="755650" y="1412875"/>
            <a:ext cx="7859713" cy="4352925"/>
          </a:xfrm>
        </p:spPr>
        <p:txBody>
          <a:bodyPr/>
          <a:lstStyle/>
          <a:p>
            <a:pPr eaLnBrk="1" hangingPunct="1">
              <a:lnSpc>
                <a:spcPct val="90000"/>
              </a:lnSpc>
            </a:pPr>
            <a:r>
              <a:rPr lang="en-US" dirty="0" smtClean="0"/>
              <a:t>Describe preferred delivery methods (advantages and disadvantages)</a:t>
            </a:r>
          </a:p>
          <a:p>
            <a:pPr lvl="1" eaLnBrk="1" hangingPunct="1">
              <a:lnSpc>
                <a:spcPct val="90000"/>
              </a:lnSpc>
            </a:pPr>
            <a:r>
              <a:rPr lang="en-US" dirty="0" smtClean="0"/>
              <a:t>Instructor-centered (lectures, demonstrations, visual aids)</a:t>
            </a:r>
          </a:p>
          <a:p>
            <a:pPr lvl="1" eaLnBrk="1" hangingPunct="1">
              <a:lnSpc>
                <a:spcPct val="90000"/>
              </a:lnSpc>
            </a:pPr>
            <a:r>
              <a:rPr lang="en-US" dirty="0" smtClean="0"/>
              <a:t>Learner-centered (student presentations, group projects/discussions, case studies, Socratic method)</a:t>
            </a:r>
          </a:p>
          <a:p>
            <a:pPr eaLnBrk="1" hangingPunct="1">
              <a:lnSpc>
                <a:spcPct val="90000"/>
              </a:lnSpc>
            </a:pPr>
            <a:r>
              <a:rPr lang="en-US" dirty="0" smtClean="0"/>
              <a:t>Describe your point of view on</a:t>
            </a:r>
          </a:p>
          <a:p>
            <a:pPr lvl="1" eaLnBrk="1" hangingPunct="1">
              <a:lnSpc>
                <a:spcPct val="90000"/>
              </a:lnSpc>
            </a:pPr>
            <a:r>
              <a:rPr lang="en-US" dirty="0" smtClean="0"/>
              <a:t>Examinations</a:t>
            </a:r>
          </a:p>
          <a:p>
            <a:pPr lvl="1" eaLnBrk="1" hangingPunct="1">
              <a:lnSpc>
                <a:spcPct val="90000"/>
              </a:lnSpc>
            </a:pPr>
            <a:r>
              <a:rPr lang="en-US" dirty="0" smtClean="0"/>
              <a:t>Homework</a:t>
            </a:r>
          </a:p>
          <a:p>
            <a:pPr lvl="1" eaLnBrk="1" hangingPunct="1">
              <a:lnSpc>
                <a:spcPct val="90000"/>
              </a:lnSpc>
            </a:pPr>
            <a:r>
              <a:rPr lang="en-US" dirty="0" smtClean="0"/>
              <a:t>Using graded web-based assignments</a:t>
            </a:r>
          </a:p>
          <a:p>
            <a:pPr eaLnBrk="1" hangingPunct="1">
              <a:lnSpc>
                <a:spcPct val="90000"/>
              </a:lnSpc>
            </a:pPr>
            <a:r>
              <a:rPr lang="en-US" dirty="0" smtClean="0"/>
              <a:t>List courses you are prepared to teach (standard undergraduate and graduate courses)</a:t>
            </a:r>
          </a:p>
          <a:p>
            <a:pPr eaLnBrk="1" hangingPunct="1">
              <a:lnSpc>
                <a:spcPct val="90000"/>
              </a:lnSpc>
            </a:pPr>
            <a:r>
              <a:rPr lang="en-US" dirty="0" smtClean="0"/>
              <a:t>Identify new courses you could teach</a:t>
            </a:r>
          </a:p>
          <a:p>
            <a:pPr lvl="1" eaLnBrk="1" hangingPunct="1">
              <a:lnSpc>
                <a:spcPct val="90000"/>
              </a:lnSpc>
            </a:pPr>
            <a:r>
              <a:rPr lang="en-US" dirty="0" smtClean="0"/>
              <a:t>Possible team teaching</a:t>
            </a:r>
          </a:p>
          <a:p>
            <a:pPr lvl="1" eaLnBrk="1" hangingPunct="1">
              <a:lnSpc>
                <a:spcPct val="90000"/>
              </a:lnSpc>
            </a:pPr>
            <a:r>
              <a:rPr lang="en-US" dirty="0" smtClean="0"/>
              <a:t>Special-topics courses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4"/>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33795" name="Rectangle 2"/>
          <p:cNvSpPr>
            <a:spLocks noGrp="1" noChangeArrowheads="1"/>
          </p:cNvSpPr>
          <p:nvPr>
            <p:ph type="title"/>
          </p:nvPr>
        </p:nvSpPr>
        <p:spPr/>
        <p:txBody>
          <a:bodyPr/>
          <a:lstStyle/>
          <a:p>
            <a:pPr eaLnBrk="1" hangingPunct="1"/>
            <a:r>
              <a:rPr lang="en-US" smtClean="0"/>
              <a:t>The Cover Letter</a:t>
            </a:r>
          </a:p>
        </p:txBody>
      </p:sp>
      <p:sp>
        <p:nvSpPr>
          <p:cNvPr id="33796" name="Rectangle 3"/>
          <p:cNvSpPr>
            <a:spLocks noGrp="1" noChangeArrowheads="1"/>
          </p:cNvSpPr>
          <p:nvPr>
            <p:ph type="body" sz="half" idx="1"/>
          </p:nvPr>
        </p:nvSpPr>
        <p:spPr/>
        <p:txBody>
          <a:bodyPr/>
          <a:lstStyle/>
          <a:p>
            <a:pPr algn="ctr" eaLnBrk="1" hangingPunct="1">
              <a:buFontTx/>
              <a:buNone/>
            </a:pPr>
            <a:r>
              <a:rPr lang="en-US" sz="1800" smtClean="0"/>
              <a:t>Purpose</a:t>
            </a:r>
          </a:p>
          <a:p>
            <a:pPr eaLnBrk="1" hangingPunct="1"/>
            <a:endParaRPr lang="en-US" sz="1600" smtClean="0"/>
          </a:p>
        </p:txBody>
      </p:sp>
      <p:sp>
        <p:nvSpPr>
          <p:cNvPr id="33797" name="Rectangle 4"/>
          <p:cNvSpPr>
            <a:spLocks noGrp="1" noChangeArrowheads="1"/>
          </p:cNvSpPr>
          <p:nvPr>
            <p:ph type="body" sz="half" idx="2"/>
          </p:nvPr>
        </p:nvSpPr>
        <p:spPr/>
        <p:txBody>
          <a:bodyPr/>
          <a:lstStyle/>
          <a:p>
            <a:pPr algn="ctr" eaLnBrk="1" hangingPunct="1">
              <a:buFontTx/>
              <a:buNone/>
            </a:pPr>
            <a:r>
              <a:rPr lang="en-US" sz="1800" smtClean="0"/>
              <a:t>Structure</a:t>
            </a:r>
          </a:p>
          <a:p>
            <a:pPr eaLnBrk="1" hangingPunct="1"/>
            <a:endParaRPr lang="en-US" sz="180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34819" name="Rectangle 2"/>
          <p:cNvSpPr>
            <a:spLocks noGrp="1" noChangeArrowheads="1"/>
          </p:cNvSpPr>
          <p:nvPr>
            <p:ph type="title"/>
          </p:nvPr>
        </p:nvSpPr>
        <p:spPr/>
        <p:txBody>
          <a:bodyPr/>
          <a:lstStyle/>
          <a:p>
            <a:pPr eaLnBrk="1" hangingPunct="1"/>
            <a:r>
              <a:rPr lang="en-US" smtClean="0"/>
              <a:t>Research Proposal(s):  Purpose</a:t>
            </a:r>
          </a:p>
        </p:txBody>
      </p:sp>
      <p:sp>
        <p:nvSpPr>
          <p:cNvPr id="34820" name="Rectangle 3"/>
          <p:cNvSpPr>
            <a:spLocks noGrp="1" noChangeArrowheads="1"/>
          </p:cNvSpPr>
          <p:nvPr>
            <p:ph type="body" idx="1"/>
          </p:nvPr>
        </p:nvSpPr>
        <p:spPr>
          <a:xfrm>
            <a:off x="827088" y="1773238"/>
            <a:ext cx="6913562" cy="4352925"/>
          </a:xfrm>
        </p:spPr>
        <p:txBody>
          <a:bodyPr/>
          <a:lstStyle/>
          <a:p>
            <a:pPr eaLnBrk="1" hangingPunct="1"/>
            <a:r>
              <a:rPr lang="en-US" sz="2000" smtClean="0"/>
              <a:t>Demonstrate your creativity and independence as an investigator</a:t>
            </a:r>
          </a:p>
          <a:p>
            <a:pPr lvl="1" eaLnBrk="1" hangingPunct="1"/>
            <a:r>
              <a:rPr lang="en-US" sz="1800" smtClean="0"/>
              <a:t>Can build on your doctoral or post-doctoral work</a:t>
            </a:r>
          </a:p>
          <a:p>
            <a:pPr lvl="1" eaLnBrk="1" hangingPunct="1"/>
            <a:r>
              <a:rPr lang="en-US" sz="1800" smtClean="0"/>
              <a:t>Differentiate your ideas from those of your advisor</a:t>
            </a:r>
          </a:p>
          <a:p>
            <a:pPr eaLnBrk="1" hangingPunct="1"/>
            <a:r>
              <a:rPr lang="en-US" sz="2000" smtClean="0"/>
              <a:t>Seek feedback about alternative approaches</a:t>
            </a:r>
          </a:p>
          <a:p>
            <a:pPr eaLnBrk="1" hangingPunct="1"/>
            <a:r>
              <a:rPr lang="en-US" sz="2000" smtClean="0"/>
              <a:t>Send proposals to your references as basis for their comments in their letters of recommendation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35843" name="Rectangle 2"/>
          <p:cNvSpPr>
            <a:spLocks noGrp="1" noChangeArrowheads="1"/>
          </p:cNvSpPr>
          <p:nvPr>
            <p:ph type="title"/>
          </p:nvPr>
        </p:nvSpPr>
        <p:spPr/>
        <p:txBody>
          <a:bodyPr/>
          <a:lstStyle/>
          <a:p>
            <a:pPr eaLnBrk="1" hangingPunct="1"/>
            <a:r>
              <a:rPr lang="en-US" smtClean="0"/>
              <a:t>Research Proposal(s):  Structure</a:t>
            </a:r>
          </a:p>
        </p:txBody>
      </p:sp>
      <p:sp>
        <p:nvSpPr>
          <p:cNvPr id="35844" name="Rectangle 3"/>
          <p:cNvSpPr>
            <a:spLocks noGrp="1" noChangeArrowheads="1"/>
          </p:cNvSpPr>
          <p:nvPr>
            <p:ph type="body" idx="1"/>
          </p:nvPr>
        </p:nvSpPr>
        <p:spPr>
          <a:xfrm>
            <a:off x="827088" y="1557338"/>
            <a:ext cx="7859712" cy="4352925"/>
          </a:xfrm>
        </p:spPr>
        <p:txBody>
          <a:bodyPr/>
          <a:lstStyle/>
          <a:p>
            <a:pPr eaLnBrk="1" hangingPunct="1"/>
            <a:r>
              <a:rPr lang="en-US" sz="2000" smtClean="0"/>
              <a:t>Required content</a:t>
            </a:r>
          </a:p>
          <a:p>
            <a:pPr lvl="1" eaLnBrk="1" hangingPunct="1"/>
            <a:r>
              <a:rPr lang="en-US" sz="1800" smtClean="0"/>
              <a:t>Goal of the project (a good problem trumps small technical efforts)</a:t>
            </a:r>
          </a:p>
          <a:p>
            <a:pPr lvl="1" eaLnBrk="1" hangingPunct="1"/>
            <a:r>
              <a:rPr lang="en-US" sz="1800" smtClean="0"/>
              <a:t>Background</a:t>
            </a:r>
          </a:p>
          <a:p>
            <a:pPr lvl="1" eaLnBrk="1" hangingPunct="1"/>
            <a:r>
              <a:rPr lang="en-US" sz="1800" smtClean="0"/>
              <a:t>Significance of project</a:t>
            </a:r>
          </a:p>
          <a:p>
            <a:pPr lvl="1" eaLnBrk="1" hangingPunct="1"/>
            <a:r>
              <a:rPr lang="en-US" sz="1800" smtClean="0"/>
              <a:t>Experimental design and methods</a:t>
            </a:r>
          </a:p>
          <a:p>
            <a:pPr lvl="1" eaLnBrk="1" hangingPunct="1"/>
            <a:r>
              <a:rPr lang="en-US" sz="1800" smtClean="0"/>
              <a:t>References</a:t>
            </a:r>
          </a:p>
          <a:p>
            <a:pPr eaLnBrk="1" hangingPunct="1"/>
            <a:r>
              <a:rPr lang="en-US" sz="2000" smtClean="0"/>
              <a:t>Optional content</a:t>
            </a:r>
          </a:p>
          <a:p>
            <a:pPr lvl="1" eaLnBrk="1" hangingPunct="1"/>
            <a:r>
              <a:rPr lang="en-US" sz="1800" smtClean="0"/>
              <a:t>Instrumentation and equipment needs</a:t>
            </a:r>
          </a:p>
          <a:p>
            <a:pPr lvl="1" eaLnBrk="1" hangingPunct="1"/>
            <a:r>
              <a:rPr lang="en-US" sz="1800" smtClean="0"/>
              <a:t>Approximate start-up budget and size of your group</a:t>
            </a:r>
          </a:p>
          <a:p>
            <a:pPr lvl="1" eaLnBrk="1" hangingPunct="1"/>
            <a:r>
              <a:rPr lang="en-US" sz="1800" smtClean="0"/>
              <a:t>Other sources of funding</a:t>
            </a:r>
          </a:p>
          <a:p>
            <a:pPr lvl="1" eaLnBrk="1" hangingPunct="1"/>
            <a:r>
              <a:rPr lang="en-US" sz="1800" smtClean="0"/>
              <a:t>Proposed journal for publication of results and thoughts on where you would publish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36867" name="Rectangle 2"/>
          <p:cNvSpPr>
            <a:spLocks noGrp="1" noChangeArrowheads="1"/>
          </p:cNvSpPr>
          <p:nvPr>
            <p:ph type="title"/>
          </p:nvPr>
        </p:nvSpPr>
        <p:spPr/>
        <p:txBody>
          <a:bodyPr/>
          <a:lstStyle/>
          <a:p>
            <a:pPr eaLnBrk="1" hangingPunct="1"/>
            <a:r>
              <a:rPr lang="en-US" smtClean="0"/>
              <a:t>Research Proposal(s):  Format</a:t>
            </a:r>
          </a:p>
        </p:txBody>
      </p:sp>
      <p:sp>
        <p:nvSpPr>
          <p:cNvPr id="36868" name="Rectangle 3"/>
          <p:cNvSpPr>
            <a:spLocks noGrp="1" noChangeArrowheads="1"/>
          </p:cNvSpPr>
          <p:nvPr>
            <p:ph type="body" idx="1"/>
          </p:nvPr>
        </p:nvSpPr>
        <p:spPr/>
        <p:txBody>
          <a:bodyPr/>
          <a:lstStyle/>
          <a:p>
            <a:pPr eaLnBrk="1" hangingPunct="1"/>
            <a:r>
              <a:rPr lang="en-US" smtClean="0"/>
              <a:t>Write for a diverse audience (three to four topics)</a:t>
            </a:r>
          </a:p>
          <a:p>
            <a:pPr eaLnBrk="1" hangingPunct="1"/>
            <a:r>
              <a:rPr lang="en-US" smtClean="0"/>
              <a:t>Prepare in three formats</a:t>
            </a:r>
          </a:p>
          <a:p>
            <a:pPr lvl="1" eaLnBrk="1" hangingPunct="1"/>
            <a:r>
              <a:rPr lang="en-US" smtClean="0"/>
              <a:t>Written: 5 to 15 pages with references</a:t>
            </a:r>
          </a:p>
          <a:p>
            <a:pPr lvl="1" eaLnBrk="1" hangingPunct="1"/>
            <a:r>
              <a:rPr lang="en-US" smtClean="0"/>
              <a:t>Written: 3 pages with one-page summary</a:t>
            </a:r>
          </a:p>
          <a:p>
            <a:pPr lvl="1" eaLnBrk="1" hangingPunct="1"/>
            <a:r>
              <a:rPr lang="en-US" smtClean="0"/>
              <a:t>Oral:  Faculty seminar</a:t>
            </a:r>
          </a:p>
          <a:p>
            <a:pPr eaLnBrk="1" hangingPunct="1"/>
            <a:r>
              <a:rPr lang="en-US" smtClean="0"/>
              <a:t>Provide enough background to be compelling (demonstrate a sense of urgency, and suggest why you are uniquely positioned to do this project)</a:t>
            </a:r>
          </a:p>
          <a:p>
            <a:pPr eaLnBrk="1" hangingPunct="1"/>
            <a:r>
              <a:rPr lang="en-US" smtClean="0"/>
              <a:t>Target project to the level of students who will be involved (graduate vs. undergraduate)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37891" name="Rectangle 2"/>
          <p:cNvSpPr>
            <a:spLocks noGrp="1" noChangeArrowheads="1"/>
          </p:cNvSpPr>
          <p:nvPr>
            <p:ph type="title"/>
          </p:nvPr>
        </p:nvSpPr>
        <p:spPr/>
        <p:txBody>
          <a:bodyPr/>
          <a:lstStyle/>
          <a:p>
            <a:pPr eaLnBrk="1" hangingPunct="1"/>
            <a:r>
              <a:rPr lang="en-US" smtClean="0"/>
              <a:t>Research Proposals for PUIs</a:t>
            </a:r>
          </a:p>
        </p:txBody>
      </p:sp>
      <p:sp>
        <p:nvSpPr>
          <p:cNvPr id="37892" name="Rectangle 3"/>
          <p:cNvSpPr>
            <a:spLocks noGrp="1" noChangeArrowheads="1"/>
          </p:cNvSpPr>
          <p:nvPr>
            <p:ph type="body" idx="1"/>
          </p:nvPr>
        </p:nvSpPr>
        <p:spPr/>
        <p:txBody>
          <a:bodyPr/>
          <a:lstStyle/>
          <a:p>
            <a:pPr eaLnBrk="1" hangingPunct="1"/>
            <a:r>
              <a:rPr lang="en-US" sz="2000" smtClean="0"/>
              <a:t>Project needs to promise short-term success</a:t>
            </a:r>
          </a:p>
          <a:p>
            <a:pPr lvl="1" eaLnBrk="1" hangingPunct="1"/>
            <a:r>
              <a:rPr lang="en-US" sz="1800" smtClean="0"/>
              <a:t>Undergraduate students typically have limited time for research</a:t>
            </a:r>
          </a:p>
          <a:p>
            <a:pPr lvl="1" eaLnBrk="1" hangingPunct="1"/>
            <a:r>
              <a:rPr lang="en-US" sz="1800" smtClean="0"/>
              <a:t>Six to eight hours per week, often for only a semester or two</a:t>
            </a:r>
          </a:p>
          <a:p>
            <a:pPr eaLnBrk="1" hangingPunct="1"/>
            <a:r>
              <a:rPr lang="en-US" sz="2000" smtClean="0"/>
              <a:t>Stay away from really “hot” fields</a:t>
            </a:r>
          </a:p>
          <a:p>
            <a:pPr eaLnBrk="1" hangingPunct="1"/>
            <a:r>
              <a:rPr lang="en-US" sz="2000" smtClean="0"/>
              <a:t>Consider seeking collaborators at neighboring institutions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38915" name="Rectangle 2"/>
          <p:cNvSpPr>
            <a:spLocks noGrp="1" noChangeArrowheads="1"/>
          </p:cNvSpPr>
          <p:nvPr>
            <p:ph type="title"/>
          </p:nvPr>
        </p:nvSpPr>
        <p:spPr>
          <a:xfrm>
            <a:off x="827088" y="319088"/>
            <a:ext cx="6049962" cy="944562"/>
          </a:xfrm>
        </p:spPr>
        <p:txBody>
          <a:bodyPr/>
          <a:lstStyle/>
          <a:p>
            <a:pPr eaLnBrk="1" hangingPunct="1"/>
            <a:r>
              <a:rPr lang="en-US" smtClean="0"/>
              <a:t>Research Proposals for RI Institutions</a:t>
            </a:r>
          </a:p>
        </p:txBody>
      </p:sp>
      <p:sp>
        <p:nvSpPr>
          <p:cNvPr id="38916" name="Rectangle 3"/>
          <p:cNvSpPr>
            <a:spLocks noGrp="1" noChangeArrowheads="1"/>
          </p:cNvSpPr>
          <p:nvPr>
            <p:ph type="body" idx="1"/>
          </p:nvPr>
        </p:nvSpPr>
        <p:spPr/>
        <p:txBody>
          <a:bodyPr/>
          <a:lstStyle/>
          <a:p>
            <a:pPr eaLnBrk="1" hangingPunct="1"/>
            <a:r>
              <a:rPr lang="en-US" smtClean="0"/>
              <a:t>Identify “cutting edge” research</a:t>
            </a:r>
          </a:p>
          <a:p>
            <a:pPr eaLnBrk="1" hangingPunct="1"/>
            <a:r>
              <a:rPr lang="en-US" smtClean="0"/>
              <a:t>Seek fit with current faculty efforts</a:t>
            </a:r>
          </a:p>
          <a:p>
            <a:pPr lvl="1" eaLnBrk="1" hangingPunct="1"/>
            <a:r>
              <a:rPr lang="en-US" smtClean="0"/>
              <a:t>Complement department’s current research efforts</a:t>
            </a:r>
          </a:p>
          <a:p>
            <a:pPr lvl="1" eaLnBrk="1" hangingPunct="1"/>
            <a:r>
              <a:rPr lang="en-US" smtClean="0"/>
              <a:t>Propose new areas of investigation for the department</a:t>
            </a:r>
          </a:p>
          <a:p>
            <a:pPr lvl="1" eaLnBrk="1" hangingPunct="1"/>
            <a:r>
              <a:rPr lang="en-US" smtClean="0"/>
              <a:t>Identify collaborators within and outside of the department</a:t>
            </a:r>
          </a:p>
          <a:p>
            <a:pPr lvl="1" eaLnBrk="1" hangingPunct="1"/>
            <a:r>
              <a:rPr lang="en-US" smtClean="0"/>
              <a:t>Describe use of current instrumentation and facilities</a:t>
            </a:r>
          </a:p>
          <a:p>
            <a:pPr eaLnBrk="1" hangingPunct="1"/>
            <a:r>
              <a:rPr lang="en-US" smtClean="0"/>
              <a:t>Identify start-up funding requirements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0"/>
          <p:cNvSpPr>
            <a:spLocks noGrp="1" noChangeArrowheads="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39939" name="Rectangle 2"/>
          <p:cNvSpPr>
            <a:spLocks noGrp="1" noChangeArrowheads="1"/>
          </p:cNvSpPr>
          <p:nvPr>
            <p:ph type="ctrTitle"/>
          </p:nvPr>
        </p:nvSpPr>
        <p:spPr/>
        <p:txBody>
          <a:bodyPr/>
          <a:lstStyle/>
          <a:p>
            <a:pPr eaLnBrk="1" hangingPunct="1"/>
            <a:r>
              <a:rPr lang="en-US" smtClean="0"/>
              <a:t>Getting Started on My Vita</a:t>
            </a:r>
          </a:p>
        </p:txBody>
      </p:sp>
      <p:sp>
        <p:nvSpPr>
          <p:cNvPr id="39940" name="Rectangle 3"/>
          <p:cNvSpPr>
            <a:spLocks noGrp="1" noChangeArrowheads="1"/>
          </p:cNvSpPr>
          <p:nvPr>
            <p:ph type="subTitle" idx="1"/>
          </p:nvPr>
        </p:nvSpPr>
        <p:spPr/>
        <p:txBody>
          <a:bodyPr/>
          <a:lstStyle/>
          <a:p>
            <a:pPr eaLnBrk="1" hangingPunct="1"/>
            <a:r>
              <a:rPr lang="en-US" sz="1800" smtClean="0"/>
              <a:t>Pairs application activity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40963" name="Rectangle 2"/>
          <p:cNvSpPr>
            <a:spLocks noGrp="1" noChangeArrowheads="1"/>
          </p:cNvSpPr>
          <p:nvPr>
            <p:ph type="title"/>
          </p:nvPr>
        </p:nvSpPr>
        <p:spPr/>
        <p:txBody>
          <a:bodyPr/>
          <a:lstStyle/>
          <a:p>
            <a:pPr eaLnBrk="1" hangingPunct="1"/>
            <a:r>
              <a:rPr lang="en-US" sz="2500" smtClean="0"/>
              <a:t>A Career in Academe:  Agenda</a:t>
            </a:r>
          </a:p>
        </p:txBody>
      </p:sp>
      <p:sp>
        <p:nvSpPr>
          <p:cNvPr id="40964" name="Text Box 3"/>
          <p:cNvSpPr txBox="1">
            <a:spLocks noChangeArrowheads="1"/>
          </p:cNvSpPr>
          <p:nvPr/>
        </p:nvSpPr>
        <p:spPr bwMode="auto">
          <a:xfrm>
            <a:off x="7375525" y="5726113"/>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a:t>3</a:t>
            </a:r>
          </a:p>
        </p:txBody>
      </p:sp>
      <p:sp>
        <p:nvSpPr>
          <p:cNvPr id="40965" name="Rectangle 4"/>
          <p:cNvSpPr>
            <a:spLocks noGrp="1" noChangeArrowheads="1"/>
          </p:cNvSpPr>
          <p:nvPr>
            <p:ph type="body" idx="1"/>
          </p:nvPr>
        </p:nvSpPr>
        <p:spPr/>
        <p:txBody>
          <a:bodyPr/>
          <a:lstStyle/>
          <a:p>
            <a:pPr eaLnBrk="1" hangingPunct="1"/>
            <a:r>
              <a:rPr lang="en-US" sz="2000" smtClean="0">
                <a:solidFill>
                  <a:schemeClr val="accent1"/>
                </a:solidFill>
              </a:rPr>
              <a:t>The Academic Career Pathway</a:t>
            </a:r>
          </a:p>
          <a:p>
            <a:pPr eaLnBrk="1" hangingPunct="1"/>
            <a:r>
              <a:rPr lang="en-US" sz="2000" smtClean="0">
                <a:solidFill>
                  <a:schemeClr val="accent1"/>
                </a:solidFill>
              </a:rPr>
              <a:t>Crafting a Curriculum Vita</a:t>
            </a:r>
          </a:p>
          <a:p>
            <a:pPr eaLnBrk="1" hangingPunct="1"/>
            <a:r>
              <a:rPr lang="en-US" sz="2000" smtClean="0"/>
              <a:t>Making Myself More Competitive</a:t>
            </a:r>
          </a:p>
          <a:p>
            <a:pPr eaLnBrk="1" hangingPunct="1"/>
            <a:r>
              <a:rPr lang="en-US" sz="2000" smtClean="0">
                <a:solidFill>
                  <a:schemeClr val="accent1"/>
                </a:solidFill>
              </a:rPr>
              <a:t>Getting Hired for an Academic Position</a:t>
            </a:r>
          </a:p>
          <a:p>
            <a:pPr eaLnBrk="1" hangingPunct="1"/>
            <a:r>
              <a:rPr lang="en-US" sz="2000" smtClean="0">
                <a:solidFill>
                  <a:schemeClr val="accent1"/>
                </a:solidFill>
              </a:rPr>
              <a:t>Being Successful:  Your First Year on the Job</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41987" name="Rectangle 2"/>
          <p:cNvSpPr>
            <a:spLocks noGrp="1" noChangeArrowheads="1"/>
          </p:cNvSpPr>
          <p:nvPr>
            <p:ph type="title"/>
          </p:nvPr>
        </p:nvSpPr>
        <p:spPr/>
        <p:txBody>
          <a:bodyPr/>
          <a:lstStyle/>
          <a:p>
            <a:pPr eaLnBrk="1" hangingPunct="1"/>
            <a:r>
              <a:rPr lang="en-US" smtClean="0"/>
              <a:t>What Counts in Academe?</a:t>
            </a:r>
          </a:p>
        </p:txBody>
      </p:sp>
      <p:graphicFrame>
        <p:nvGraphicFramePr>
          <p:cNvPr id="387075" name="Group 3"/>
          <p:cNvGraphicFramePr>
            <a:graphicFrameLocks noGrp="1"/>
          </p:cNvGraphicFramePr>
          <p:nvPr>
            <p:ph type="tbl" idx="1"/>
          </p:nvPr>
        </p:nvGraphicFramePr>
        <p:xfrm>
          <a:off x="827088" y="1773238"/>
          <a:ext cx="7859712" cy="4352926"/>
        </p:xfrm>
        <a:graphic>
          <a:graphicData uri="http://schemas.openxmlformats.org/drawingml/2006/table">
            <a:tbl>
              <a:tblPr/>
              <a:tblGrid>
                <a:gridCol w="3313112"/>
                <a:gridCol w="1439863"/>
                <a:gridCol w="1655762"/>
                <a:gridCol w="1450975"/>
              </a:tblGrid>
              <a:tr h="622300">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endParaRPr kumimoji="0" lang="en-US" sz="1600" b="0" i="0" u="none" strike="noStrike" cap="none" normalizeH="0" baseline="0" smtClean="0">
                        <a:ln>
                          <a:noFill/>
                        </a:ln>
                        <a:solidFill>
                          <a:srgbClr val="0054A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A.A.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B.A./B.S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Ph.D.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0713">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Teaching experience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FF3300"/>
                          </a:solidFill>
                          <a:effectLst/>
                          <a:latin typeface="Arial" charset="0"/>
                        </a:rPr>
                        <a:t>2.88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FF3300"/>
                          </a:solidFill>
                          <a:effectLst/>
                          <a:latin typeface="Arial" charset="0"/>
                        </a:rPr>
                        <a:t>2.52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1.73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2300">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Research proposals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1.12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2.18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FF3300"/>
                          </a:solidFill>
                          <a:effectLst/>
                          <a:latin typeface="Arial" charset="0"/>
                        </a:rPr>
                        <a:t>2.67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2300">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Publications (quality and quantity)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1.32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2.34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FF3300"/>
                          </a:solidFill>
                          <a:effectLst/>
                          <a:latin typeface="Arial" charset="0"/>
                        </a:rPr>
                        <a:t>2.84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2300">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Reputation of advisor(s)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1.17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1.94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FF3300"/>
                          </a:solidFill>
                          <a:effectLst/>
                          <a:latin typeface="Arial" charset="0"/>
                        </a:rPr>
                        <a:t>2.61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0713">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Prestige of Ph.D. institution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1.54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2.14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FF3300"/>
                          </a:solidFill>
                          <a:effectLst/>
                          <a:latin typeface="Arial" charset="0"/>
                        </a:rPr>
                        <a:t>2.37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2300">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0054A6"/>
                          </a:solidFill>
                          <a:effectLst/>
                          <a:latin typeface="Arial" charset="0"/>
                        </a:rPr>
                        <a:t>Campus interview</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FF3300"/>
                          </a:solidFill>
                          <a:effectLst/>
                          <a:latin typeface="Arial" charset="0"/>
                        </a:rPr>
                        <a:t>2.92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FF3300"/>
                          </a:solidFill>
                          <a:effectLst/>
                          <a:latin typeface="Arial" charset="0"/>
                        </a:rPr>
                        <a:t>2.98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1600" b="0" i="0" u="none" strike="noStrike" cap="none" normalizeH="0" baseline="0" smtClean="0">
                          <a:ln>
                            <a:noFill/>
                          </a:ln>
                          <a:solidFill>
                            <a:srgbClr val="FF3300"/>
                          </a:solidFill>
                          <a:effectLst/>
                          <a:latin typeface="Arial" charset="0"/>
                        </a:rPr>
                        <a:t>2.91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43011" name="Rectangle 2"/>
          <p:cNvSpPr>
            <a:spLocks noGrp="1" noChangeArrowheads="1"/>
          </p:cNvSpPr>
          <p:nvPr>
            <p:ph type="title"/>
          </p:nvPr>
        </p:nvSpPr>
        <p:spPr>
          <a:xfrm>
            <a:off x="827088" y="319088"/>
            <a:ext cx="6192837" cy="944562"/>
          </a:xfrm>
        </p:spPr>
        <p:txBody>
          <a:bodyPr/>
          <a:lstStyle/>
          <a:p>
            <a:pPr eaLnBrk="1" hangingPunct="1"/>
            <a:r>
              <a:rPr lang="en-US" smtClean="0"/>
              <a:t>Tactic 1:  Gain Teaching Experience</a:t>
            </a:r>
          </a:p>
        </p:txBody>
      </p:sp>
      <p:sp>
        <p:nvSpPr>
          <p:cNvPr id="43012" name="Rectangle 3"/>
          <p:cNvSpPr>
            <a:spLocks noGrp="1" noChangeArrowheads="1"/>
          </p:cNvSpPr>
          <p:nvPr>
            <p:ph type="body" idx="1"/>
          </p:nvPr>
        </p:nvSpPr>
        <p:spPr>
          <a:xfrm>
            <a:off x="827088" y="1773238"/>
            <a:ext cx="7416800" cy="4352925"/>
          </a:xfrm>
        </p:spPr>
        <p:txBody>
          <a:bodyPr/>
          <a:lstStyle/>
          <a:p>
            <a:pPr eaLnBrk="1" hangingPunct="1"/>
            <a:r>
              <a:rPr lang="en-US" sz="2000" dirty="0" smtClean="0"/>
              <a:t>Get a position as a teaching assistant</a:t>
            </a:r>
          </a:p>
          <a:p>
            <a:pPr lvl="1" eaLnBrk="1" hangingPunct="1"/>
            <a:r>
              <a:rPr lang="en-US" sz="1800" dirty="0" smtClean="0"/>
              <a:t>Recitation </a:t>
            </a:r>
            <a:r>
              <a:rPr lang="en-US" sz="1800" i="1" dirty="0" smtClean="0"/>
              <a:t>vs</a:t>
            </a:r>
            <a:r>
              <a:rPr lang="en-US" sz="1800" dirty="0" smtClean="0"/>
              <a:t>. laboratory</a:t>
            </a:r>
          </a:p>
          <a:p>
            <a:pPr lvl="1" eaLnBrk="1" hangingPunct="1"/>
            <a:r>
              <a:rPr lang="en-US" sz="1800" dirty="0" smtClean="0"/>
              <a:t>Construct exam questions/quizzes</a:t>
            </a:r>
          </a:p>
          <a:p>
            <a:pPr lvl="1" eaLnBrk="1" hangingPunct="1"/>
            <a:r>
              <a:rPr lang="en-US" sz="1800" dirty="0" smtClean="0"/>
              <a:t>Conduct problem solving sessions</a:t>
            </a:r>
          </a:p>
          <a:p>
            <a:pPr eaLnBrk="1" hangingPunct="1"/>
            <a:r>
              <a:rPr lang="en-US" sz="2000" dirty="0" smtClean="0"/>
              <a:t>Offer to teach a regular class lecture or an evening class (consider a nearby two- or four-year college.)</a:t>
            </a:r>
          </a:p>
          <a:p>
            <a:pPr lvl="1" eaLnBrk="1" hangingPunct="1"/>
            <a:endParaRPr lang="en-US" sz="1800"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44035" name="Rectangle 2"/>
          <p:cNvSpPr>
            <a:spLocks noGrp="1" noChangeArrowheads="1"/>
          </p:cNvSpPr>
          <p:nvPr>
            <p:ph type="title"/>
          </p:nvPr>
        </p:nvSpPr>
        <p:spPr/>
        <p:txBody>
          <a:bodyPr/>
          <a:lstStyle/>
          <a:p>
            <a:pPr eaLnBrk="1" hangingPunct="1"/>
            <a:r>
              <a:rPr lang="en-US" smtClean="0"/>
              <a:t>Tactic 2:  Do a Post-Doc</a:t>
            </a:r>
          </a:p>
        </p:txBody>
      </p:sp>
      <p:sp>
        <p:nvSpPr>
          <p:cNvPr id="44036" name="Rectangle 3"/>
          <p:cNvSpPr>
            <a:spLocks noGrp="1" noChangeArrowheads="1"/>
          </p:cNvSpPr>
          <p:nvPr>
            <p:ph type="body" idx="1"/>
          </p:nvPr>
        </p:nvSpPr>
        <p:spPr/>
        <p:txBody>
          <a:bodyPr/>
          <a:lstStyle/>
          <a:p>
            <a:pPr eaLnBrk="1" hangingPunct="1"/>
            <a:r>
              <a:rPr lang="en-US" dirty="0" smtClean="0"/>
              <a:t>About half of chemistry </a:t>
            </a:r>
            <a:r>
              <a:rPr lang="en-US" dirty="0" err="1" smtClean="0"/>
              <a:t>Ph.D.s</a:t>
            </a:r>
            <a:r>
              <a:rPr lang="en-US" dirty="0" smtClean="0"/>
              <a:t> do a post-doc.</a:t>
            </a:r>
          </a:p>
          <a:p>
            <a:pPr eaLnBrk="1" hangingPunct="1"/>
            <a:r>
              <a:rPr lang="en-US" dirty="0" smtClean="0"/>
              <a:t>Post-docs are typically required for a position at a doctoral research institution</a:t>
            </a:r>
          </a:p>
          <a:p>
            <a:pPr lvl="1" eaLnBrk="1" hangingPunct="1"/>
            <a:r>
              <a:rPr lang="en-US" dirty="0" smtClean="0"/>
              <a:t>Broadens your expertise and interests</a:t>
            </a:r>
          </a:p>
          <a:p>
            <a:pPr lvl="1" eaLnBrk="1" hangingPunct="1"/>
            <a:r>
              <a:rPr lang="en-US" dirty="0" smtClean="0"/>
              <a:t>Allows you time to develop independent research proposals</a:t>
            </a:r>
          </a:p>
          <a:p>
            <a:pPr eaLnBrk="1" hangingPunct="1"/>
            <a:r>
              <a:rPr lang="en-US" dirty="0" smtClean="0"/>
              <a:t>A post-doc also makes you more competitive for a position in a top four-year college.</a:t>
            </a:r>
          </a:p>
          <a:p>
            <a:pPr eaLnBrk="1" hangingPunct="1"/>
            <a:endParaRPr lang="en-US"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45059" name="Rectangle 2"/>
          <p:cNvSpPr>
            <a:spLocks noGrp="1" noChangeArrowheads="1"/>
          </p:cNvSpPr>
          <p:nvPr>
            <p:ph type="title"/>
          </p:nvPr>
        </p:nvSpPr>
        <p:spPr>
          <a:xfrm>
            <a:off x="827088" y="319088"/>
            <a:ext cx="6049962" cy="944562"/>
          </a:xfrm>
        </p:spPr>
        <p:txBody>
          <a:bodyPr/>
          <a:lstStyle/>
          <a:p>
            <a:pPr eaLnBrk="1" hangingPunct="1"/>
            <a:r>
              <a:rPr lang="en-US" smtClean="0"/>
              <a:t>Reasons Why Chemists Do Post-Docs</a:t>
            </a:r>
          </a:p>
        </p:txBody>
      </p:sp>
      <p:graphicFrame>
        <p:nvGraphicFramePr>
          <p:cNvPr id="390147" name="Group 3"/>
          <p:cNvGraphicFramePr>
            <a:graphicFrameLocks noGrp="1"/>
          </p:cNvGraphicFramePr>
          <p:nvPr>
            <p:ph type="tbl" idx="1"/>
          </p:nvPr>
        </p:nvGraphicFramePr>
        <p:xfrm>
          <a:off x="827088" y="1773238"/>
          <a:ext cx="6337300" cy="2682876"/>
        </p:xfrm>
        <a:graphic>
          <a:graphicData uri="http://schemas.openxmlformats.org/drawingml/2006/table">
            <a:tbl>
              <a:tblPr/>
              <a:tblGrid>
                <a:gridCol w="5184775"/>
                <a:gridCol w="1152525"/>
              </a:tblGrid>
              <a:tr h="396334">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2000" b="0" i="0" u="none" strike="noStrike" cap="none" normalizeH="0" baseline="0" smtClean="0">
                          <a:ln>
                            <a:noFill/>
                          </a:ln>
                          <a:solidFill>
                            <a:srgbClr val="0054A6"/>
                          </a:solidFill>
                          <a:effectLst/>
                          <a:latin typeface="Arial" charset="0"/>
                        </a:rPr>
                        <a:t>Training outside Ph.D. field</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2000" b="0" i="0" u="none" strike="noStrike" cap="none" normalizeH="0" baseline="0" smtClean="0">
                          <a:ln>
                            <a:noFill/>
                          </a:ln>
                          <a:solidFill>
                            <a:srgbClr val="0054A6"/>
                          </a:solidFill>
                          <a:effectLst/>
                          <a:latin typeface="Arial" charset="0"/>
                        </a:rPr>
                        <a:t>27%</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334">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2000" b="0" i="0" u="none" strike="noStrike" cap="none" normalizeH="0" baseline="0" smtClean="0">
                          <a:ln>
                            <a:noFill/>
                          </a:ln>
                          <a:solidFill>
                            <a:srgbClr val="0054A6"/>
                          </a:solidFill>
                          <a:effectLst/>
                          <a:latin typeface="Arial" charset="0"/>
                        </a:rPr>
                        <a:t>Post-doc expected in field</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2000" b="0" i="0" u="none" strike="noStrike" cap="none" normalizeH="0" baseline="0" smtClean="0">
                          <a:ln>
                            <a:noFill/>
                          </a:ln>
                          <a:solidFill>
                            <a:srgbClr val="0054A6"/>
                          </a:solidFill>
                          <a:effectLst/>
                          <a:latin typeface="Arial" charset="0"/>
                        </a:rPr>
                        <a:t>22%</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334">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2000" b="0" i="0" u="none" strike="noStrike" cap="none" normalizeH="0" baseline="0" smtClean="0">
                          <a:ln>
                            <a:noFill/>
                          </a:ln>
                          <a:solidFill>
                            <a:srgbClr val="0054A6"/>
                          </a:solidFill>
                          <a:effectLst/>
                          <a:latin typeface="Arial" charset="0"/>
                        </a:rPr>
                        <a:t>Additional training in Ph.D. field</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2000" b="0" i="0" u="none" strike="noStrike" cap="none" normalizeH="0" baseline="0" smtClean="0">
                          <a:ln>
                            <a:noFill/>
                          </a:ln>
                          <a:solidFill>
                            <a:srgbClr val="0054A6"/>
                          </a:solidFill>
                          <a:effectLst/>
                          <a:latin typeface="Arial" charset="0"/>
                        </a:rPr>
                        <a:t>22%</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1206">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2000" b="0" i="0" u="none" strike="noStrike" cap="none" normalizeH="0" baseline="0" smtClean="0">
                          <a:ln>
                            <a:noFill/>
                          </a:ln>
                          <a:solidFill>
                            <a:srgbClr val="0054A6"/>
                          </a:solidFill>
                          <a:effectLst/>
                          <a:latin typeface="Arial" charset="0"/>
                        </a:rPr>
                        <a:t>Work with a particular person or in a particular place</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2000" b="0" i="0" u="none" strike="noStrike" cap="none" normalizeH="0" baseline="0" smtClean="0">
                          <a:ln>
                            <a:noFill/>
                          </a:ln>
                          <a:solidFill>
                            <a:srgbClr val="0054A6"/>
                          </a:solidFill>
                          <a:effectLst/>
                          <a:latin typeface="Arial" charset="0"/>
                        </a:rPr>
                        <a:t>17%</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334">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2000" b="0" i="0" u="none" strike="noStrike" cap="none" normalizeH="0" baseline="0" smtClean="0">
                          <a:ln>
                            <a:noFill/>
                          </a:ln>
                          <a:solidFill>
                            <a:srgbClr val="0054A6"/>
                          </a:solidFill>
                          <a:effectLst/>
                          <a:latin typeface="Arial" charset="0"/>
                        </a:rPr>
                        <a:t>Other employment not available</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2000" b="0" i="0" u="none" strike="noStrike" cap="none" normalizeH="0" baseline="0" smtClean="0">
                          <a:ln>
                            <a:noFill/>
                          </a:ln>
                          <a:solidFill>
                            <a:srgbClr val="0054A6"/>
                          </a:solidFill>
                          <a:effectLst/>
                          <a:latin typeface="Arial" charset="0"/>
                        </a:rPr>
                        <a:t>11%</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334">
                <a:tc>
                  <a:txBody>
                    <a:bodyPr/>
                    <a:lstStyle/>
                    <a:p>
                      <a:pPr marL="0" marR="0" lvl="0" indent="0" algn="l" defTabSz="914400" rtl="0" eaLnBrk="1" fontAlgn="base" latinLnBrk="0" hangingPunct="1">
                        <a:lnSpc>
                          <a:spcPct val="100000"/>
                        </a:lnSpc>
                        <a:spcBef>
                          <a:spcPct val="10000"/>
                        </a:spcBef>
                        <a:spcAft>
                          <a:spcPct val="40000"/>
                        </a:spcAft>
                        <a:buClrTx/>
                        <a:buSzTx/>
                        <a:buFontTx/>
                        <a:buNone/>
                        <a:tabLst/>
                      </a:pPr>
                      <a:r>
                        <a:rPr kumimoji="0" lang="en-US" sz="2000" b="0" i="0" u="none" strike="noStrike" cap="none" normalizeH="0" baseline="0" smtClean="0">
                          <a:ln>
                            <a:noFill/>
                          </a:ln>
                          <a:solidFill>
                            <a:srgbClr val="0054A6"/>
                          </a:solidFill>
                          <a:effectLst/>
                          <a:latin typeface="Arial" charset="0"/>
                        </a:rPr>
                        <a:t>Other</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40000"/>
                        </a:spcAft>
                        <a:buClrTx/>
                        <a:buSzTx/>
                        <a:buFontTx/>
                        <a:buNone/>
                        <a:tabLst/>
                      </a:pPr>
                      <a:r>
                        <a:rPr kumimoji="0" lang="en-US" sz="2000" b="0" i="0" u="none" strike="noStrike" cap="none" normalizeH="0" baseline="0" smtClean="0">
                          <a:ln>
                            <a:noFill/>
                          </a:ln>
                          <a:solidFill>
                            <a:srgbClr val="0054A6"/>
                          </a:solidFill>
                          <a:effectLst/>
                          <a:latin typeface="Arial" charset="0"/>
                        </a:rPr>
                        <a:t>2%</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46083" name="Rectangle 2"/>
          <p:cNvSpPr>
            <a:spLocks noGrp="1" noChangeArrowheads="1"/>
          </p:cNvSpPr>
          <p:nvPr>
            <p:ph type="title"/>
          </p:nvPr>
        </p:nvSpPr>
        <p:spPr/>
        <p:txBody>
          <a:bodyPr/>
          <a:lstStyle/>
          <a:p>
            <a:pPr eaLnBrk="1" hangingPunct="1"/>
            <a:r>
              <a:rPr lang="en-US" smtClean="0"/>
              <a:t/>
            </a:r>
            <a:br>
              <a:rPr lang="en-US" smtClean="0"/>
            </a:br>
            <a:r>
              <a:rPr lang="en-US" smtClean="0"/>
              <a:t>Types of Post-Docs</a:t>
            </a:r>
          </a:p>
        </p:txBody>
      </p:sp>
      <p:sp>
        <p:nvSpPr>
          <p:cNvPr id="46084" name="Rectangle 3"/>
          <p:cNvSpPr>
            <a:spLocks noGrp="1" noChangeArrowheads="1"/>
          </p:cNvSpPr>
          <p:nvPr>
            <p:ph type="body" idx="1"/>
          </p:nvPr>
        </p:nvSpPr>
        <p:spPr/>
        <p:txBody>
          <a:bodyPr/>
          <a:lstStyle/>
          <a:p>
            <a:pPr eaLnBrk="1" hangingPunct="1"/>
            <a:r>
              <a:rPr lang="en-US" smtClean="0"/>
              <a:t>“Traditional”</a:t>
            </a:r>
          </a:p>
          <a:p>
            <a:pPr lvl="1" eaLnBrk="1" hangingPunct="1"/>
            <a:r>
              <a:rPr lang="en-US" smtClean="0"/>
              <a:t>Research done in sub-field or aligned field</a:t>
            </a:r>
          </a:p>
          <a:p>
            <a:pPr lvl="1" eaLnBrk="1" hangingPunct="1"/>
            <a:r>
              <a:rPr lang="en-US" smtClean="0"/>
              <a:t>In a chemistry department at R1 institution</a:t>
            </a:r>
          </a:p>
          <a:p>
            <a:pPr lvl="1" eaLnBrk="1" hangingPunct="1"/>
            <a:r>
              <a:rPr lang="en-US" smtClean="0"/>
              <a:t>At a medical school</a:t>
            </a:r>
          </a:p>
          <a:p>
            <a:pPr eaLnBrk="1" hangingPunct="1"/>
            <a:r>
              <a:rPr lang="en-US" smtClean="0"/>
              <a:t>Teaching (research coupled with major teaching responsibilities)</a:t>
            </a:r>
          </a:p>
          <a:p>
            <a:pPr eaLnBrk="1" hangingPunct="1"/>
            <a:r>
              <a:rPr lang="en-US" smtClean="0"/>
              <a:t>Government (major federal research labs)</a:t>
            </a:r>
          </a:p>
          <a:p>
            <a:pPr eaLnBrk="1" hangingPunct="1"/>
            <a:r>
              <a:rPr lang="en-US" smtClean="0"/>
              <a:t>Industry (pharma and major chemical companies)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47107" name="Rectangle 2"/>
          <p:cNvSpPr>
            <a:spLocks noGrp="1" noChangeArrowheads="1"/>
          </p:cNvSpPr>
          <p:nvPr>
            <p:ph type="title"/>
          </p:nvPr>
        </p:nvSpPr>
        <p:spPr/>
        <p:txBody>
          <a:bodyPr/>
          <a:lstStyle/>
          <a:p>
            <a:pPr eaLnBrk="1" hangingPunct="1"/>
            <a:r>
              <a:rPr lang="en-US" smtClean="0"/>
              <a:t>What a Post-Doc Does</a:t>
            </a:r>
          </a:p>
        </p:txBody>
      </p:sp>
      <p:sp>
        <p:nvSpPr>
          <p:cNvPr id="47108" name="Rectangle 3"/>
          <p:cNvSpPr>
            <a:spLocks noGrp="1" noChangeArrowheads="1"/>
          </p:cNvSpPr>
          <p:nvPr>
            <p:ph type="body" idx="1"/>
          </p:nvPr>
        </p:nvSpPr>
        <p:spPr/>
        <p:txBody>
          <a:bodyPr/>
          <a:lstStyle/>
          <a:p>
            <a:pPr eaLnBrk="1" hangingPunct="1"/>
            <a:r>
              <a:rPr lang="en-US" sz="2000" dirty="0" smtClean="0"/>
              <a:t>Design and conduct experiments (demonstrate independence)</a:t>
            </a:r>
          </a:p>
          <a:p>
            <a:pPr eaLnBrk="1" hangingPunct="1"/>
            <a:r>
              <a:rPr lang="en-US" sz="2000" dirty="0" smtClean="0"/>
              <a:t>Start new projects</a:t>
            </a:r>
          </a:p>
          <a:p>
            <a:pPr eaLnBrk="1" hangingPunct="1"/>
            <a:r>
              <a:rPr lang="en-US" sz="2000" dirty="0" smtClean="0"/>
              <a:t>Manage the lab</a:t>
            </a:r>
          </a:p>
          <a:p>
            <a:pPr eaLnBrk="1" hangingPunct="1"/>
            <a:r>
              <a:rPr lang="en-US" sz="2000" dirty="0" smtClean="0"/>
              <a:t>Share expertise with group members</a:t>
            </a:r>
          </a:p>
          <a:p>
            <a:pPr eaLnBrk="1" hangingPunct="1"/>
            <a:r>
              <a:rPr lang="en-US" sz="2000" dirty="0" smtClean="0"/>
              <a:t>Mentor graduate and undergraduate students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48131" name="Rectangle 2"/>
          <p:cNvSpPr>
            <a:spLocks noGrp="1" noChangeArrowheads="1"/>
          </p:cNvSpPr>
          <p:nvPr>
            <p:ph type="title"/>
          </p:nvPr>
        </p:nvSpPr>
        <p:spPr/>
        <p:txBody>
          <a:bodyPr/>
          <a:lstStyle/>
          <a:p>
            <a:pPr eaLnBrk="1" hangingPunct="1"/>
            <a:r>
              <a:rPr lang="en-US" smtClean="0"/>
              <a:t>Finding a Teaching Post-Docs</a:t>
            </a:r>
          </a:p>
        </p:txBody>
      </p:sp>
      <p:sp>
        <p:nvSpPr>
          <p:cNvPr id="48132" name="Rectangle 3"/>
          <p:cNvSpPr>
            <a:spLocks noGrp="1" noChangeArrowheads="1"/>
          </p:cNvSpPr>
          <p:nvPr>
            <p:ph type="body" idx="1"/>
          </p:nvPr>
        </p:nvSpPr>
        <p:spPr>
          <a:xfrm>
            <a:off x="827088" y="1557338"/>
            <a:ext cx="7859712" cy="4352925"/>
          </a:xfrm>
        </p:spPr>
        <p:txBody>
          <a:bodyPr/>
          <a:lstStyle/>
          <a:p>
            <a:pPr eaLnBrk="1" hangingPunct="1">
              <a:lnSpc>
                <a:spcPct val="90000"/>
              </a:lnSpc>
            </a:pPr>
            <a:r>
              <a:rPr lang="en-US" sz="1600" smtClean="0"/>
              <a:t>Identify potential schools</a:t>
            </a:r>
          </a:p>
          <a:p>
            <a:pPr lvl="1" eaLnBrk="1" hangingPunct="1">
              <a:lnSpc>
                <a:spcPct val="90000"/>
              </a:lnSpc>
            </a:pPr>
            <a:r>
              <a:rPr lang="en-US" sz="1400" smtClean="0"/>
              <a:t>Start looking 6 to 12 months before graduation</a:t>
            </a:r>
          </a:p>
          <a:p>
            <a:pPr lvl="1" eaLnBrk="1" hangingPunct="1">
              <a:lnSpc>
                <a:spcPct val="90000"/>
              </a:lnSpc>
            </a:pPr>
            <a:r>
              <a:rPr lang="en-US" sz="1400" smtClean="0"/>
              <a:t>Check job postings and ads</a:t>
            </a:r>
          </a:p>
          <a:p>
            <a:pPr lvl="1" eaLnBrk="1" hangingPunct="1">
              <a:lnSpc>
                <a:spcPct val="90000"/>
              </a:lnSpc>
            </a:pPr>
            <a:r>
              <a:rPr lang="en-US" sz="1400" smtClean="0"/>
              <a:t>Attend clearinghouses (ACS)</a:t>
            </a:r>
          </a:p>
          <a:p>
            <a:pPr lvl="1" eaLnBrk="1" hangingPunct="1">
              <a:lnSpc>
                <a:spcPct val="90000"/>
              </a:lnSpc>
            </a:pPr>
            <a:r>
              <a:rPr lang="en-US" sz="1400" smtClean="0"/>
              <a:t>Network</a:t>
            </a:r>
          </a:p>
          <a:p>
            <a:pPr eaLnBrk="1" hangingPunct="1">
              <a:lnSpc>
                <a:spcPct val="90000"/>
              </a:lnSpc>
            </a:pPr>
            <a:r>
              <a:rPr lang="en-US" sz="1600" smtClean="0"/>
              <a:t>Research the advisor</a:t>
            </a:r>
          </a:p>
          <a:p>
            <a:pPr lvl="1" eaLnBrk="1" hangingPunct="1">
              <a:lnSpc>
                <a:spcPct val="90000"/>
              </a:lnSpc>
            </a:pPr>
            <a:r>
              <a:rPr lang="en-US" sz="1400" smtClean="0"/>
              <a:t>Length of appointment</a:t>
            </a:r>
          </a:p>
          <a:p>
            <a:pPr lvl="1" eaLnBrk="1" hangingPunct="1">
              <a:lnSpc>
                <a:spcPct val="90000"/>
              </a:lnSpc>
            </a:pPr>
            <a:r>
              <a:rPr lang="en-US" sz="1400" smtClean="0"/>
              <a:t>Reputation as a mentor</a:t>
            </a:r>
          </a:p>
          <a:p>
            <a:pPr lvl="1" eaLnBrk="1" hangingPunct="1">
              <a:lnSpc>
                <a:spcPct val="90000"/>
              </a:lnSpc>
            </a:pPr>
            <a:r>
              <a:rPr lang="en-US" sz="1400" smtClean="0"/>
              <a:t>Support given to post-docs</a:t>
            </a:r>
          </a:p>
          <a:p>
            <a:pPr lvl="1" eaLnBrk="1" hangingPunct="1">
              <a:lnSpc>
                <a:spcPct val="90000"/>
              </a:lnSpc>
            </a:pPr>
            <a:r>
              <a:rPr lang="en-US" sz="1400" smtClean="0"/>
              <a:t>Placement record on post-docs</a:t>
            </a:r>
          </a:p>
          <a:p>
            <a:pPr eaLnBrk="1" hangingPunct="1">
              <a:lnSpc>
                <a:spcPct val="90000"/>
              </a:lnSpc>
            </a:pPr>
            <a:r>
              <a:rPr lang="en-US" sz="1600" smtClean="0"/>
              <a:t>Open the door</a:t>
            </a:r>
          </a:p>
          <a:p>
            <a:pPr lvl="1" eaLnBrk="1" hangingPunct="1">
              <a:lnSpc>
                <a:spcPct val="90000"/>
              </a:lnSpc>
            </a:pPr>
            <a:r>
              <a:rPr lang="en-US" sz="1400" smtClean="0"/>
              <a:t>Personal contact from your Ph.D. advisor</a:t>
            </a:r>
          </a:p>
          <a:p>
            <a:pPr lvl="1" eaLnBrk="1" hangingPunct="1">
              <a:lnSpc>
                <a:spcPct val="90000"/>
              </a:lnSpc>
            </a:pPr>
            <a:r>
              <a:rPr lang="en-US" sz="1400" smtClean="0"/>
              <a:t>Write the letter</a:t>
            </a:r>
          </a:p>
          <a:p>
            <a:pPr lvl="1" eaLnBrk="1" hangingPunct="1">
              <a:lnSpc>
                <a:spcPct val="90000"/>
              </a:lnSpc>
            </a:pPr>
            <a:r>
              <a:rPr lang="en-US" sz="1400" smtClean="0"/>
              <a:t>Get your own funding</a:t>
            </a:r>
          </a:p>
          <a:p>
            <a:pPr lvl="1" eaLnBrk="1" hangingPunct="1">
              <a:lnSpc>
                <a:spcPct val="90000"/>
              </a:lnSpc>
            </a:pPr>
            <a:endParaRPr lang="en-US" sz="140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49155" name="Rectangle 2"/>
          <p:cNvSpPr>
            <a:spLocks noGrp="1" noChangeArrowheads="1"/>
          </p:cNvSpPr>
          <p:nvPr>
            <p:ph type="title"/>
          </p:nvPr>
        </p:nvSpPr>
        <p:spPr/>
        <p:txBody>
          <a:bodyPr/>
          <a:lstStyle/>
          <a:p>
            <a:pPr eaLnBrk="1" hangingPunct="1"/>
            <a:r>
              <a:rPr lang="en-US" smtClean="0"/>
              <a:t>Tips on Choosing a Post-Doc</a:t>
            </a:r>
          </a:p>
        </p:txBody>
      </p:sp>
      <p:sp>
        <p:nvSpPr>
          <p:cNvPr id="49156" name="Rectangle 3"/>
          <p:cNvSpPr>
            <a:spLocks noGrp="1" noChangeArrowheads="1"/>
          </p:cNvSpPr>
          <p:nvPr>
            <p:ph type="body" idx="1"/>
          </p:nvPr>
        </p:nvSpPr>
        <p:spPr>
          <a:xfrm>
            <a:off x="827088" y="1773238"/>
            <a:ext cx="7345362" cy="4352925"/>
          </a:xfrm>
        </p:spPr>
        <p:txBody>
          <a:bodyPr/>
          <a:lstStyle/>
          <a:p>
            <a:pPr eaLnBrk="1" hangingPunct="1"/>
            <a:r>
              <a:rPr lang="en-US" sz="2000" smtClean="0"/>
              <a:t>Strike balance between staying in your general area of expertise and broadening your skill base</a:t>
            </a:r>
          </a:p>
          <a:p>
            <a:pPr eaLnBrk="1" hangingPunct="1"/>
            <a:r>
              <a:rPr lang="en-US" sz="2000" smtClean="0"/>
              <a:t>Find one that allows you to demonstrate your independence</a:t>
            </a:r>
          </a:p>
          <a:p>
            <a:pPr eaLnBrk="1" hangingPunct="1"/>
            <a:r>
              <a:rPr lang="en-US" sz="2000" smtClean="0"/>
              <a:t>Pick an advisor who is known as a mentor</a:t>
            </a:r>
          </a:p>
          <a:p>
            <a:pPr eaLnBrk="1" hangingPunct="1"/>
            <a:r>
              <a:rPr lang="en-US" sz="2000" smtClean="0"/>
              <a:t>Make sure you will have the opportunity to publish based on your work.</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50179" name="Rectangle 2"/>
          <p:cNvSpPr>
            <a:spLocks noGrp="1" noChangeArrowheads="1"/>
          </p:cNvSpPr>
          <p:nvPr>
            <p:ph type="title"/>
          </p:nvPr>
        </p:nvSpPr>
        <p:spPr/>
        <p:txBody>
          <a:bodyPr/>
          <a:lstStyle/>
          <a:p>
            <a:pPr eaLnBrk="1" hangingPunct="1"/>
            <a:r>
              <a:rPr lang="en-US" smtClean="0"/>
              <a:t>Writing Your Letter of Application</a:t>
            </a:r>
          </a:p>
        </p:txBody>
      </p:sp>
      <p:sp>
        <p:nvSpPr>
          <p:cNvPr id="50180" name="Rectangle 3"/>
          <p:cNvSpPr>
            <a:spLocks noGrp="1" noChangeArrowheads="1"/>
          </p:cNvSpPr>
          <p:nvPr>
            <p:ph type="body" idx="1"/>
          </p:nvPr>
        </p:nvSpPr>
        <p:spPr>
          <a:xfrm>
            <a:off x="827088" y="1773238"/>
            <a:ext cx="7200900" cy="2519362"/>
          </a:xfrm>
        </p:spPr>
        <p:txBody>
          <a:bodyPr/>
          <a:lstStyle/>
          <a:p>
            <a:pPr eaLnBrk="1" hangingPunct="1"/>
            <a:r>
              <a:rPr lang="en-US" sz="2000" smtClean="0"/>
              <a:t>Remember that all professors at RI universities get stacks of applications (and famous ones get even more)</a:t>
            </a:r>
          </a:p>
          <a:p>
            <a:pPr eaLnBrk="1" hangingPunct="1"/>
            <a:r>
              <a:rPr lang="en-US" sz="2000" smtClean="0"/>
              <a:t>Your letter should:</a:t>
            </a:r>
          </a:p>
          <a:p>
            <a:pPr lvl="1" eaLnBrk="1" hangingPunct="1"/>
            <a:r>
              <a:rPr lang="en-US" sz="1800" smtClean="0"/>
              <a:t>Demonstrate your familiarity with their work</a:t>
            </a:r>
          </a:p>
          <a:p>
            <a:pPr lvl="1" eaLnBrk="1" hangingPunct="1"/>
            <a:r>
              <a:rPr lang="en-US" sz="1800" smtClean="0"/>
              <a:t>Identify areas of work that interest you</a:t>
            </a:r>
          </a:p>
          <a:p>
            <a:pPr lvl="1" eaLnBrk="1" hangingPunct="1"/>
            <a:r>
              <a:rPr lang="en-US" sz="1800" smtClean="0"/>
              <a:t>Suggest ideas for extensions of their work</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0"/>
          <p:cNvSpPr>
            <a:spLocks noGrp="1" noChangeArrowheads="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51203" name="Rectangle 4"/>
          <p:cNvSpPr>
            <a:spLocks noGrp="1" noChangeArrowheads="1"/>
          </p:cNvSpPr>
          <p:nvPr>
            <p:ph type="ctrTitle"/>
          </p:nvPr>
        </p:nvSpPr>
        <p:spPr/>
        <p:txBody>
          <a:bodyPr/>
          <a:lstStyle/>
          <a:p>
            <a:pPr eaLnBrk="1" hangingPunct="1"/>
            <a:r>
              <a:rPr lang="en-US" smtClean="0"/>
              <a:t>Making Myself More Competitive</a:t>
            </a:r>
          </a:p>
        </p:txBody>
      </p:sp>
      <p:sp>
        <p:nvSpPr>
          <p:cNvPr id="51204" name="Rectangle 5"/>
          <p:cNvSpPr>
            <a:spLocks noGrp="1" noChangeArrowheads="1"/>
          </p:cNvSpPr>
          <p:nvPr>
            <p:ph type="subTitle" idx="1"/>
          </p:nvPr>
        </p:nvSpPr>
        <p:spPr/>
        <p:txBody>
          <a:bodyPr/>
          <a:lstStyle/>
          <a:p>
            <a:pPr eaLnBrk="1" hangingPunct="1"/>
            <a:r>
              <a:rPr lang="en-US" sz="1600" smtClean="0"/>
              <a:t>Individual to pairs application activity</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52227" name="Rectangle 2"/>
          <p:cNvSpPr>
            <a:spLocks noGrp="1" noChangeArrowheads="1"/>
          </p:cNvSpPr>
          <p:nvPr>
            <p:ph type="title"/>
          </p:nvPr>
        </p:nvSpPr>
        <p:spPr/>
        <p:txBody>
          <a:bodyPr/>
          <a:lstStyle/>
          <a:p>
            <a:pPr eaLnBrk="1" hangingPunct="1"/>
            <a:r>
              <a:rPr lang="en-US" sz="2500" smtClean="0"/>
              <a:t>A Career in Academe:  Agenda</a:t>
            </a:r>
          </a:p>
        </p:txBody>
      </p:sp>
      <p:sp>
        <p:nvSpPr>
          <p:cNvPr id="52228" name="Text Box 3"/>
          <p:cNvSpPr txBox="1">
            <a:spLocks noChangeArrowheads="1"/>
          </p:cNvSpPr>
          <p:nvPr/>
        </p:nvSpPr>
        <p:spPr bwMode="auto">
          <a:xfrm>
            <a:off x="7375525" y="5726113"/>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a:t>3</a:t>
            </a:r>
          </a:p>
        </p:txBody>
      </p:sp>
      <p:sp>
        <p:nvSpPr>
          <p:cNvPr id="52229" name="Rectangle 4"/>
          <p:cNvSpPr>
            <a:spLocks noGrp="1" noChangeArrowheads="1"/>
          </p:cNvSpPr>
          <p:nvPr>
            <p:ph type="body" idx="1"/>
          </p:nvPr>
        </p:nvSpPr>
        <p:spPr/>
        <p:txBody>
          <a:bodyPr/>
          <a:lstStyle/>
          <a:p>
            <a:pPr eaLnBrk="1" hangingPunct="1"/>
            <a:r>
              <a:rPr lang="en-US" sz="2000" smtClean="0">
                <a:solidFill>
                  <a:schemeClr val="accent1"/>
                </a:solidFill>
              </a:rPr>
              <a:t>The Academic Career Pathway</a:t>
            </a:r>
          </a:p>
          <a:p>
            <a:pPr eaLnBrk="1" hangingPunct="1"/>
            <a:r>
              <a:rPr lang="en-US" sz="2000" smtClean="0">
                <a:solidFill>
                  <a:schemeClr val="accent1"/>
                </a:solidFill>
              </a:rPr>
              <a:t>Crafting a Curriculum Vita</a:t>
            </a:r>
            <a:r>
              <a:rPr lang="en-US" sz="2000" smtClean="0"/>
              <a:t> </a:t>
            </a:r>
          </a:p>
          <a:p>
            <a:pPr eaLnBrk="1" hangingPunct="1"/>
            <a:r>
              <a:rPr lang="en-US" sz="2000" smtClean="0">
                <a:solidFill>
                  <a:schemeClr val="accent1"/>
                </a:solidFill>
              </a:rPr>
              <a:t>Making Myself More Competitive</a:t>
            </a:r>
            <a:endParaRPr lang="en-US" sz="2000" smtClean="0"/>
          </a:p>
          <a:p>
            <a:pPr eaLnBrk="1" hangingPunct="1"/>
            <a:r>
              <a:rPr lang="en-US" sz="2000" smtClean="0"/>
              <a:t>Getting Hired for an Academic Position</a:t>
            </a:r>
          </a:p>
          <a:p>
            <a:pPr lvl="1" eaLnBrk="1" hangingPunct="1"/>
            <a:r>
              <a:rPr lang="en-US" sz="1800" smtClean="0"/>
              <a:t>Finding an opening</a:t>
            </a:r>
          </a:p>
          <a:p>
            <a:pPr lvl="1" eaLnBrk="1" hangingPunct="1"/>
            <a:r>
              <a:rPr lang="en-US" sz="1800" smtClean="0"/>
              <a:t>The campus visit</a:t>
            </a:r>
          </a:p>
          <a:p>
            <a:pPr lvl="1" eaLnBrk="1" hangingPunct="1"/>
            <a:r>
              <a:rPr lang="en-US" sz="1800" smtClean="0"/>
              <a:t>The offer</a:t>
            </a:r>
          </a:p>
          <a:p>
            <a:pPr eaLnBrk="1" hangingPunct="1"/>
            <a:r>
              <a:rPr lang="en-US" sz="2000" smtClean="0">
                <a:solidFill>
                  <a:schemeClr val="accent1"/>
                </a:solidFill>
              </a:rPr>
              <a:t>Being Successful:  Your First Year on the Job</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53251" name="Rectangle 2"/>
          <p:cNvSpPr>
            <a:spLocks noGrp="1" noChangeArrowheads="1"/>
          </p:cNvSpPr>
          <p:nvPr>
            <p:ph type="title"/>
          </p:nvPr>
        </p:nvSpPr>
        <p:spPr/>
        <p:txBody>
          <a:bodyPr/>
          <a:lstStyle/>
          <a:p>
            <a:pPr eaLnBrk="1" hangingPunct="1"/>
            <a:r>
              <a:rPr lang="en-US" smtClean="0"/>
              <a:t>Finding an Academic Position</a:t>
            </a:r>
          </a:p>
        </p:txBody>
      </p:sp>
      <p:sp>
        <p:nvSpPr>
          <p:cNvPr id="53252" name="Rectangle 3"/>
          <p:cNvSpPr>
            <a:spLocks noGrp="1" noChangeArrowheads="1"/>
          </p:cNvSpPr>
          <p:nvPr>
            <p:ph type="body" idx="1"/>
          </p:nvPr>
        </p:nvSpPr>
        <p:spPr/>
        <p:txBody>
          <a:bodyPr/>
          <a:lstStyle/>
          <a:p>
            <a:pPr eaLnBrk="1" hangingPunct="1"/>
            <a:r>
              <a:rPr lang="en-US" smtClean="0"/>
              <a:t>Help-wanted ads</a:t>
            </a:r>
          </a:p>
          <a:p>
            <a:pPr lvl="1" eaLnBrk="1" hangingPunct="1"/>
            <a:r>
              <a:rPr lang="en-US" smtClean="0"/>
              <a:t>C&amp;EN</a:t>
            </a:r>
          </a:p>
          <a:p>
            <a:pPr lvl="1" eaLnBrk="1" hangingPunct="1"/>
            <a:r>
              <a:rPr lang="en-US" smtClean="0"/>
              <a:t>Chronicle of Higher Education</a:t>
            </a:r>
          </a:p>
          <a:p>
            <a:pPr lvl="1" eaLnBrk="1" hangingPunct="1"/>
            <a:r>
              <a:rPr lang="en-US" smtClean="0"/>
              <a:t>Science</a:t>
            </a:r>
          </a:p>
          <a:p>
            <a:pPr eaLnBrk="1" hangingPunct="1"/>
            <a:r>
              <a:rPr lang="en-US" smtClean="0"/>
              <a:t>Networking with</a:t>
            </a:r>
          </a:p>
          <a:p>
            <a:pPr lvl="1" eaLnBrk="1" hangingPunct="1"/>
            <a:r>
              <a:rPr lang="en-US" smtClean="0"/>
              <a:t>Your advisors (undergrad, grad, post-doc)</a:t>
            </a:r>
          </a:p>
          <a:p>
            <a:pPr lvl="1" eaLnBrk="1" hangingPunct="1"/>
            <a:r>
              <a:rPr lang="en-US" smtClean="0"/>
              <a:t>Mentors</a:t>
            </a:r>
          </a:p>
          <a:p>
            <a:pPr lvl="1" eaLnBrk="1" hangingPunct="1"/>
            <a:r>
              <a:rPr lang="en-US" smtClean="0"/>
              <a:t>Research group alumni</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54275" name="Rectangle 2"/>
          <p:cNvSpPr>
            <a:spLocks noGrp="1" noChangeArrowheads="1"/>
          </p:cNvSpPr>
          <p:nvPr>
            <p:ph type="title"/>
          </p:nvPr>
        </p:nvSpPr>
        <p:spPr/>
        <p:txBody>
          <a:bodyPr/>
          <a:lstStyle/>
          <a:p>
            <a:pPr eaLnBrk="1" hangingPunct="1"/>
            <a:r>
              <a:rPr lang="en-US" smtClean="0"/>
              <a:t>Assessing a Potential Opening</a:t>
            </a:r>
          </a:p>
        </p:txBody>
      </p:sp>
      <p:sp>
        <p:nvSpPr>
          <p:cNvPr id="54276" name="Rectangle 3"/>
          <p:cNvSpPr>
            <a:spLocks noGrp="1" noChangeArrowheads="1"/>
          </p:cNvSpPr>
          <p:nvPr>
            <p:ph type="body" idx="1"/>
          </p:nvPr>
        </p:nvSpPr>
        <p:spPr/>
        <p:txBody>
          <a:bodyPr/>
          <a:lstStyle/>
          <a:p>
            <a:pPr eaLnBrk="1" hangingPunct="1">
              <a:buClr>
                <a:schemeClr val="tx2"/>
              </a:buClr>
            </a:pPr>
            <a:r>
              <a:rPr lang="en-US" smtClean="0"/>
              <a:t>Identify institutions of interest (via websites and conversations with current faculty, postdocs, students)</a:t>
            </a:r>
          </a:p>
          <a:p>
            <a:pPr eaLnBrk="1" hangingPunct="1">
              <a:buClr>
                <a:schemeClr val="tx2"/>
              </a:buClr>
            </a:pPr>
            <a:r>
              <a:rPr lang="en-US" smtClean="0"/>
              <a:t>Determine requirements for a faculty position:</a:t>
            </a:r>
          </a:p>
          <a:p>
            <a:pPr lvl="1" eaLnBrk="1" hangingPunct="1"/>
            <a:r>
              <a:rPr lang="en-US" smtClean="0"/>
              <a:t>Normal teaching load</a:t>
            </a:r>
          </a:p>
          <a:p>
            <a:pPr lvl="1" eaLnBrk="1" hangingPunct="1"/>
            <a:r>
              <a:rPr lang="en-US" smtClean="0"/>
              <a:t>Class size</a:t>
            </a:r>
          </a:p>
          <a:p>
            <a:pPr lvl="1" eaLnBrk="1" hangingPunct="1"/>
            <a:r>
              <a:rPr lang="en-US" smtClean="0"/>
              <a:t>Research facilities</a:t>
            </a:r>
          </a:p>
          <a:p>
            <a:pPr lvl="1" eaLnBrk="1" hangingPunct="1"/>
            <a:r>
              <a:rPr lang="en-US" smtClean="0"/>
              <a:t>Start-up money</a:t>
            </a:r>
          </a:p>
          <a:p>
            <a:pPr lvl="1" eaLnBrk="1" hangingPunct="1"/>
            <a:r>
              <a:rPr lang="en-US" smtClean="0"/>
              <a:t>Expectations for tenure (teaching, research, service)</a:t>
            </a:r>
          </a:p>
          <a:p>
            <a:pPr lvl="1" eaLnBrk="1" hangingPunct="1"/>
            <a:r>
              <a:rPr lang="en-US" smtClean="0"/>
              <a:t>Library facilities</a:t>
            </a:r>
          </a:p>
          <a:p>
            <a:pPr lvl="1" eaLnBrk="1" hangingPunct="1"/>
            <a:r>
              <a:rPr lang="en-US" smtClean="0"/>
              <a:t>Available instrumentation</a:t>
            </a:r>
          </a:p>
          <a:p>
            <a:pPr eaLnBrk="1" hangingPunct="1">
              <a:buClr>
                <a:schemeClr val="tx2"/>
              </a:buClr>
            </a:pPr>
            <a:r>
              <a:rPr lang="en-US" smtClean="0"/>
              <a:t>Assess your fit with the department’s value system</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55299" name="Rectangle 2"/>
          <p:cNvSpPr>
            <a:spLocks noGrp="1" noChangeArrowheads="1"/>
          </p:cNvSpPr>
          <p:nvPr>
            <p:ph type="title"/>
          </p:nvPr>
        </p:nvSpPr>
        <p:spPr/>
        <p:txBody>
          <a:bodyPr/>
          <a:lstStyle/>
          <a:p>
            <a:pPr eaLnBrk="1" hangingPunct="1"/>
            <a:r>
              <a:rPr lang="en-US" smtClean="0"/>
              <a:t>The Campus Visit</a:t>
            </a:r>
          </a:p>
        </p:txBody>
      </p:sp>
      <p:sp>
        <p:nvSpPr>
          <p:cNvPr id="55300" name="Rectangle 3"/>
          <p:cNvSpPr>
            <a:spLocks noGrp="1" noChangeArrowheads="1"/>
          </p:cNvSpPr>
          <p:nvPr>
            <p:ph type="body" idx="1"/>
          </p:nvPr>
        </p:nvSpPr>
        <p:spPr/>
        <p:txBody>
          <a:bodyPr/>
          <a:lstStyle/>
          <a:p>
            <a:pPr eaLnBrk="1" hangingPunct="1"/>
            <a:r>
              <a:rPr lang="en-US" smtClean="0"/>
              <a:t>Individual and group interviews</a:t>
            </a:r>
          </a:p>
          <a:p>
            <a:pPr eaLnBrk="1" hangingPunct="1"/>
            <a:r>
              <a:rPr lang="en-US" smtClean="0"/>
              <a:t>The research presentation</a:t>
            </a:r>
          </a:p>
          <a:p>
            <a:pPr eaLnBrk="1" hangingPunct="1"/>
            <a:r>
              <a:rPr lang="en-US" smtClean="0"/>
              <a:t>The research proposal presentation</a:t>
            </a:r>
          </a:p>
          <a:p>
            <a:pPr eaLnBrk="1" hangingPunct="1"/>
            <a:r>
              <a:rPr lang="en-US" smtClean="0"/>
              <a:t>Teaching a sample class</a:t>
            </a:r>
          </a:p>
          <a:p>
            <a:pPr eaLnBrk="1" hangingPunct="1"/>
            <a:r>
              <a:rPr lang="en-US" smtClean="0"/>
              <a:t>Exit interviews and after the visit</a:t>
            </a:r>
          </a:p>
        </p:txBody>
      </p:sp>
      <p:sp>
        <p:nvSpPr>
          <p:cNvPr id="55301" name="Text Box 4"/>
          <p:cNvSpPr txBox="1">
            <a:spLocks noChangeArrowheads="1"/>
          </p:cNvSpPr>
          <p:nvPr/>
        </p:nvSpPr>
        <p:spPr bwMode="auto">
          <a:xfrm>
            <a:off x="2700338" y="4868863"/>
            <a:ext cx="3676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Note:  I need to fill out this section.</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56323" name="Rectangle 2"/>
          <p:cNvSpPr>
            <a:spLocks noGrp="1" noChangeArrowheads="1"/>
          </p:cNvSpPr>
          <p:nvPr>
            <p:ph type="title"/>
          </p:nvPr>
        </p:nvSpPr>
        <p:spPr>
          <a:xfrm>
            <a:off x="827088" y="319088"/>
            <a:ext cx="5976937" cy="944562"/>
          </a:xfrm>
        </p:spPr>
        <p:txBody>
          <a:bodyPr/>
          <a:lstStyle/>
          <a:p>
            <a:pPr eaLnBrk="1" hangingPunct="1"/>
            <a:r>
              <a:rPr lang="en-US" smtClean="0"/>
              <a:t>Presenting Your Research Proposal</a:t>
            </a:r>
          </a:p>
        </p:txBody>
      </p:sp>
      <p:sp>
        <p:nvSpPr>
          <p:cNvPr id="56324" name="Rectangle 3"/>
          <p:cNvSpPr>
            <a:spLocks noGrp="1" noChangeArrowheads="1"/>
          </p:cNvSpPr>
          <p:nvPr>
            <p:ph type="body" idx="1"/>
          </p:nvPr>
        </p:nvSpPr>
        <p:spPr/>
        <p:txBody>
          <a:bodyPr/>
          <a:lstStyle/>
          <a:p>
            <a:pPr eaLnBrk="1" hangingPunct="1"/>
            <a:r>
              <a:rPr lang="en-US" smtClean="0"/>
              <a:t>Commonly done after the seminar</a:t>
            </a:r>
          </a:p>
          <a:p>
            <a:pPr eaLnBrk="1" hangingPunct="1"/>
            <a:r>
              <a:rPr lang="en-US" smtClean="0"/>
              <a:t>Include “preface points” in your seminar</a:t>
            </a:r>
          </a:p>
          <a:p>
            <a:pPr eaLnBrk="1" hangingPunct="1"/>
            <a:r>
              <a:rPr lang="en-US" smtClean="0"/>
              <a:t>Typically a one-hour presentation</a:t>
            </a:r>
          </a:p>
          <a:p>
            <a:pPr lvl="1" eaLnBrk="1" hangingPunct="1"/>
            <a:r>
              <a:rPr lang="en-US" smtClean="0"/>
              <a:t>Expect many interruptions</a:t>
            </a:r>
          </a:p>
          <a:p>
            <a:pPr lvl="1" eaLnBrk="1" hangingPunct="1"/>
            <a:r>
              <a:rPr lang="en-US" smtClean="0"/>
              <a:t>Less formal style than seminar</a:t>
            </a:r>
          </a:p>
          <a:p>
            <a:pPr lvl="1" eaLnBrk="1" hangingPunct="1"/>
            <a:r>
              <a:rPr lang="en-US" smtClean="0"/>
              <a:t>Use PowerPoint format</a:t>
            </a:r>
          </a:p>
          <a:p>
            <a:pPr lvl="1" eaLnBrk="1" hangingPunct="1"/>
            <a:r>
              <a:rPr lang="en-US" smtClean="0"/>
              <a:t>Try to deliver your entire proposal</a:t>
            </a:r>
          </a:p>
          <a:p>
            <a:pPr eaLnBrk="1" hangingPunct="1"/>
            <a:r>
              <a:rPr lang="en-US" smtClean="0"/>
              <a:t>Tip:  Capture the essence of your proposal using a key phrase in the introduction</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57347" name="Rectangle 2"/>
          <p:cNvSpPr>
            <a:spLocks noGrp="1" noChangeArrowheads="1"/>
          </p:cNvSpPr>
          <p:nvPr>
            <p:ph type="title"/>
          </p:nvPr>
        </p:nvSpPr>
        <p:spPr/>
        <p:txBody>
          <a:bodyPr/>
          <a:lstStyle/>
          <a:p>
            <a:pPr eaLnBrk="1" hangingPunct="1"/>
            <a:r>
              <a:rPr lang="en-US" dirty="0" smtClean="0"/>
              <a:t>The Offer</a:t>
            </a:r>
          </a:p>
        </p:txBody>
      </p:sp>
      <p:sp>
        <p:nvSpPr>
          <p:cNvPr id="57348" name="Rectangle 3"/>
          <p:cNvSpPr>
            <a:spLocks noGrp="1" noChangeArrowheads="1"/>
          </p:cNvSpPr>
          <p:nvPr>
            <p:ph type="body" idx="1"/>
          </p:nvPr>
        </p:nvSpPr>
        <p:spPr/>
        <p:txBody>
          <a:bodyPr/>
          <a:lstStyle/>
          <a:p>
            <a:pPr eaLnBrk="1" hangingPunct="1"/>
            <a:endParaRPr lang="en-US" dirty="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58371" name="Rectangle 2"/>
          <p:cNvSpPr>
            <a:spLocks noGrp="1" noChangeArrowheads="1"/>
          </p:cNvSpPr>
          <p:nvPr>
            <p:ph type="title"/>
          </p:nvPr>
        </p:nvSpPr>
        <p:spPr/>
        <p:txBody>
          <a:bodyPr/>
          <a:lstStyle/>
          <a:p>
            <a:pPr eaLnBrk="1" hangingPunct="1"/>
            <a:r>
              <a:rPr lang="en-US" smtClean="0"/>
              <a:t>Finding an Academic Job:  Summary</a:t>
            </a:r>
          </a:p>
        </p:txBody>
      </p:sp>
      <p:sp>
        <p:nvSpPr>
          <p:cNvPr id="58372" name="Rectangle 3"/>
          <p:cNvSpPr>
            <a:spLocks noGrp="1" noChangeArrowheads="1"/>
          </p:cNvSpPr>
          <p:nvPr>
            <p:ph type="body" idx="1"/>
          </p:nvPr>
        </p:nvSpPr>
        <p:spPr/>
        <p:txBody>
          <a:bodyPr/>
          <a:lstStyle/>
          <a:p>
            <a:pPr eaLnBrk="1" hangingPunct="1"/>
            <a:r>
              <a:rPr lang="en-US" smtClean="0"/>
              <a:t>Identify the type of institution that best fits your research and teaching load expectations</a:t>
            </a:r>
          </a:p>
          <a:p>
            <a:pPr eaLnBrk="1" hangingPunct="1"/>
            <a:r>
              <a:rPr lang="en-US" smtClean="0"/>
              <a:t>Investigate your “fit” with the institutions</a:t>
            </a:r>
          </a:p>
          <a:p>
            <a:pPr eaLnBrk="1" hangingPunct="1"/>
            <a:r>
              <a:rPr lang="en-US" smtClean="0"/>
              <a:t>Prepare and seek feedback on your</a:t>
            </a:r>
          </a:p>
          <a:p>
            <a:pPr lvl="1" eaLnBrk="1" hangingPunct="1"/>
            <a:r>
              <a:rPr lang="en-US" smtClean="0"/>
              <a:t>CV</a:t>
            </a:r>
          </a:p>
          <a:p>
            <a:pPr lvl="1" eaLnBrk="1" hangingPunct="1"/>
            <a:r>
              <a:rPr lang="en-US" smtClean="0"/>
              <a:t>Statement of teaching philosophy</a:t>
            </a:r>
          </a:p>
          <a:p>
            <a:pPr lvl="1" eaLnBrk="1" hangingPunct="1"/>
            <a:r>
              <a:rPr lang="en-US" smtClean="0"/>
              <a:t>Research proposals</a:t>
            </a:r>
          </a:p>
          <a:p>
            <a:pPr eaLnBrk="1" hangingPunct="1"/>
            <a:r>
              <a:rPr lang="en-US" smtClean="0"/>
              <a:t>Consider </a:t>
            </a:r>
          </a:p>
          <a:p>
            <a:pPr lvl="1" eaLnBrk="1" hangingPunct="1"/>
            <a:r>
              <a:rPr lang="en-US" smtClean="0"/>
              <a:t>The availability of students to carry out your research</a:t>
            </a:r>
          </a:p>
          <a:p>
            <a:pPr lvl="1" eaLnBrk="1" hangingPunct="1"/>
            <a:r>
              <a:rPr lang="en-US" smtClean="0"/>
              <a:t>Instrumentation requirements</a:t>
            </a:r>
          </a:p>
          <a:p>
            <a:pPr eaLnBrk="1" hangingPunct="1"/>
            <a:r>
              <a:rPr lang="en-US" smtClean="0"/>
              <a:t>Be prepared to give an oral presentation of your proposal(s)</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
          <p:cNvSpPr>
            <a:spLocks noGrp="1" noChangeArrowheads="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59395" name="Rectangle 4"/>
          <p:cNvSpPr>
            <a:spLocks noGrp="1" noChangeArrowheads="1"/>
          </p:cNvSpPr>
          <p:nvPr>
            <p:ph type="ctrTitle"/>
          </p:nvPr>
        </p:nvSpPr>
        <p:spPr/>
        <p:txBody>
          <a:bodyPr/>
          <a:lstStyle/>
          <a:p>
            <a:pPr eaLnBrk="1" hangingPunct="1"/>
            <a:r>
              <a:rPr lang="en-US" smtClean="0"/>
              <a:t>Difficult Decisions</a:t>
            </a:r>
          </a:p>
        </p:txBody>
      </p:sp>
      <p:sp>
        <p:nvSpPr>
          <p:cNvPr id="59396" name="Rectangle 5"/>
          <p:cNvSpPr>
            <a:spLocks noGrp="1" noChangeArrowheads="1"/>
          </p:cNvSpPr>
          <p:nvPr>
            <p:ph type="subTitle" idx="1"/>
          </p:nvPr>
        </p:nvSpPr>
        <p:spPr/>
        <p:txBody>
          <a:bodyPr/>
          <a:lstStyle/>
          <a:p>
            <a:pPr eaLnBrk="1" hangingPunct="1"/>
            <a:r>
              <a:rPr lang="en-US" sz="1600" smtClean="0"/>
              <a:t>Small group activity</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60419" name="Rectangle 2"/>
          <p:cNvSpPr>
            <a:spLocks noGrp="1" noChangeArrowheads="1"/>
          </p:cNvSpPr>
          <p:nvPr>
            <p:ph type="title"/>
          </p:nvPr>
        </p:nvSpPr>
        <p:spPr/>
        <p:txBody>
          <a:bodyPr/>
          <a:lstStyle/>
          <a:p>
            <a:pPr eaLnBrk="1" hangingPunct="1"/>
            <a:r>
              <a:rPr lang="en-US" sz="2500" smtClean="0"/>
              <a:t>A Career in Academe:  Agenda</a:t>
            </a:r>
          </a:p>
        </p:txBody>
      </p:sp>
      <p:sp>
        <p:nvSpPr>
          <p:cNvPr id="60420" name="Rectangle 4"/>
          <p:cNvSpPr>
            <a:spLocks noGrp="1" noChangeArrowheads="1"/>
          </p:cNvSpPr>
          <p:nvPr>
            <p:ph type="body" idx="1"/>
          </p:nvPr>
        </p:nvSpPr>
        <p:spPr/>
        <p:txBody>
          <a:bodyPr/>
          <a:lstStyle/>
          <a:p>
            <a:pPr eaLnBrk="1" hangingPunct="1"/>
            <a:r>
              <a:rPr lang="en-US" sz="2000" smtClean="0">
                <a:solidFill>
                  <a:schemeClr val="accent1"/>
                </a:solidFill>
              </a:rPr>
              <a:t>The Academic Career Pathway</a:t>
            </a:r>
          </a:p>
          <a:p>
            <a:pPr eaLnBrk="1" hangingPunct="1"/>
            <a:r>
              <a:rPr lang="en-US" sz="2000" smtClean="0">
                <a:solidFill>
                  <a:schemeClr val="accent1"/>
                </a:solidFill>
              </a:rPr>
              <a:t>Getting Hired for an Academic Position</a:t>
            </a:r>
          </a:p>
          <a:p>
            <a:pPr eaLnBrk="1" hangingPunct="1"/>
            <a:r>
              <a:rPr lang="en-US" sz="2000" smtClean="0">
                <a:solidFill>
                  <a:schemeClr val="accent1"/>
                </a:solidFill>
              </a:rPr>
              <a:t>Making Myself More Competitive</a:t>
            </a:r>
          </a:p>
          <a:p>
            <a:pPr eaLnBrk="1" hangingPunct="1"/>
            <a:r>
              <a:rPr lang="en-US" sz="2000" smtClean="0">
                <a:solidFill>
                  <a:schemeClr val="accent1"/>
                </a:solidFill>
              </a:rPr>
              <a:t>Crafting a Curriculum Vita</a:t>
            </a:r>
          </a:p>
          <a:p>
            <a:pPr eaLnBrk="1" hangingPunct="1"/>
            <a:r>
              <a:rPr lang="en-US" sz="2000" smtClean="0"/>
              <a:t>Being Successful:  Your First Year on the Job</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oter Placeholder 2"/>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61443" name="Rectangle 2"/>
          <p:cNvSpPr>
            <a:spLocks noGrp="1" noChangeArrowheads="1"/>
          </p:cNvSpPr>
          <p:nvPr>
            <p:ph type="title"/>
          </p:nvPr>
        </p:nvSpPr>
        <p:spPr/>
        <p:txBody>
          <a:bodyPr/>
          <a:lstStyle/>
          <a:p>
            <a:pPr eaLnBrk="1" hangingPunct="1"/>
            <a:r>
              <a:rPr lang="en-US" smtClean="0"/>
              <a:t>Being Successful in Academia</a:t>
            </a:r>
          </a:p>
        </p:txBody>
      </p:sp>
      <p:sp>
        <p:nvSpPr>
          <p:cNvPr id="61444" name="Text Box 4"/>
          <p:cNvSpPr txBox="1">
            <a:spLocks noChangeArrowheads="1"/>
          </p:cNvSpPr>
          <p:nvPr/>
        </p:nvSpPr>
        <p:spPr bwMode="auto">
          <a:xfrm>
            <a:off x="2051050" y="3016250"/>
            <a:ext cx="50609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There’s not much in PfLAGS new in this section that’s not somewhere in the previous sections.  Is there something else to add?</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62467" name="Rectangle 2"/>
          <p:cNvSpPr>
            <a:spLocks noGrp="1" noChangeArrowheads="1"/>
          </p:cNvSpPr>
          <p:nvPr>
            <p:ph type="title"/>
          </p:nvPr>
        </p:nvSpPr>
        <p:spPr/>
        <p:txBody>
          <a:bodyPr/>
          <a:lstStyle/>
          <a:p>
            <a:pPr eaLnBrk="1" hangingPunct="1"/>
            <a:r>
              <a:rPr lang="en-US" sz="2500" smtClean="0"/>
              <a:t>A Career in Academe:  Review</a:t>
            </a:r>
          </a:p>
        </p:txBody>
      </p:sp>
      <p:sp>
        <p:nvSpPr>
          <p:cNvPr id="62468" name="Rectangle 4"/>
          <p:cNvSpPr>
            <a:spLocks noGrp="1" noChangeArrowheads="1"/>
          </p:cNvSpPr>
          <p:nvPr>
            <p:ph type="body" idx="1"/>
          </p:nvPr>
        </p:nvSpPr>
        <p:spPr/>
        <p:txBody>
          <a:bodyPr/>
          <a:lstStyle/>
          <a:p>
            <a:pPr eaLnBrk="1" hangingPunct="1"/>
            <a:r>
              <a:rPr lang="en-US" smtClean="0"/>
              <a:t>The Academic Career Pathway</a:t>
            </a:r>
          </a:p>
          <a:p>
            <a:pPr eaLnBrk="1" hangingPunct="1"/>
            <a:r>
              <a:rPr lang="en-US" smtClean="0"/>
              <a:t>Getting Hired for an Academic Position</a:t>
            </a:r>
          </a:p>
          <a:p>
            <a:pPr eaLnBrk="1" hangingPunct="1"/>
            <a:r>
              <a:rPr lang="en-US" smtClean="0"/>
              <a:t>Making Myself More Competitive</a:t>
            </a:r>
          </a:p>
          <a:p>
            <a:pPr eaLnBrk="1" hangingPunct="1"/>
            <a:r>
              <a:rPr lang="en-US" smtClean="0"/>
              <a:t>Crafting a Curriculum Vita</a:t>
            </a:r>
          </a:p>
          <a:p>
            <a:pPr eaLnBrk="1" hangingPunct="1"/>
            <a:r>
              <a:rPr lang="en-US" smtClean="0"/>
              <a:t>Being Successful:  Your First Year on the Job</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mtClean="0">
                <a:solidFill>
                  <a:srgbClr val="0054A6"/>
                </a:solidFill>
              </a:rPr>
              <a:t>American Chemical Society</a:t>
            </a:r>
          </a:p>
        </p:txBody>
      </p:sp>
      <p:sp>
        <p:nvSpPr>
          <p:cNvPr id="63491" name="Rectangle 2"/>
          <p:cNvSpPr>
            <a:spLocks noGrp="1" noChangeArrowheads="1"/>
          </p:cNvSpPr>
          <p:nvPr>
            <p:ph type="title"/>
          </p:nvPr>
        </p:nvSpPr>
        <p:spPr>
          <a:xfrm>
            <a:off x="755650" y="473075"/>
            <a:ext cx="8159750" cy="868363"/>
          </a:xfrm>
        </p:spPr>
        <p:txBody>
          <a:bodyPr/>
          <a:lstStyle/>
          <a:p>
            <a:pPr eaLnBrk="1" hangingPunct="1"/>
            <a:r>
              <a:rPr lang="en-US" sz="2400" smtClean="0"/>
              <a:t>What Career Services Are Available from ACS</a:t>
            </a:r>
          </a:p>
        </p:txBody>
      </p:sp>
      <p:sp>
        <p:nvSpPr>
          <p:cNvPr id="63492" name="Rectangle 3"/>
          <p:cNvSpPr>
            <a:spLocks noGrp="1" noChangeArrowheads="1"/>
          </p:cNvSpPr>
          <p:nvPr>
            <p:ph type="body" idx="1"/>
          </p:nvPr>
        </p:nvSpPr>
        <p:spPr/>
        <p:txBody>
          <a:bodyPr/>
          <a:lstStyle/>
          <a:p>
            <a:pPr eaLnBrk="1" hangingPunct="1"/>
            <a:r>
              <a:rPr lang="en-US" sz="2000" smtClean="0"/>
              <a:t>AEI</a:t>
            </a:r>
          </a:p>
          <a:p>
            <a:pPr eaLnBrk="1" hangingPunct="1"/>
            <a:r>
              <a:rPr lang="en-US" sz="2000" smtClean="0"/>
              <a:t>PFF</a:t>
            </a:r>
          </a:p>
          <a:p>
            <a:pPr eaLnBrk="1" hangingPunct="1"/>
            <a:r>
              <a:rPr lang="en-US" sz="2000" smtClean="0"/>
              <a:t>Postdoc to Faculty</a:t>
            </a:r>
          </a:p>
        </p:txBody>
      </p:sp>
      <p:sp>
        <p:nvSpPr>
          <p:cNvPr id="63493" name="Text Box 4"/>
          <p:cNvSpPr txBox="1">
            <a:spLocks noChangeArrowheads="1"/>
          </p:cNvSpPr>
          <p:nvPr/>
        </p:nvSpPr>
        <p:spPr bwMode="auto">
          <a:xfrm>
            <a:off x="7375525" y="5726113"/>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a:t>43</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2232</TotalTime>
  <Words>2393</Words>
  <Application>Microsoft Office PowerPoint</Application>
  <PresentationFormat>On-screen Show (4:3)</PresentationFormat>
  <Paragraphs>503</Paragraphs>
  <Slides>58</Slides>
  <Notes>4</Notes>
  <HiddenSlides>0</HiddenSlides>
  <MMClips>0</MMClips>
  <ScaleCrop>false</ScaleCrop>
  <HeadingPairs>
    <vt:vector size="4" baseType="variant">
      <vt:variant>
        <vt:lpstr>Theme</vt:lpstr>
      </vt:variant>
      <vt:variant>
        <vt:i4>3</vt:i4>
      </vt:variant>
      <vt:variant>
        <vt:lpstr>Slide Titles</vt:lpstr>
      </vt:variant>
      <vt:variant>
        <vt:i4>58</vt:i4>
      </vt:variant>
    </vt:vector>
  </HeadingPairs>
  <TitlesOfParts>
    <vt:vector size="61" baseType="lpstr">
      <vt:lpstr>Default Design</vt:lpstr>
      <vt:lpstr>Custom Design</vt:lpstr>
      <vt:lpstr>1_Custom Design</vt:lpstr>
      <vt:lpstr>A Career in Academe</vt:lpstr>
      <vt:lpstr>Assessing My Own Values and Interests</vt:lpstr>
      <vt:lpstr>A Career in Academe:  Agenda</vt:lpstr>
      <vt:lpstr>Trends and Outlook for Academic Jobs</vt:lpstr>
      <vt:lpstr>Types of Academic Institutions</vt:lpstr>
      <vt:lpstr>Typical Academic Career Path</vt:lpstr>
      <vt:lpstr>Typical Job Responsibilities</vt:lpstr>
      <vt:lpstr>Basis for Tenure Decisions</vt:lpstr>
      <vt:lpstr>Job Responsibilities and Type of Institution</vt:lpstr>
      <vt:lpstr>ACS Committee for Professional Training</vt:lpstr>
      <vt:lpstr>Research University:  Research Responsibilities</vt:lpstr>
      <vt:lpstr>Research Universities:  Teaching Responsibilities</vt:lpstr>
      <vt:lpstr>Research Universities:  Service Responsibilities</vt:lpstr>
      <vt:lpstr>Baccalaureate Colleges:  Research Responsibilities</vt:lpstr>
      <vt:lpstr>Baccalaureate Colleges:  Teaching Responsibilities</vt:lpstr>
      <vt:lpstr>Baccalaureate Colleges:  Service Responsibilities</vt:lpstr>
      <vt:lpstr>Teaching at Two-Year Colleges</vt:lpstr>
      <vt:lpstr>Non-Tenure Academic Positions</vt:lpstr>
      <vt:lpstr>The Upside and Downside of an Academic Career</vt:lpstr>
      <vt:lpstr>A Career in Academe:  Agenda</vt:lpstr>
      <vt:lpstr>The Curriculum Vita vs Resume</vt:lpstr>
      <vt:lpstr>The Structure of a Vita</vt:lpstr>
      <vt:lpstr>Critiquing an Ineffective Structure</vt:lpstr>
      <vt:lpstr>Formatting the Vita</vt:lpstr>
      <vt:lpstr>Critiquing an Ineffective Format</vt:lpstr>
      <vt:lpstr>Contents of the Vita Portfolio</vt:lpstr>
      <vt:lpstr>Statement of Teaching Philosophy</vt:lpstr>
      <vt:lpstr>Statement of Teaching Philosophy:  Structure</vt:lpstr>
      <vt:lpstr>The Cover Letter</vt:lpstr>
      <vt:lpstr>Research Proposal(s):  Purpose</vt:lpstr>
      <vt:lpstr>Research Proposal(s):  Structure</vt:lpstr>
      <vt:lpstr>Research Proposal(s):  Format</vt:lpstr>
      <vt:lpstr>Research Proposals for PUIs</vt:lpstr>
      <vt:lpstr>Research Proposals for RI Institutions</vt:lpstr>
      <vt:lpstr>Getting Started on My Vita</vt:lpstr>
      <vt:lpstr>A Career in Academe:  Agenda</vt:lpstr>
      <vt:lpstr>What Counts in Academe?</vt:lpstr>
      <vt:lpstr>Tactic 1:  Gain Teaching Experience</vt:lpstr>
      <vt:lpstr>Tactic 2:  Do a Post-Doc</vt:lpstr>
      <vt:lpstr>Reasons Why Chemists Do Post-Docs</vt:lpstr>
      <vt:lpstr> Types of Post-Docs</vt:lpstr>
      <vt:lpstr>What a Post-Doc Does</vt:lpstr>
      <vt:lpstr>Finding a Teaching Post-Docs</vt:lpstr>
      <vt:lpstr>Tips on Choosing a Post-Doc</vt:lpstr>
      <vt:lpstr>Writing Your Letter of Application</vt:lpstr>
      <vt:lpstr>Making Myself More Competitive</vt:lpstr>
      <vt:lpstr>A Career in Academe:  Agenda</vt:lpstr>
      <vt:lpstr>Finding an Academic Position</vt:lpstr>
      <vt:lpstr>Assessing a Potential Opening</vt:lpstr>
      <vt:lpstr>The Campus Visit</vt:lpstr>
      <vt:lpstr>Presenting Your Research Proposal</vt:lpstr>
      <vt:lpstr>The Offer</vt:lpstr>
      <vt:lpstr>Finding an Academic Job:  Summary</vt:lpstr>
      <vt:lpstr>Difficult Decisions</vt:lpstr>
      <vt:lpstr>A Career in Academe:  Agenda</vt:lpstr>
      <vt:lpstr>Being Successful in Academia</vt:lpstr>
      <vt:lpstr>A Career in Academe:  Review</vt:lpstr>
      <vt:lpstr>What Career Services Are Available from ACS</vt:lpstr>
    </vt:vector>
  </TitlesOfParts>
  <Company>Cicero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Ian Radcliffe</dc:creator>
  <cp:lastModifiedBy>Jodi Wesemann</cp:lastModifiedBy>
  <cp:revision>111</cp:revision>
  <dcterms:created xsi:type="dcterms:W3CDTF">2008-05-23T09:48:17Z</dcterms:created>
  <dcterms:modified xsi:type="dcterms:W3CDTF">2011-10-15T21:48:39Z</dcterms:modified>
</cp:coreProperties>
</file>