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68" r:id="rId4"/>
    <p:sldId id="269" r:id="rId5"/>
    <p:sldId id="273" r:id="rId6"/>
    <p:sldId id="277" r:id="rId7"/>
    <p:sldId id="297" r:id="rId8"/>
    <p:sldId id="305" r:id="rId9"/>
    <p:sldId id="306" r:id="rId10"/>
    <p:sldId id="314" r:id="rId11"/>
    <p:sldId id="400" r:id="rId12"/>
    <p:sldId id="337" r:id="rId13"/>
    <p:sldId id="324" r:id="rId14"/>
    <p:sldId id="417" r:id="rId15"/>
    <p:sldId id="364" r:id="rId16"/>
    <p:sldId id="366" r:id="rId17"/>
    <p:sldId id="368" r:id="rId18"/>
    <p:sldId id="418" r:id="rId19"/>
    <p:sldId id="408" r:id="rId20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5" autoAdjust="0"/>
    <p:restoredTop sz="97248" autoAdjust="0"/>
  </p:normalViewPr>
  <p:slideViewPr>
    <p:cSldViewPr snapToGrid="0" snapToObjects="1">
      <p:cViewPr>
        <p:scale>
          <a:sx n="100" d="100"/>
          <a:sy n="100" d="100"/>
        </p:scale>
        <p:origin x="-7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4"/>
    </p:cViewPr>
  </p:sorterViewPr>
  <p:notesViewPr>
    <p:cSldViewPr snapToGrid="0" snapToObjects="1">
      <p:cViewPr>
        <p:scale>
          <a:sx n="150" d="100"/>
          <a:sy n="150" d="100"/>
        </p:scale>
        <p:origin x="-1304" y="-5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C052DB-F25B-B441-9AE7-0DCAEC6474D4}" type="doc">
      <dgm:prSet loTypeId="urn:microsoft.com/office/officeart/2005/8/layout/vList2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EF4B9B-1039-3B4E-93DB-19E7C5C9FF46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000" b="1" dirty="0" smtClean="0"/>
            <a:t>VISION: Improving </a:t>
          </a:r>
          <a:r>
            <a:rPr lang="en-US" sz="2000" b="1" dirty="0" smtClean="0"/>
            <a:t>the public understanding and appreciation of chemistry through excellence in outreach.</a:t>
          </a:r>
        </a:p>
        <a:p>
          <a:endParaRPr lang="en-US" sz="2000" b="1" dirty="0" smtClean="0"/>
        </a:p>
        <a:p>
          <a:r>
            <a:rPr lang="en-US" sz="2000" b="1" dirty="0" smtClean="0"/>
            <a:t>MISSION: Supporting </a:t>
          </a:r>
          <a:r>
            <a:rPr lang="en-US" sz="2000" b="1" dirty="0" smtClean="0"/>
            <a:t>ACS members and volunteers by facilitating safe, fun and effective community outreach.</a:t>
          </a:r>
          <a:endParaRPr lang="en-US" sz="2000" dirty="0"/>
        </a:p>
      </dgm:t>
    </dgm:pt>
    <dgm:pt modelId="{31D9A76D-325F-654E-8C09-BCF946258F20}" type="parTrans" cxnId="{02B0EFB4-582A-C44F-9D62-3FB985F872DA}">
      <dgm:prSet/>
      <dgm:spPr/>
      <dgm:t>
        <a:bodyPr/>
        <a:lstStyle/>
        <a:p>
          <a:endParaRPr lang="en-US"/>
        </a:p>
      </dgm:t>
    </dgm:pt>
    <dgm:pt modelId="{1C5BF4D0-5817-C441-8871-A816771F2D6A}" type="sibTrans" cxnId="{02B0EFB4-582A-C44F-9D62-3FB985F872DA}">
      <dgm:prSet/>
      <dgm:spPr/>
      <dgm:t>
        <a:bodyPr/>
        <a:lstStyle/>
        <a:p>
          <a:endParaRPr lang="en-US"/>
        </a:p>
      </dgm:t>
    </dgm:pt>
    <dgm:pt modelId="{F3CE96E9-DCD8-054E-8233-020A3703FFDB}" type="pres">
      <dgm:prSet presAssocID="{16C052DB-F25B-B441-9AE7-0DCAEC6474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ED447F-98E7-7741-B4AB-BB1F9F5DADB3}" type="pres">
      <dgm:prSet presAssocID="{4EEF4B9B-1039-3B4E-93DB-19E7C5C9FF46}" presName="parentText" presStyleLbl="node1" presStyleIdx="0" presStyleCnt="1" custScaleY="707115" custLinFactNeighborX="6" custLinFactNeighborY="-784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4AEF4E-CB47-E845-98BF-4760CE92F600}" type="presOf" srcId="{4EEF4B9B-1039-3B4E-93DB-19E7C5C9FF46}" destId="{4FED447F-98E7-7741-B4AB-BB1F9F5DADB3}" srcOrd="0" destOrd="0" presId="urn:microsoft.com/office/officeart/2005/8/layout/vList2"/>
    <dgm:cxn modelId="{C6A7076C-00A4-5343-BC2D-23FC2E793E91}" type="presOf" srcId="{16C052DB-F25B-B441-9AE7-0DCAEC6474D4}" destId="{F3CE96E9-DCD8-054E-8233-020A3703FFDB}" srcOrd="0" destOrd="0" presId="urn:microsoft.com/office/officeart/2005/8/layout/vList2"/>
    <dgm:cxn modelId="{02B0EFB4-582A-C44F-9D62-3FB985F872DA}" srcId="{16C052DB-F25B-B441-9AE7-0DCAEC6474D4}" destId="{4EEF4B9B-1039-3B4E-93DB-19E7C5C9FF46}" srcOrd="0" destOrd="0" parTransId="{31D9A76D-325F-654E-8C09-BCF946258F20}" sibTransId="{1C5BF4D0-5817-C441-8871-A816771F2D6A}"/>
    <dgm:cxn modelId="{2DD18368-D7F6-A541-BE6F-CD10D15C3EC0}" type="presParOf" srcId="{F3CE96E9-DCD8-054E-8233-020A3703FFDB}" destId="{4FED447F-98E7-7741-B4AB-BB1F9F5DADB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9A34BF-3A17-8F46-A20F-8D0DC5EE3907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F3F824-15C3-DD43-A6FA-946D0EB068D0}">
      <dgm:prSet phldrT="[Text]" custT="1"/>
      <dgm:spPr>
        <a:solidFill>
          <a:srgbClr val="CCFFCC"/>
        </a:solidFill>
      </dgm:spPr>
      <dgm:t>
        <a:bodyPr anchor="t"/>
        <a:lstStyle/>
        <a:p>
          <a:r>
            <a:rPr lang="en-US" sz="2000" dirty="0" smtClean="0">
              <a:solidFill>
                <a:schemeClr val="tx1"/>
              </a:solidFill>
            </a:rPr>
            <a:t>Goal 1: Support the efforts of ACS volunteers by releasing ideas, materials and publications in a timely manner, and providing activities and venue suggestions for outreach events.  (I=H, R=M)</a:t>
          </a:r>
        </a:p>
        <a:p>
          <a:endParaRPr lang="en-US" sz="2000" dirty="0" smtClean="0">
            <a:solidFill>
              <a:schemeClr val="tx1"/>
            </a:solidFill>
          </a:endParaRPr>
        </a:p>
        <a:p>
          <a:r>
            <a:rPr lang="en-US" sz="2000" dirty="0" smtClean="0">
              <a:solidFill>
                <a:schemeClr val="tx1"/>
              </a:solidFill>
            </a:rPr>
            <a:t>Goal 2:  Retain and grow by 1% outreach volunteer pool by recognizing volunteers and their local programs.  (I=M/H, R=M)</a:t>
          </a:r>
        </a:p>
        <a:p>
          <a:endParaRPr lang="en-US" sz="2000" dirty="0" smtClean="0">
            <a:solidFill>
              <a:schemeClr val="tx1"/>
            </a:solidFill>
          </a:endParaRPr>
        </a:p>
        <a:p>
          <a:r>
            <a:rPr lang="en-US" sz="2000" dirty="0" smtClean="0">
              <a:solidFill>
                <a:schemeClr val="tx1"/>
              </a:solidFill>
            </a:rPr>
            <a:t>Goal 3:  Provide training and guidance for volunteers to perform outreach activities or events in order to increase the number of local sections running and reporting such activities.  </a:t>
          </a:r>
          <a:r>
            <a:rPr lang="en-US" sz="1600" dirty="0" smtClean="0">
              <a:solidFill>
                <a:schemeClr val="tx1"/>
              </a:solidFill>
            </a:rPr>
            <a:t>(I=H, R=H)</a:t>
          </a:r>
        </a:p>
        <a:p>
          <a:endParaRPr lang="en-US" sz="1600" dirty="0" smtClean="0">
            <a:solidFill>
              <a:schemeClr val="tx1"/>
            </a:solidFill>
          </a:endParaRPr>
        </a:p>
        <a:p>
          <a:r>
            <a:rPr lang="en-US" sz="2000" dirty="0" smtClean="0">
              <a:solidFill>
                <a:schemeClr val="tx1"/>
              </a:solidFill>
            </a:rPr>
            <a:t>Goal 4*:  Consolidate web-based resources into an archive of activities suitable for public outreach.  (I=H, R=H)</a:t>
          </a:r>
        </a:p>
        <a:p>
          <a:r>
            <a:rPr lang="en-US" sz="1800" i="1" dirty="0" smtClean="0">
              <a:solidFill>
                <a:schemeClr val="tx1"/>
              </a:solidFill>
            </a:rPr>
            <a:t>*</a:t>
          </a:r>
          <a:r>
            <a:rPr lang="en-US" sz="1600" i="1" dirty="0" smtClean="0">
              <a:solidFill>
                <a:schemeClr val="tx1"/>
              </a:solidFill>
            </a:rPr>
            <a:t>Deferred</a:t>
          </a:r>
          <a:endParaRPr lang="en-US" sz="1600" dirty="0" smtClean="0"/>
        </a:p>
        <a:p>
          <a:endParaRPr lang="en-US" sz="2000" dirty="0" smtClean="0"/>
        </a:p>
      </dgm:t>
    </dgm:pt>
    <dgm:pt modelId="{013CBF76-797E-8A4E-BF53-F9CB2AEF6081}" type="parTrans" cxnId="{FF105E8C-0604-4E4E-B76E-BEC196FC16BD}">
      <dgm:prSet/>
      <dgm:spPr/>
      <dgm:t>
        <a:bodyPr/>
        <a:lstStyle/>
        <a:p>
          <a:endParaRPr lang="en-US"/>
        </a:p>
      </dgm:t>
    </dgm:pt>
    <dgm:pt modelId="{EBF59010-294F-0149-8503-1F89C5F19BB7}" type="sibTrans" cxnId="{FF105E8C-0604-4E4E-B76E-BEC196FC16BD}">
      <dgm:prSet/>
      <dgm:spPr/>
      <dgm:t>
        <a:bodyPr/>
        <a:lstStyle/>
        <a:p>
          <a:endParaRPr lang="en-US"/>
        </a:p>
      </dgm:t>
    </dgm:pt>
    <dgm:pt modelId="{9821B264-FE5C-6341-A20A-97ABF42DF88E}" type="pres">
      <dgm:prSet presAssocID="{689A34BF-3A17-8F46-A20F-8D0DC5EE39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F82073-B42C-1944-BC13-91AF4A0A95CF}" type="pres">
      <dgm:prSet presAssocID="{26F3F824-15C3-DD43-A6FA-946D0EB068D0}" presName="parentText" presStyleLbl="node1" presStyleIdx="0" presStyleCnt="1" custScaleY="503255" custLinFactNeighborX="1488" custLinFactNeighborY="-2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911B60-AC6B-9940-AB2E-4E26BC9DC1C2}" type="presOf" srcId="{26F3F824-15C3-DD43-A6FA-946D0EB068D0}" destId="{5EF82073-B42C-1944-BC13-91AF4A0A95CF}" srcOrd="0" destOrd="0" presId="urn:microsoft.com/office/officeart/2005/8/layout/vList2"/>
    <dgm:cxn modelId="{B85F28E2-F95D-CB47-A3C7-207C02656A35}" type="presOf" srcId="{689A34BF-3A17-8F46-A20F-8D0DC5EE3907}" destId="{9821B264-FE5C-6341-A20A-97ABF42DF88E}" srcOrd="0" destOrd="0" presId="urn:microsoft.com/office/officeart/2005/8/layout/vList2"/>
    <dgm:cxn modelId="{FF105E8C-0604-4E4E-B76E-BEC196FC16BD}" srcId="{689A34BF-3A17-8F46-A20F-8D0DC5EE3907}" destId="{26F3F824-15C3-DD43-A6FA-946D0EB068D0}" srcOrd="0" destOrd="0" parTransId="{013CBF76-797E-8A4E-BF53-F9CB2AEF6081}" sibTransId="{EBF59010-294F-0149-8503-1F89C5F19BB7}"/>
    <dgm:cxn modelId="{51025748-5D3C-FA4F-81D7-43C77EF65618}" type="presParOf" srcId="{9821B264-FE5C-6341-A20A-97ABF42DF88E}" destId="{5EF82073-B42C-1944-BC13-91AF4A0A95C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D447F-98E7-7741-B4AB-BB1F9F5DADB3}">
      <dsp:nvSpPr>
        <dsp:cNvPr id="0" name=""/>
        <dsp:cNvSpPr/>
      </dsp:nvSpPr>
      <dsp:spPr>
        <a:xfrm>
          <a:off x="0" y="257441"/>
          <a:ext cx="7859712" cy="3140763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VISION: Improving </a:t>
          </a:r>
          <a:r>
            <a:rPr lang="en-US" sz="2000" b="1" kern="1200" dirty="0" smtClean="0"/>
            <a:t>the public understanding and appreciation of chemistry through excellence in outreach.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MISSION: Supporting </a:t>
          </a:r>
          <a:r>
            <a:rPr lang="en-US" sz="2000" b="1" kern="1200" dirty="0" smtClean="0"/>
            <a:t>ACS members and volunteers by facilitating safe, fun and effective community outreach.</a:t>
          </a:r>
          <a:endParaRPr lang="en-US" sz="2000" kern="1200" dirty="0"/>
        </a:p>
      </dsp:txBody>
      <dsp:txXfrm>
        <a:off x="153319" y="410760"/>
        <a:ext cx="7553074" cy="2834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82073-B42C-1944-BC13-91AF4A0A95CF}">
      <dsp:nvSpPr>
        <dsp:cNvPr id="0" name=""/>
        <dsp:cNvSpPr/>
      </dsp:nvSpPr>
      <dsp:spPr>
        <a:xfrm>
          <a:off x="0" y="0"/>
          <a:ext cx="7859712" cy="5215487"/>
        </a:xfrm>
        <a:prstGeom prst="roundRect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Goal 1: Support the efforts of ACS volunteers by releasing ideas, materials and publications in a timely manner, and providing activities and venue suggestions for outreach events.  (I=H, R=M)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chemeClr val="tx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Goal 2:  Retain and grow by 1% outreach volunteer pool by recognizing volunteers and their local programs.  (I=M/H, R=M)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chemeClr val="tx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Goal 3:  Provide training and guidance for volunteers to perform outreach activities or events in order to increase the number of local sections running and reporting such activities.  </a:t>
          </a:r>
          <a:r>
            <a:rPr lang="en-US" sz="1600" kern="1200" dirty="0" smtClean="0">
              <a:solidFill>
                <a:schemeClr val="tx1"/>
              </a:solidFill>
            </a:rPr>
            <a:t>(I=H, R=H)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>
            <a:solidFill>
              <a:schemeClr val="tx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Goal 4*:  Consolidate web-based resources into an archive of activities suitable for public outreach.  (I=H, R=H)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i="1" kern="1200" dirty="0" smtClean="0">
              <a:solidFill>
                <a:schemeClr val="tx1"/>
              </a:solidFill>
            </a:rPr>
            <a:t>*</a:t>
          </a:r>
          <a:r>
            <a:rPr lang="en-US" sz="1600" i="1" kern="1200" dirty="0" smtClean="0">
              <a:solidFill>
                <a:schemeClr val="tx1"/>
              </a:solidFill>
            </a:rPr>
            <a:t>Deferred</a:t>
          </a:r>
          <a:endParaRPr lang="en-US" sz="16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</dsp:txBody>
      <dsp:txXfrm>
        <a:off x="254599" y="254599"/>
        <a:ext cx="7350514" cy="4706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 dirty="0" smtClean="0"/>
              <a:t>Strategic Planning Retreat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dirty="0" smtClean="0"/>
              <a:t>Participant Guide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800"/>
            </a:lvl1pPr>
          </a:lstStyle>
          <a:p>
            <a:r>
              <a:rPr lang="en-US" dirty="0" smtClean="0"/>
              <a:t>Copyright 2013 American Chemical Society All rights reserved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CF41724-1F2E-C945-ACD4-AF0F0316D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77862" indent="-29917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96710" indent="-23934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75396" indent="-23934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54079" indent="-23934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32763" indent="-2393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11446" indent="-2393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90131" indent="-2393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68814" indent="-2393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D9A8FA2-842F-430C-A45E-BDF240285995}" type="slidenum">
              <a:rPr lang="en-GB" smtClean="0">
                <a:solidFill>
                  <a:srgbClr val="000000"/>
                </a:solidFill>
              </a:rPr>
              <a:pPr eaLnBrk="1" hangingPunct="1"/>
              <a:t>1</a:t>
            </a:fld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2188" cy="3602038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ts val="634"/>
              </a:spcBef>
              <a:spcAft>
                <a:spcPts val="634"/>
              </a:spcAft>
            </a:pPr>
            <a:r>
              <a:rPr lang="en-US" b="1" dirty="0" smtClean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Strategic Planning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77862" indent="-29917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96710" indent="-23934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75396" indent="-23934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54079" indent="-23934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32763" indent="-2393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11446" indent="-2393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90131" indent="-2393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68814" indent="-2393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8F55A4-A541-402A-946E-C007A5B1A12F}" type="slidenum">
              <a:rPr lang="en-GB" smtClean="0">
                <a:solidFill>
                  <a:srgbClr val="000000"/>
                </a:solidFill>
              </a:rPr>
              <a:pPr eaLnBrk="1" hangingPunct="1"/>
              <a:t>2</a:t>
            </a:fld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2188" cy="3602038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39342" indent="-239342">
              <a:lnSpc>
                <a:spcPct val="90000"/>
              </a:lnSpc>
            </a:pPr>
            <a:r>
              <a:rPr lang="en-US" sz="1500" b="1" dirty="0">
                <a:latin typeface="Arial"/>
                <a:ea typeface="Times New Roman"/>
              </a:rPr>
              <a:t>Notes – </a:t>
            </a:r>
            <a:endParaRPr lang="en-US" dirty="0">
              <a:latin typeface="Arial"/>
              <a:ea typeface="Times New Roman"/>
            </a:endParaRPr>
          </a:p>
          <a:p>
            <a:pPr marL="239342" indent="-239342">
              <a:lnSpc>
                <a:spcPct val="90000"/>
              </a:lnSpc>
            </a:pPr>
            <a:endParaRPr lang="en-US" sz="15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2188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856" y="4560901"/>
            <a:ext cx="5851490" cy="451376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2188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2188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793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2188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2188" cy="3602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2188" cy="3602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733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2188" cy="3602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2188" cy="3602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2188" cy="3602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2188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655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2188" cy="3602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837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2188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655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5713" y="719138"/>
            <a:ext cx="4805362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Participant Guide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Copyright 2012 American Chemical Society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CCA SP Retreat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9EAA48-E143-4322-BA84-ABFFBC4D334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05155" name="Rectangle 7"/>
          <p:cNvSpPr txBox="1">
            <a:spLocks noGrp="1" noChangeArrowheads="1"/>
          </p:cNvSpPr>
          <p:nvPr/>
        </p:nvSpPr>
        <p:spPr bwMode="auto">
          <a:xfrm>
            <a:off x="4144783" y="9120710"/>
            <a:ext cx="3170419" cy="48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34" tIns="48317" rIns="96634" bIns="48317" anchor="b"/>
          <a:lstStyle/>
          <a:p>
            <a:pPr algn="r"/>
            <a:fld id="{568D5FA8-5865-4D40-A128-13065F656684}" type="slidenum">
              <a:rPr lang="en-US" sz="1300"/>
              <a:pPr algn="r"/>
              <a:t>16</a:t>
            </a:fld>
            <a:endParaRPr lang="en-US" sz="1300" dirty="0"/>
          </a:p>
        </p:txBody>
      </p:sp>
      <p:sp>
        <p:nvSpPr>
          <p:cNvPr id="305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500" b="1" dirty="0">
                <a:latin typeface="Arial"/>
                <a:ea typeface="Times New Roman"/>
              </a:rPr>
              <a:t>Notes – </a:t>
            </a:r>
            <a:endParaRPr lang="en-US" sz="1500" dirty="0">
              <a:latin typeface="Arial"/>
              <a:ea typeface="Times New Roman"/>
            </a:endParaRPr>
          </a:p>
          <a:p>
            <a:pPr eaLnBrk="1" hangingPunct="1"/>
            <a:endParaRPr lang="en-US" sz="17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Participant Guide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2012 American Chemical Society</a:t>
            </a:r>
            <a:endParaRPr lang="en-GB" dirty="0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CCA SP Retreat</a:t>
            </a:r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56251" y="4560570"/>
            <a:ext cx="5852160" cy="432054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CCA SP Retreat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Participant Guide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2012 American Chemical Society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1724-1F2E-C945-ACD4-AF0F0316D0F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54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/>
                <a:ea typeface="Times New Roman"/>
              </a:rPr>
              <a:t>Notes – </a:t>
            </a:r>
            <a:endParaRPr lang="en-US" sz="1100" dirty="0">
              <a:latin typeface="Arial"/>
              <a:ea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143C18-53B3-468C-BE1E-9B18B6AA5A52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Participant Guide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2012 American Chemical Society</a:t>
            </a:r>
            <a:endParaRPr lang="en-GB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CCA SP Retreat</a:t>
            </a:r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1" y="0"/>
            <a:ext cx="6589713" cy="6858000"/>
          </a:xfrm>
          <a:prstGeom prst="rect">
            <a:avLst/>
          </a:prstGeom>
          <a:solidFill>
            <a:srgbClr val="0054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1" y="1"/>
            <a:ext cx="6589713" cy="1196975"/>
          </a:xfrm>
          <a:prstGeom prst="rect">
            <a:avLst/>
          </a:prstGeom>
          <a:solidFill>
            <a:srgbClr val="FFCE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" name="Picture 2" descr="new ACS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936625"/>
            <a:ext cx="1684339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27088" y="2636838"/>
            <a:ext cx="5329237" cy="2551112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27088" y="5473701"/>
            <a:ext cx="5329237" cy="908050"/>
          </a:xfrm>
        </p:spPr>
        <p:txBody>
          <a:bodyPr/>
          <a:lstStyle>
            <a:lvl1pPr marL="0" indent="0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817563" y="925514"/>
            <a:ext cx="2895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4107606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60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3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773239"/>
            <a:ext cx="3852863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49" y="1773239"/>
            <a:ext cx="3854451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32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02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62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97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3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0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56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3065" y="319089"/>
            <a:ext cx="1963737" cy="5807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90" y="319089"/>
            <a:ext cx="5743575" cy="5807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05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90" y="319088"/>
            <a:ext cx="5616575" cy="944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27088" y="1773239"/>
            <a:ext cx="7859712" cy="43529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American Chemical Society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80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90" y="319088"/>
            <a:ext cx="5616575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773239"/>
            <a:ext cx="7859712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7563" y="6462714"/>
            <a:ext cx="2895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0054A6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latin typeface="Arial" charset="0"/>
              </a:rPr>
              <a:t>American Chemical Society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8801" y="6464301"/>
            <a:ext cx="1773239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rgbClr val="0054A6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1" y="0"/>
            <a:ext cx="360363" cy="6858000"/>
          </a:xfrm>
          <a:prstGeom prst="rect">
            <a:avLst/>
          </a:prstGeom>
          <a:solidFill>
            <a:srgbClr val="0054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1" name="Picture 11" descr="new ACS 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04814"/>
            <a:ext cx="1684339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" y="1"/>
            <a:ext cx="360363" cy="1198563"/>
          </a:xfrm>
          <a:prstGeom prst="rect">
            <a:avLst/>
          </a:prstGeom>
          <a:solidFill>
            <a:srgbClr val="FFCE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3" name="Line 13"/>
          <p:cNvSpPr>
            <a:spLocks noChangeShapeType="1"/>
          </p:cNvSpPr>
          <p:nvPr userDrawn="1"/>
        </p:nvSpPr>
        <p:spPr bwMode="auto">
          <a:xfrm>
            <a:off x="827088" y="6381750"/>
            <a:ext cx="7848600" cy="0"/>
          </a:xfrm>
          <a:prstGeom prst="line">
            <a:avLst/>
          </a:prstGeom>
          <a:noFill/>
          <a:ln w="9525">
            <a:solidFill>
              <a:srgbClr val="0054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54A6"/>
          </a:solidFill>
          <a:latin typeface="Arial" charset="0"/>
        </a:defRPr>
      </a:lvl9pPr>
    </p:titleStyle>
    <p:bodyStyle>
      <a:lvl1pPr marL="461963" indent="-461963" algn="l" rtl="0" eaLnBrk="0" fontAlgn="base" hangingPunct="0">
        <a:spcBef>
          <a:spcPct val="10000"/>
        </a:spcBef>
        <a:spcAft>
          <a:spcPct val="40000"/>
        </a:spcAft>
        <a:buSzPct val="120000"/>
        <a:buBlip>
          <a:blip r:embed="rId15"/>
        </a:buBlip>
        <a:defRPr>
          <a:solidFill>
            <a:srgbClr val="0054A6"/>
          </a:solidFill>
          <a:latin typeface="+mn-lt"/>
          <a:ea typeface="+mn-ea"/>
          <a:cs typeface="+mn-cs"/>
        </a:defRPr>
      </a:lvl1pPr>
      <a:lvl2pPr marL="862013" indent="-285750" algn="l" rtl="0" eaLnBrk="0" fontAlgn="base" hangingPunct="0">
        <a:spcBef>
          <a:spcPct val="10000"/>
        </a:spcBef>
        <a:spcAft>
          <a:spcPct val="40000"/>
        </a:spcAft>
        <a:buSzPct val="115000"/>
        <a:buBlip>
          <a:blip r:embed="rId16"/>
        </a:buBlip>
        <a:defRPr sz="1600">
          <a:solidFill>
            <a:srgbClr val="0054A6"/>
          </a:solidFill>
          <a:latin typeface="+mn-lt"/>
        </a:defRPr>
      </a:lvl2pPr>
      <a:lvl3pPr marL="1204913" indent="-228600" algn="l" rtl="0" eaLnBrk="0" fontAlgn="base" hangingPunct="0">
        <a:spcBef>
          <a:spcPct val="10000"/>
        </a:spcBef>
        <a:spcAft>
          <a:spcPct val="40000"/>
        </a:spcAft>
        <a:buChar char="•"/>
        <a:defRPr sz="1400">
          <a:solidFill>
            <a:srgbClr val="0054A6"/>
          </a:solidFill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40000"/>
        </a:spcAft>
        <a:buChar char="–"/>
        <a:defRPr sz="1200">
          <a:solidFill>
            <a:srgbClr val="0054A6"/>
          </a:solidFill>
          <a:latin typeface="+mn-lt"/>
        </a:defRPr>
      </a:lvl4pPr>
      <a:lvl5pPr marL="2057400" indent="-228600" algn="l" rtl="0" eaLnBrk="0" fontAlgn="base" hangingPunct="0">
        <a:spcBef>
          <a:spcPct val="10000"/>
        </a:spcBef>
        <a:spcAft>
          <a:spcPct val="40000"/>
        </a:spcAft>
        <a:buChar char="»"/>
        <a:defRPr sz="1000">
          <a:solidFill>
            <a:srgbClr val="0054A6"/>
          </a:solidFill>
          <a:latin typeface="+mn-lt"/>
        </a:defRPr>
      </a:lvl5pPr>
      <a:lvl6pPr marL="25146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54A6"/>
          </a:solidFill>
          <a:latin typeface="+mn-lt"/>
        </a:defRPr>
      </a:lvl6pPr>
      <a:lvl7pPr marL="29718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54A6"/>
          </a:solidFill>
          <a:latin typeface="+mn-lt"/>
        </a:defRPr>
      </a:lvl7pPr>
      <a:lvl8pPr marL="34290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54A6"/>
          </a:solidFill>
          <a:latin typeface="+mn-lt"/>
        </a:defRPr>
      </a:lvl8pPr>
      <a:lvl9pPr marL="38862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54A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2636839"/>
            <a:ext cx="5689600" cy="1584325"/>
          </a:xfrm>
        </p:spPr>
        <p:txBody>
          <a:bodyPr/>
          <a:lstStyle/>
          <a:p>
            <a:r>
              <a:rPr lang="en-US" dirty="0" smtClean="0"/>
              <a:t>Committee on Community Activities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Strategic Planning Retreat</a:t>
            </a:r>
            <a:br>
              <a:rPr lang="en-US" dirty="0" smtClean="0"/>
            </a:br>
            <a:r>
              <a:rPr lang="en-US" sz="2400" dirty="0" smtClean="0"/>
              <a:t>November 16-17, 2013</a:t>
            </a:r>
            <a:br>
              <a:rPr lang="en-US" sz="2400" dirty="0" smtClean="0"/>
            </a:br>
            <a:r>
              <a:rPr lang="en-US" sz="2400" dirty="0" smtClean="0"/>
              <a:t>ACS Headquarters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5041901"/>
            <a:ext cx="5329237" cy="90805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Amber Hinkle, LAB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Kathleen Schulz, LAB, ACS BOD</a:t>
            </a:r>
          </a:p>
        </p:txBody>
      </p:sp>
    </p:spTree>
  </p:cSld>
  <p:clrMapOvr>
    <a:masterClrMapping/>
  </p:clrMapOvr>
  <p:transition advTm="5046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2636839"/>
            <a:ext cx="5689600" cy="1584325"/>
          </a:xfrm>
        </p:spPr>
        <p:txBody>
          <a:bodyPr/>
          <a:lstStyle/>
          <a:p>
            <a:pPr eaLnBrk="1" hangingPunct="1"/>
            <a:r>
              <a:rPr lang="en-US" dirty="0" smtClean="0"/>
              <a:t>CCA Strategic Planning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1254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-26987"/>
            <a:ext cx="6121400" cy="944563"/>
          </a:xfrm>
        </p:spPr>
        <p:txBody>
          <a:bodyPr/>
          <a:lstStyle/>
          <a:p>
            <a:pPr eaLnBrk="1" hangingPunct="1"/>
            <a:r>
              <a:rPr lang="en-US" sz="2200" smtClean="0"/>
              <a:t>The Society-Wide Plan:  Mission and Vision</a:t>
            </a:r>
          </a:p>
        </p:txBody>
      </p:sp>
      <p:grpSp>
        <p:nvGrpSpPr>
          <p:cNvPr id="11268" name="Group 13"/>
          <p:cNvGrpSpPr>
            <a:grpSpLocks/>
          </p:cNvGrpSpPr>
          <p:nvPr/>
        </p:nvGrpSpPr>
        <p:grpSpPr bwMode="auto">
          <a:xfrm>
            <a:off x="4283970" y="3575050"/>
            <a:ext cx="3781124" cy="2227025"/>
            <a:chOff x="2517" y="1797"/>
            <a:chExt cx="2342" cy="1396"/>
          </a:xfrm>
        </p:grpSpPr>
        <p:sp>
          <p:nvSpPr>
            <p:cNvPr id="11281" name="Text Box 14"/>
            <p:cNvSpPr txBox="1">
              <a:spLocks noChangeArrowheads="1"/>
            </p:cNvSpPr>
            <p:nvPr/>
          </p:nvSpPr>
          <p:spPr bwMode="auto">
            <a:xfrm>
              <a:off x="2517" y="1797"/>
              <a:ext cx="2342" cy="5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333399"/>
                  </a:solidFill>
                </a:rPr>
                <a:t>VISION</a:t>
              </a:r>
            </a:p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</a:rPr>
                <a:t>Improving people’s lives through the</a:t>
              </a:r>
            </a:p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</a:rPr>
                <a:t>transforming power of chemistry</a:t>
              </a:r>
            </a:p>
          </p:txBody>
        </p:sp>
        <p:sp>
          <p:nvSpPr>
            <p:cNvPr id="11282" name="Text Box 15"/>
            <p:cNvSpPr txBox="1">
              <a:spLocks noChangeArrowheads="1"/>
            </p:cNvSpPr>
            <p:nvPr/>
          </p:nvSpPr>
          <p:spPr bwMode="auto">
            <a:xfrm>
              <a:off x="2517" y="2518"/>
              <a:ext cx="2184" cy="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333399"/>
                  </a:solidFill>
                </a:rPr>
                <a:t>MISSION</a:t>
              </a:r>
            </a:p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</a:rPr>
                <a:t>To advance the broader chemistry</a:t>
              </a:r>
            </a:p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</a:rPr>
                <a:t>enterprise and its practitioners for</a:t>
              </a:r>
            </a:p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</a:rPr>
                <a:t>the benefit of Earth and its people</a:t>
              </a:r>
            </a:p>
          </p:txBody>
        </p:sp>
      </p:grpSp>
      <p:grpSp>
        <p:nvGrpSpPr>
          <p:cNvPr id="11269" name="Group 1"/>
          <p:cNvGrpSpPr>
            <a:grpSpLocks/>
          </p:cNvGrpSpPr>
          <p:nvPr/>
        </p:nvGrpSpPr>
        <p:grpSpPr bwMode="auto">
          <a:xfrm>
            <a:off x="611189" y="1335089"/>
            <a:ext cx="5330825" cy="4908550"/>
            <a:chOff x="611560" y="1335094"/>
            <a:chExt cx="5330106" cy="4908735"/>
          </a:xfrm>
        </p:grpSpPr>
        <p:sp>
          <p:nvSpPr>
            <p:cNvPr id="11270" name="AutoShape 5"/>
            <p:cNvSpPr>
              <a:spLocks noChangeAspect="1" noChangeArrowheads="1"/>
            </p:cNvSpPr>
            <p:nvPr/>
          </p:nvSpPr>
          <p:spPr bwMode="auto">
            <a:xfrm>
              <a:off x="2861227" y="1335094"/>
              <a:ext cx="1141198" cy="773976"/>
            </a:xfrm>
            <a:prstGeom prst="hexagon">
              <a:avLst>
                <a:gd name="adj" fmla="val 31189"/>
                <a:gd name="vf" fmla="val 115470"/>
              </a:avLst>
            </a:prstGeom>
            <a:solidFill>
              <a:srgbClr val="66FFFF"/>
            </a:solidFill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MISSION,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VISION,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CORE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VALUES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34" name="AutoShape 10"/>
            <p:cNvSpPr>
              <a:spLocks noChangeAspect="1" noChangeArrowheads="1"/>
            </p:cNvSpPr>
            <p:nvPr/>
          </p:nvSpPr>
          <p:spPr bwMode="auto">
            <a:xfrm>
              <a:off x="2046466" y="2335257"/>
              <a:ext cx="1177766" cy="846169"/>
            </a:xfrm>
            <a:prstGeom prst="hexagon">
              <a:avLst>
                <a:gd name="adj" fmla="val 31316"/>
                <a:gd name="vf" fmla="val 115470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GOAL 2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5" name="AutoShape 11"/>
            <p:cNvSpPr>
              <a:spLocks noChangeAspect="1" noChangeArrowheads="1"/>
            </p:cNvSpPr>
            <p:nvPr/>
          </p:nvSpPr>
          <p:spPr bwMode="auto">
            <a:xfrm>
              <a:off x="3432167" y="2335257"/>
              <a:ext cx="1176179" cy="846169"/>
            </a:xfrm>
            <a:prstGeom prst="hexagon">
              <a:avLst>
                <a:gd name="adj" fmla="val 31316"/>
                <a:gd name="vf" fmla="val 115470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GOAL 3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6" name="AutoShape 12"/>
            <p:cNvSpPr>
              <a:spLocks noChangeAspect="1" noChangeArrowheads="1"/>
            </p:cNvSpPr>
            <p:nvPr/>
          </p:nvSpPr>
          <p:spPr bwMode="auto">
            <a:xfrm>
              <a:off x="4765487" y="2335257"/>
              <a:ext cx="1176179" cy="846169"/>
            </a:xfrm>
            <a:prstGeom prst="hexagon">
              <a:avLst>
                <a:gd name="adj" fmla="val 31316"/>
                <a:gd name="vf" fmla="val 115470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GOAL 4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7" name="AutoShape 26"/>
            <p:cNvSpPr>
              <a:spLocks noChangeArrowheads="1"/>
            </p:cNvSpPr>
            <p:nvPr/>
          </p:nvSpPr>
          <p:spPr bwMode="auto">
            <a:xfrm>
              <a:off x="1141713" y="2955992"/>
              <a:ext cx="180951" cy="403240"/>
            </a:xfrm>
            <a:prstGeom prst="downArrow">
              <a:avLst>
                <a:gd name="adj1" fmla="val 55824"/>
                <a:gd name="adj2" fmla="val 37661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8" name="AutoShape 27"/>
            <p:cNvSpPr>
              <a:spLocks noChangeAspect="1" noChangeArrowheads="1"/>
            </p:cNvSpPr>
            <p:nvPr/>
          </p:nvSpPr>
          <p:spPr bwMode="auto">
            <a:xfrm>
              <a:off x="611560" y="2343194"/>
              <a:ext cx="1228559" cy="827119"/>
            </a:xfrm>
            <a:prstGeom prst="hexagon">
              <a:avLst>
                <a:gd name="adj" fmla="val 33478"/>
                <a:gd name="vf" fmla="val 115470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GOAL 1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" name="AutoShape 26"/>
            <p:cNvSpPr>
              <a:spLocks noChangeArrowheads="1"/>
            </p:cNvSpPr>
            <p:nvPr/>
          </p:nvSpPr>
          <p:spPr bwMode="auto">
            <a:xfrm>
              <a:off x="1143300" y="4005370"/>
              <a:ext cx="180951" cy="403240"/>
            </a:xfrm>
            <a:prstGeom prst="downArrow">
              <a:avLst>
                <a:gd name="adj1" fmla="val 55824"/>
                <a:gd name="adj2" fmla="val 37661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0" name="AutoShape 27"/>
            <p:cNvSpPr>
              <a:spLocks noChangeAspect="1" noChangeArrowheads="1"/>
            </p:cNvSpPr>
            <p:nvPr/>
          </p:nvSpPr>
          <p:spPr bwMode="auto">
            <a:xfrm>
              <a:off x="613147" y="3379871"/>
              <a:ext cx="1228559" cy="827118"/>
            </a:xfrm>
            <a:prstGeom prst="hexagon">
              <a:avLst>
                <a:gd name="adj" fmla="val 33478"/>
                <a:gd name="vf" fmla="val 115470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CHALLENGES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OPPORTUNITIES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" name="AutoShape 26"/>
            <p:cNvSpPr>
              <a:spLocks noChangeArrowheads="1"/>
            </p:cNvSpPr>
            <p:nvPr/>
          </p:nvSpPr>
          <p:spPr bwMode="auto">
            <a:xfrm>
              <a:off x="1143300" y="4991244"/>
              <a:ext cx="180951" cy="403240"/>
            </a:xfrm>
            <a:prstGeom prst="downArrow">
              <a:avLst>
                <a:gd name="adj1" fmla="val 55824"/>
                <a:gd name="adj2" fmla="val 37661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2" name="AutoShape 27"/>
            <p:cNvSpPr>
              <a:spLocks noChangeAspect="1" noChangeArrowheads="1"/>
            </p:cNvSpPr>
            <p:nvPr/>
          </p:nvSpPr>
          <p:spPr bwMode="auto">
            <a:xfrm>
              <a:off x="613147" y="4414960"/>
              <a:ext cx="1228559" cy="827118"/>
            </a:xfrm>
            <a:prstGeom prst="hexagon">
              <a:avLst>
                <a:gd name="adj" fmla="val 33478"/>
                <a:gd name="vf" fmla="val 115470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Arial" charset="0"/>
                </a:rPr>
                <a:t>STRATEGIES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3" name="AutoShape 27"/>
            <p:cNvSpPr>
              <a:spLocks noChangeAspect="1" noChangeArrowheads="1"/>
            </p:cNvSpPr>
            <p:nvPr/>
          </p:nvSpPr>
          <p:spPr bwMode="auto">
            <a:xfrm>
              <a:off x="613147" y="5416710"/>
              <a:ext cx="1228559" cy="827119"/>
            </a:xfrm>
            <a:prstGeom prst="hexagon">
              <a:avLst>
                <a:gd name="adj" fmla="val 33478"/>
                <a:gd name="vf" fmla="val 115470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Arial" charset="0"/>
                </a:rPr>
                <a:t>MEASUREMENT</a:t>
              </a:r>
            </a:p>
          </p:txBody>
        </p:sp>
      </p:grpSp>
    </p:spTree>
  </p:cSld>
  <p:clrMapOvr>
    <a:masterClrMapping/>
  </p:clrMapOvr>
  <p:transition advTm="19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14388" y="6578601"/>
            <a:ext cx="2895600" cy="2794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-26987"/>
            <a:ext cx="6553200" cy="944563"/>
          </a:xfrm>
        </p:spPr>
        <p:txBody>
          <a:bodyPr/>
          <a:lstStyle/>
          <a:p>
            <a:pPr eaLnBrk="1" hangingPunct="1"/>
            <a:r>
              <a:rPr lang="en-US" sz="2200" dirty="0" smtClean="0"/>
              <a:t>The Society-Wide Plan:  Goals</a:t>
            </a:r>
          </a:p>
        </p:txBody>
      </p:sp>
      <p:sp>
        <p:nvSpPr>
          <p:cNvPr id="13316" name="Text Box 13"/>
          <p:cNvSpPr txBox="1">
            <a:spLocks noChangeArrowheads="1"/>
          </p:cNvSpPr>
          <p:nvPr/>
        </p:nvSpPr>
        <p:spPr bwMode="auto">
          <a:xfrm>
            <a:off x="3203576" y="3709989"/>
            <a:ext cx="5400675" cy="155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25000"/>
              </a:spcAft>
            </a:pPr>
            <a:r>
              <a:rPr lang="en-US" sz="2000">
                <a:solidFill>
                  <a:srgbClr val="003399"/>
                </a:solidFill>
              </a:rPr>
              <a:t>Goal 1:  Provide Information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25000"/>
              </a:spcAft>
            </a:pPr>
            <a:r>
              <a:rPr lang="en-US" sz="2000">
                <a:solidFill>
                  <a:srgbClr val="003399"/>
                </a:solidFill>
              </a:rPr>
              <a:t>Goal 2:  Advance Member Careers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25000"/>
              </a:spcAft>
            </a:pPr>
            <a:r>
              <a:rPr lang="en-US" sz="2000">
                <a:solidFill>
                  <a:srgbClr val="003399"/>
                </a:solidFill>
              </a:rPr>
              <a:t>Goal 3:  Improve Education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25000"/>
              </a:spcAft>
            </a:pPr>
            <a:r>
              <a:rPr lang="en-US" sz="2000">
                <a:solidFill>
                  <a:srgbClr val="003399"/>
                </a:solidFill>
              </a:rPr>
              <a:t>Goal 4:  Communicate Chemistry’s Value</a:t>
            </a:r>
          </a:p>
        </p:txBody>
      </p:sp>
      <p:sp>
        <p:nvSpPr>
          <p:cNvPr id="13317" name="AutoShape 5"/>
          <p:cNvSpPr>
            <a:spLocks noChangeAspect="1" noChangeArrowheads="1"/>
          </p:cNvSpPr>
          <p:nvPr/>
        </p:nvSpPr>
        <p:spPr bwMode="auto">
          <a:xfrm>
            <a:off x="3076576" y="1406526"/>
            <a:ext cx="1141413" cy="773113"/>
          </a:xfrm>
          <a:prstGeom prst="hexagon">
            <a:avLst>
              <a:gd name="adj" fmla="val 31230"/>
              <a:gd name="vf" fmla="val 115470"/>
            </a:avLst>
          </a:prstGeom>
          <a:solidFill>
            <a:srgbClr val="66FFFF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00" b="1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MISSION,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VISION,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CORE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0000"/>
                </a:solidFill>
                <a:latin typeface="Arial" charset="0"/>
              </a:rPr>
              <a:t>VALUES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3318" name="AutoShape 10"/>
          <p:cNvSpPr>
            <a:spLocks noChangeAspect="1" noChangeArrowheads="1"/>
          </p:cNvSpPr>
          <p:nvPr/>
        </p:nvSpPr>
        <p:spPr bwMode="auto">
          <a:xfrm>
            <a:off x="2262188" y="2406650"/>
            <a:ext cx="1177925" cy="846138"/>
          </a:xfrm>
          <a:prstGeom prst="hexagon">
            <a:avLst>
              <a:gd name="adj" fmla="val 31374"/>
              <a:gd name="vf" fmla="val 115470"/>
            </a:avLst>
          </a:prstGeom>
          <a:solidFill>
            <a:srgbClr val="FF9999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  <a:latin typeface="Arial" charset="0"/>
              </a:rPr>
              <a:t>GOAL 2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19" name="AutoShape 11"/>
          <p:cNvSpPr>
            <a:spLocks noChangeAspect="1" noChangeArrowheads="1"/>
          </p:cNvSpPr>
          <p:nvPr/>
        </p:nvSpPr>
        <p:spPr bwMode="auto">
          <a:xfrm>
            <a:off x="3648075" y="2406650"/>
            <a:ext cx="1176339" cy="846138"/>
          </a:xfrm>
          <a:prstGeom prst="hexagon">
            <a:avLst>
              <a:gd name="adj" fmla="val 31332"/>
              <a:gd name="vf" fmla="val 115470"/>
            </a:avLst>
          </a:prstGeom>
          <a:solidFill>
            <a:srgbClr val="FF9999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  <a:latin typeface="Arial" charset="0"/>
              </a:rPr>
              <a:t>GOAL 3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0" name="AutoShape 12"/>
          <p:cNvSpPr>
            <a:spLocks noChangeAspect="1" noChangeArrowheads="1"/>
          </p:cNvSpPr>
          <p:nvPr/>
        </p:nvSpPr>
        <p:spPr bwMode="auto">
          <a:xfrm>
            <a:off x="4981575" y="2406650"/>
            <a:ext cx="1176339" cy="846138"/>
          </a:xfrm>
          <a:prstGeom prst="hexagon">
            <a:avLst>
              <a:gd name="adj" fmla="val 31332"/>
              <a:gd name="vf" fmla="val 115470"/>
            </a:avLst>
          </a:prstGeom>
          <a:solidFill>
            <a:srgbClr val="FF9999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  <a:latin typeface="Arial" charset="0"/>
              </a:rPr>
              <a:t>GOAL 4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AutoShape 26"/>
          <p:cNvSpPr>
            <a:spLocks noChangeArrowheads="1"/>
          </p:cNvSpPr>
          <p:nvPr/>
        </p:nvSpPr>
        <p:spPr bwMode="auto">
          <a:xfrm>
            <a:off x="1357313" y="3027364"/>
            <a:ext cx="182563" cy="403225"/>
          </a:xfrm>
          <a:prstGeom prst="downArrow">
            <a:avLst>
              <a:gd name="adj1" fmla="val 55824"/>
              <a:gd name="adj2" fmla="val 37661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2" name="AutoShape 27"/>
          <p:cNvSpPr>
            <a:spLocks noChangeAspect="1" noChangeArrowheads="1"/>
          </p:cNvSpPr>
          <p:nvPr/>
        </p:nvSpPr>
        <p:spPr bwMode="auto">
          <a:xfrm>
            <a:off x="827088" y="2414589"/>
            <a:ext cx="1230312" cy="827087"/>
          </a:xfrm>
          <a:prstGeom prst="hexagon">
            <a:avLst>
              <a:gd name="adj" fmla="val 33511"/>
              <a:gd name="vf" fmla="val 115470"/>
            </a:avLst>
          </a:prstGeom>
          <a:solidFill>
            <a:srgbClr val="FF9999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  <a:latin typeface="Arial" charset="0"/>
              </a:rPr>
              <a:t>GOAL 1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1358901" y="4076701"/>
            <a:ext cx="182563" cy="403225"/>
          </a:xfrm>
          <a:prstGeom prst="downArrow">
            <a:avLst>
              <a:gd name="adj1" fmla="val 55824"/>
              <a:gd name="adj2" fmla="val 37661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" name="AutoShape 27"/>
          <p:cNvSpPr>
            <a:spLocks noChangeAspect="1" noChangeArrowheads="1"/>
          </p:cNvSpPr>
          <p:nvPr/>
        </p:nvSpPr>
        <p:spPr bwMode="auto">
          <a:xfrm>
            <a:off x="828677" y="3451225"/>
            <a:ext cx="1230313" cy="827088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100" b="1" dirty="0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Arial" charset="0"/>
              </a:rPr>
              <a:t>CHALLENGES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Arial" charset="0"/>
              </a:rPr>
              <a:t>OPPORTUNITIES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" name="AutoShape 26"/>
          <p:cNvSpPr>
            <a:spLocks noChangeArrowheads="1"/>
          </p:cNvSpPr>
          <p:nvPr/>
        </p:nvSpPr>
        <p:spPr bwMode="auto">
          <a:xfrm>
            <a:off x="1358901" y="5062539"/>
            <a:ext cx="182563" cy="403225"/>
          </a:xfrm>
          <a:prstGeom prst="downArrow">
            <a:avLst>
              <a:gd name="adj1" fmla="val 55824"/>
              <a:gd name="adj2" fmla="val 37661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AutoShape 27"/>
          <p:cNvSpPr>
            <a:spLocks noChangeAspect="1" noChangeArrowheads="1"/>
          </p:cNvSpPr>
          <p:nvPr/>
        </p:nvSpPr>
        <p:spPr bwMode="auto">
          <a:xfrm>
            <a:off x="828677" y="4486275"/>
            <a:ext cx="1230313" cy="827088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b="1" dirty="0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  <a:latin typeface="Arial" charset="0"/>
              </a:rPr>
              <a:t>STRATEGIES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" name="AutoShape 27"/>
          <p:cNvSpPr>
            <a:spLocks noChangeAspect="1" noChangeArrowheads="1"/>
          </p:cNvSpPr>
          <p:nvPr/>
        </p:nvSpPr>
        <p:spPr bwMode="auto">
          <a:xfrm>
            <a:off x="828677" y="5487989"/>
            <a:ext cx="1230313" cy="827087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  <a:latin typeface="Arial" charset="0"/>
              </a:rPr>
              <a:t>MEASUREMENT</a:t>
            </a:r>
          </a:p>
        </p:txBody>
      </p:sp>
    </p:spTree>
  </p:cSld>
  <p:clrMapOvr>
    <a:masterClrMapping/>
  </p:clrMapOvr>
  <p:transition advTm="307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Society-wide</a:t>
            </a:r>
            <a:br>
              <a:rPr lang="en-US" dirty="0" smtClean="0"/>
            </a:br>
            <a:r>
              <a:rPr lang="en-US" dirty="0" smtClean="0"/>
              <a:t>Plan Structure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American Chemical Society</a:t>
            </a:r>
            <a:endParaRPr lang="en-GB" dirty="0"/>
          </a:p>
        </p:txBody>
      </p:sp>
      <p:sp>
        <p:nvSpPr>
          <p:cNvPr id="6" name="AutoShape 5"/>
          <p:cNvSpPr>
            <a:spLocks noChangeAspect="1" noChangeArrowheads="1"/>
          </p:cNvSpPr>
          <p:nvPr/>
        </p:nvSpPr>
        <p:spPr bwMode="auto">
          <a:xfrm>
            <a:off x="3419872" y="620688"/>
            <a:ext cx="1140965" cy="795552"/>
          </a:xfrm>
          <a:prstGeom prst="hexagon">
            <a:avLst>
              <a:gd name="adj" fmla="val 31187"/>
              <a:gd name="vf" fmla="val 115470"/>
            </a:avLst>
          </a:prstGeom>
          <a:solidFill>
            <a:srgbClr val="66FFFF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charset="0"/>
              </a:rPr>
              <a:t>MISSION,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charset="0"/>
              </a:rPr>
              <a:t>VISION,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charset="0"/>
              </a:rPr>
              <a:t>CORE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charset="0"/>
              </a:rPr>
              <a:t>VALUES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" name="AutoShape 27"/>
          <p:cNvSpPr>
            <a:spLocks noChangeAspect="1" noChangeArrowheads="1"/>
          </p:cNvSpPr>
          <p:nvPr/>
        </p:nvSpPr>
        <p:spPr bwMode="auto">
          <a:xfrm>
            <a:off x="1259632" y="1556793"/>
            <a:ext cx="1080120" cy="850243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FF9999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 dirty="0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Arial" charset="0"/>
              </a:rPr>
              <a:t>GOAL 1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AutoShape 27"/>
          <p:cNvSpPr>
            <a:spLocks noChangeAspect="1" noChangeArrowheads="1"/>
          </p:cNvSpPr>
          <p:nvPr/>
        </p:nvSpPr>
        <p:spPr bwMode="auto">
          <a:xfrm>
            <a:off x="2699792" y="1556793"/>
            <a:ext cx="1080120" cy="850243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FF9999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Arial" charset="0"/>
              </a:rPr>
              <a:t>GOAL 2</a:t>
            </a:r>
          </a:p>
        </p:txBody>
      </p:sp>
      <p:sp>
        <p:nvSpPr>
          <p:cNvPr id="9" name="AutoShape 27"/>
          <p:cNvSpPr>
            <a:spLocks noChangeAspect="1" noChangeArrowheads="1"/>
          </p:cNvSpPr>
          <p:nvPr/>
        </p:nvSpPr>
        <p:spPr bwMode="auto">
          <a:xfrm>
            <a:off x="4211960" y="1556793"/>
            <a:ext cx="1080120" cy="850243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FF9999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Arial" charset="0"/>
              </a:rPr>
              <a:t>GOAL 3</a:t>
            </a:r>
          </a:p>
        </p:txBody>
      </p:sp>
      <p:sp>
        <p:nvSpPr>
          <p:cNvPr id="10" name="AutoShape 27"/>
          <p:cNvSpPr>
            <a:spLocks noChangeAspect="1" noChangeArrowheads="1"/>
          </p:cNvSpPr>
          <p:nvPr/>
        </p:nvSpPr>
        <p:spPr bwMode="auto">
          <a:xfrm>
            <a:off x="5724128" y="1556793"/>
            <a:ext cx="1080120" cy="850243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FF9999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 dirty="0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Arial" charset="0"/>
              </a:rPr>
              <a:t>GOAL 4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AutoShape 6"/>
          <p:cNvSpPr>
            <a:spLocks noChangeAspect="1" noChangeArrowheads="1"/>
          </p:cNvSpPr>
          <p:nvPr/>
        </p:nvSpPr>
        <p:spPr bwMode="auto">
          <a:xfrm>
            <a:off x="1259633" y="2564904"/>
            <a:ext cx="1057875" cy="864096"/>
          </a:xfrm>
          <a:prstGeom prst="hexagon">
            <a:avLst>
              <a:gd name="adj" fmla="val 31316"/>
              <a:gd name="vf" fmla="val 11547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Arial" charset="0"/>
              </a:rPr>
              <a:t>Environment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Arial" charset="0"/>
              </a:rPr>
              <a:t>Scan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AutoShape 27"/>
          <p:cNvSpPr>
            <a:spLocks noChangeAspect="1" noChangeArrowheads="1"/>
          </p:cNvSpPr>
          <p:nvPr/>
        </p:nvSpPr>
        <p:spPr bwMode="auto">
          <a:xfrm>
            <a:off x="1259632" y="3573017"/>
            <a:ext cx="1080120" cy="850243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66FF99"/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100" b="1" dirty="0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Arial" charset="0"/>
              </a:rPr>
              <a:t>CHALLENGES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Arial" charset="0"/>
              </a:rPr>
              <a:t>OPPORTUNITIES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" name="AutoShape 27"/>
          <p:cNvSpPr>
            <a:spLocks noChangeAspect="1" noChangeArrowheads="1"/>
          </p:cNvSpPr>
          <p:nvPr/>
        </p:nvSpPr>
        <p:spPr bwMode="auto">
          <a:xfrm>
            <a:off x="1259632" y="4581129"/>
            <a:ext cx="1080120" cy="827153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FFFF99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solidFill>
                <a:srgbClr val="000000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Arial" charset="0"/>
              </a:rPr>
              <a:t>STRATEGIES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" name="AutoShape 27"/>
          <p:cNvSpPr>
            <a:spLocks noChangeAspect="1" noChangeArrowheads="1"/>
          </p:cNvSpPr>
          <p:nvPr/>
        </p:nvSpPr>
        <p:spPr bwMode="auto">
          <a:xfrm>
            <a:off x="1259632" y="5589240"/>
            <a:ext cx="1080120" cy="792088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Arial" charset="0"/>
              </a:rPr>
              <a:t>MEASUREMENT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2771800" y="3861049"/>
            <a:ext cx="725488" cy="212725"/>
          </a:xfrm>
          <a:prstGeom prst="rightArrow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2771800" y="4869161"/>
            <a:ext cx="725488" cy="212725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771800" y="5877273"/>
            <a:ext cx="725488" cy="21113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2771800" y="2924945"/>
            <a:ext cx="725488" cy="211138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5936" y="3645025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What big questions do you need to resolve in your organization?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95936" y="4653136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What initiatives will help you achieve your goals in light of these challenges?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95936" y="5661249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How will you know when you’ve been successful?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95936" y="2780929"/>
            <a:ext cx="4824536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 defTabSz="914400" fontAlgn="base">
              <a:lnSpc>
                <a:spcPct val="110000"/>
              </a:lnSpc>
              <a:spcBef>
                <a:spcPct val="10000"/>
              </a:spcBef>
              <a:spcAft>
                <a:spcPct val="40000"/>
              </a:spcAft>
              <a:buSzPct val="120000"/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What’s going on that impacts what we do?</a:t>
            </a:r>
          </a:p>
        </p:txBody>
      </p:sp>
      <p:sp>
        <p:nvSpPr>
          <p:cNvPr id="25" name="AutoShape 26"/>
          <p:cNvSpPr>
            <a:spLocks noChangeArrowheads="1"/>
          </p:cNvSpPr>
          <p:nvPr/>
        </p:nvSpPr>
        <p:spPr bwMode="auto">
          <a:xfrm>
            <a:off x="1691681" y="2276873"/>
            <a:ext cx="181519" cy="414187"/>
          </a:xfrm>
          <a:prstGeom prst="downArrow">
            <a:avLst>
              <a:gd name="adj1" fmla="val 55824"/>
              <a:gd name="adj2" fmla="val 376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1691681" y="3284985"/>
            <a:ext cx="181519" cy="414187"/>
          </a:xfrm>
          <a:prstGeom prst="downArrow">
            <a:avLst>
              <a:gd name="adj1" fmla="val 55824"/>
              <a:gd name="adj2" fmla="val 376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" name="AutoShape 26"/>
          <p:cNvSpPr>
            <a:spLocks noChangeArrowheads="1"/>
          </p:cNvSpPr>
          <p:nvPr/>
        </p:nvSpPr>
        <p:spPr bwMode="auto">
          <a:xfrm>
            <a:off x="1691681" y="4293097"/>
            <a:ext cx="181519" cy="414187"/>
          </a:xfrm>
          <a:prstGeom prst="downArrow">
            <a:avLst>
              <a:gd name="adj1" fmla="val 55824"/>
              <a:gd name="adj2" fmla="val 376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" name="AutoShape 26"/>
          <p:cNvSpPr>
            <a:spLocks noChangeArrowheads="1"/>
          </p:cNvSpPr>
          <p:nvPr/>
        </p:nvSpPr>
        <p:spPr bwMode="auto">
          <a:xfrm>
            <a:off x="1691681" y="5301209"/>
            <a:ext cx="181519" cy="414187"/>
          </a:xfrm>
          <a:prstGeom prst="downArrow">
            <a:avLst>
              <a:gd name="adj1" fmla="val 55824"/>
              <a:gd name="adj2" fmla="val 376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AutoShape 26"/>
          <p:cNvSpPr>
            <a:spLocks noChangeArrowheads="1"/>
          </p:cNvSpPr>
          <p:nvPr/>
        </p:nvSpPr>
        <p:spPr bwMode="auto">
          <a:xfrm>
            <a:off x="3923929" y="1412777"/>
            <a:ext cx="181519" cy="414187"/>
          </a:xfrm>
          <a:prstGeom prst="downArrow">
            <a:avLst>
              <a:gd name="adj1" fmla="val 55824"/>
              <a:gd name="adj2" fmla="val 376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58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dirty="0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11188" y="-242887"/>
            <a:ext cx="6121400" cy="944563"/>
          </a:xfrm>
        </p:spPr>
        <p:txBody>
          <a:bodyPr/>
          <a:lstStyle/>
          <a:p>
            <a:pPr eaLnBrk="1" hangingPunct="1"/>
            <a:r>
              <a:rPr lang="en-US" sz="2200" dirty="0" smtClean="0"/>
              <a:t>The Planning Process for Sub-Units</a:t>
            </a:r>
          </a:p>
        </p:txBody>
      </p:sp>
      <p:grpSp>
        <p:nvGrpSpPr>
          <p:cNvPr id="20484" name="Group 1"/>
          <p:cNvGrpSpPr>
            <a:grpSpLocks/>
          </p:cNvGrpSpPr>
          <p:nvPr/>
        </p:nvGrpSpPr>
        <p:grpSpPr bwMode="auto">
          <a:xfrm>
            <a:off x="2112964" y="981076"/>
            <a:ext cx="5267325" cy="5362575"/>
            <a:chOff x="2112717" y="806799"/>
            <a:chExt cx="5339603" cy="5537078"/>
          </a:xfrm>
        </p:grpSpPr>
        <p:sp>
          <p:nvSpPr>
            <p:cNvPr id="20485" name="AutoShape 21"/>
            <p:cNvSpPr>
              <a:spLocks noChangeArrowheads="1"/>
            </p:cNvSpPr>
            <p:nvPr/>
          </p:nvSpPr>
          <p:spPr bwMode="auto">
            <a:xfrm>
              <a:off x="4674350" y="1212850"/>
              <a:ext cx="225425" cy="2555875"/>
            </a:xfrm>
            <a:prstGeom prst="downArrow">
              <a:avLst>
                <a:gd name="adj1" fmla="val 60435"/>
                <a:gd name="adj2" fmla="val 9931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86" name="AutoShape 40"/>
            <p:cNvSpPr>
              <a:spLocks noChangeArrowheads="1"/>
            </p:cNvSpPr>
            <p:nvPr/>
          </p:nvSpPr>
          <p:spPr bwMode="auto">
            <a:xfrm>
              <a:off x="2622575" y="5060305"/>
              <a:ext cx="187325" cy="420687"/>
            </a:xfrm>
            <a:prstGeom prst="downArrow">
              <a:avLst>
                <a:gd name="adj1" fmla="val 55824"/>
                <a:gd name="adj2" fmla="val 3798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87" name="AutoShape 23"/>
            <p:cNvSpPr>
              <a:spLocks noChangeArrowheads="1"/>
            </p:cNvSpPr>
            <p:nvPr/>
          </p:nvSpPr>
          <p:spPr bwMode="auto">
            <a:xfrm>
              <a:off x="2632100" y="4098280"/>
              <a:ext cx="188913" cy="420687"/>
            </a:xfrm>
            <a:prstGeom prst="downArrow">
              <a:avLst>
                <a:gd name="adj1" fmla="val 55824"/>
                <a:gd name="adj2" fmla="val 3766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88" name="AutoShape 5"/>
            <p:cNvSpPr>
              <a:spLocks noChangeAspect="1" noChangeArrowheads="1"/>
            </p:cNvSpPr>
            <p:nvPr/>
          </p:nvSpPr>
          <p:spPr bwMode="auto">
            <a:xfrm>
              <a:off x="4216463" y="806799"/>
              <a:ext cx="1141198" cy="773976"/>
            </a:xfrm>
            <a:prstGeom prst="hexagon">
              <a:avLst>
                <a:gd name="adj" fmla="val 31189"/>
                <a:gd name="vf" fmla="val 115470"/>
              </a:avLst>
            </a:prstGeom>
            <a:solidFill>
              <a:srgbClr val="66FFFF"/>
            </a:solidFill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MISSION,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VISION,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CORE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VALUES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489" name="AutoShape 27"/>
            <p:cNvSpPr>
              <a:spLocks noChangeAspect="1" noChangeArrowheads="1"/>
            </p:cNvSpPr>
            <p:nvPr/>
          </p:nvSpPr>
          <p:spPr bwMode="auto">
            <a:xfrm>
              <a:off x="2112717" y="3563558"/>
              <a:ext cx="1229328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9999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GOAL 1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90" name="AutoShape 27"/>
            <p:cNvSpPr>
              <a:spLocks noChangeAspect="1" noChangeArrowheads="1"/>
            </p:cNvSpPr>
            <p:nvPr/>
          </p:nvSpPr>
          <p:spPr bwMode="auto">
            <a:xfrm>
              <a:off x="4172399" y="2616174"/>
              <a:ext cx="1229326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66FF99"/>
            </a:solidFill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CHALLENGES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OPPORTUNITIES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91" name="AutoShape 27"/>
            <p:cNvSpPr>
              <a:spLocks noChangeAspect="1" noChangeArrowheads="1"/>
            </p:cNvSpPr>
            <p:nvPr/>
          </p:nvSpPr>
          <p:spPr bwMode="auto">
            <a:xfrm>
              <a:off x="2112717" y="4535397"/>
              <a:ext cx="1229328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FF99"/>
            </a:solidFill>
            <a:ln w="3810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STRATEGIES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7" name="AutoShape 27"/>
            <p:cNvSpPr>
              <a:spLocks noChangeAspect="1" noChangeArrowheads="1"/>
            </p:cNvSpPr>
            <p:nvPr/>
          </p:nvSpPr>
          <p:spPr bwMode="auto">
            <a:xfrm>
              <a:off x="2112717" y="5507906"/>
              <a:ext cx="1229493" cy="826136"/>
            </a:xfrm>
            <a:prstGeom prst="hexagon">
              <a:avLst>
                <a:gd name="adj" fmla="val 33478"/>
                <a:gd name="vf" fmla="val 11547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MEASUREMENT</a:t>
              </a:r>
            </a:p>
          </p:txBody>
        </p:sp>
        <p:sp>
          <p:nvSpPr>
            <p:cNvPr id="20493" name="AutoShape 27"/>
            <p:cNvSpPr>
              <a:spLocks noChangeAspect="1" noChangeArrowheads="1"/>
            </p:cNvSpPr>
            <p:nvPr/>
          </p:nvSpPr>
          <p:spPr bwMode="auto">
            <a:xfrm>
              <a:off x="4172400" y="1657376"/>
              <a:ext cx="1229325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CCFF"/>
            </a:solidFill>
            <a:ln w="38100">
              <a:solidFill>
                <a:srgbClr val="FF99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ENVIRONMENT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SCAN</a:t>
              </a:r>
            </a:p>
          </p:txBody>
        </p:sp>
        <p:sp>
          <p:nvSpPr>
            <p:cNvPr id="20494" name="AutoShape 40"/>
            <p:cNvSpPr>
              <a:spLocks noChangeArrowheads="1"/>
            </p:cNvSpPr>
            <p:nvPr/>
          </p:nvSpPr>
          <p:spPr bwMode="auto">
            <a:xfrm>
              <a:off x="3996546" y="5069763"/>
              <a:ext cx="187325" cy="420687"/>
            </a:xfrm>
            <a:prstGeom prst="downArrow">
              <a:avLst>
                <a:gd name="adj1" fmla="val 55824"/>
                <a:gd name="adj2" fmla="val 3798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95" name="AutoShape 23"/>
            <p:cNvSpPr>
              <a:spLocks noChangeArrowheads="1"/>
            </p:cNvSpPr>
            <p:nvPr/>
          </p:nvSpPr>
          <p:spPr bwMode="auto">
            <a:xfrm>
              <a:off x="4006071" y="4107738"/>
              <a:ext cx="188913" cy="420687"/>
            </a:xfrm>
            <a:prstGeom prst="downArrow">
              <a:avLst>
                <a:gd name="adj1" fmla="val 55824"/>
                <a:gd name="adj2" fmla="val 3766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96" name="AutoShape 27"/>
            <p:cNvSpPr>
              <a:spLocks noChangeAspect="1" noChangeArrowheads="1"/>
            </p:cNvSpPr>
            <p:nvPr/>
          </p:nvSpPr>
          <p:spPr bwMode="auto">
            <a:xfrm>
              <a:off x="3486688" y="3573016"/>
              <a:ext cx="1229328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9999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GOAL 2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497" name="AutoShape 27"/>
            <p:cNvSpPr>
              <a:spLocks noChangeAspect="1" noChangeArrowheads="1"/>
            </p:cNvSpPr>
            <p:nvPr/>
          </p:nvSpPr>
          <p:spPr bwMode="auto">
            <a:xfrm>
              <a:off x="3486688" y="4544855"/>
              <a:ext cx="1229328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FF99"/>
            </a:solidFill>
            <a:ln w="3810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STRATEGIES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3" name="AutoShape 27"/>
            <p:cNvSpPr>
              <a:spLocks noChangeAspect="1" noChangeArrowheads="1"/>
            </p:cNvSpPr>
            <p:nvPr/>
          </p:nvSpPr>
          <p:spPr bwMode="auto">
            <a:xfrm>
              <a:off x="3487045" y="5516102"/>
              <a:ext cx="1229493" cy="827775"/>
            </a:xfrm>
            <a:prstGeom prst="hexagon">
              <a:avLst>
                <a:gd name="adj" fmla="val 33478"/>
                <a:gd name="vf" fmla="val 11547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MEASUREMENT</a:t>
              </a:r>
            </a:p>
          </p:txBody>
        </p:sp>
        <p:sp>
          <p:nvSpPr>
            <p:cNvPr id="20499" name="AutoShape 40"/>
            <p:cNvSpPr>
              <a:spLocks noChangeArrowheads="1"/>
            </p:cNvSpPr>
            <p:nvPr/>
          </p:nvSpPr>
          <p:spPr bwMode="auto">
            <a:xfrm>
              <a:off x="5358879" y="5057063"/>
              <a:ext cx="187325" cy="420687"/>
            </a:xfrm>
            <a:prstGeom prst="downArrow">
              <a:avLst>
                <a:gd name="adj1" fmla="val 55824"/>
                <a:gd name="adj2" fmla="val 3798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0" name="AutoShape 23"/>
            <p:cNvSpPr>
              <a:spLocks noChangeArrowheads="1"/>
            </p:cNvSpPr>
            <p:nvPr/>
          </p:nvSpPr>
          <p:spPr bwMode="auto">
            <a:xfrm>
              <a:off x="5368404" y="4095038"/>
              <a:ext cx="188913" cy="420687"/>
            </a:xfrm>
            <a:prstGeom prst="downArrow">
              <a:avLst>
                <a:gd name="adj1" fmla="val 55824"/>
                <a:gd name="adj2" fmla="val 3766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1" name="AutoShape 27"/>
            <p:cNvSpPr>
              <a:spLocks noChangeAspect="1" noChangeArrowheads="1"/>
            </p:cNvSpPr>
            <p:nvPr/>
          </p:nvSpPr>
          <p:spPr bwMode="auto">
            <a:xfrm>
              <a:off x="4849021" y="3560316"/>
              <a:ext cx="1229328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9999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GOAL 3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2" name="AutoShape 27"/>
            <p:cNvSpPr>
              <a:spLocks noChangeAspect="1" noChangeArrowheads="1"/>
            </p:cNvSpPr>
            <p:nvPr/>
          </p:nvSpPr>
          <p:spPr bwMode="auto">
            <a:xfrm>
              <a:off x="4849021" y="4532155"/>
              <a:ext cx="1229328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FF99"/>
            </a:solidFill>
            <a:ln w="3810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STRATEGIES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8" name="AutoShape 27"/>
            <p:cNvSpPr>
              <a:spLocks noChangeAspect="1" noChangeArrowheads="1"/>
            </p:cNvSpPr>
            <p:nvPr/>
          </p:nvSpPr>
          <p:spPr bwMode="auto">
            <a:xfrm>
              <a:off x="4848499" y="5504628"/>
              <a:ext cx="1229493" cy="826136"/>
            </a:xfrm>
            <a:prstGeom prst="hexagon">
              <a:avLst>
                <a:gd name="adj" fmla="val 33478"/>
                <a:gd name="vf" fmla="val 11547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MEASUREMENT</a:t>
              </a:r>
            </a:p>
          </p:txBody>
        </p:sp>
        <p:sp>
          <p:nvSpPr>
            <p:cNvPr id="20504" name="AutoShape 40"/>
            <p:cNvSpPr>
              <a:spLocks noChangeArrowheads="1"/>
            </p:cNvSpPr>
            <p:nvPr/>
          </p:nvSpPr>
          <p:spPr bwMode="auto">
            <a:xfrm>
              <a:off x="6732850" y="5066521"/>
              <a:ext cx="187325" cy="420687"/>
            </a:xfrm>
            <a:prstGeom prst="downArrow">
              <a:avLst>
                <a:gd name="adj1" fmla="val 55824"/>
                <a:gd name="adj2" fmla="val 3798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5" name="AutoShape 23"/>
            <p:cNvSpPr>
              <a:spLocks noChangeArrowheads="1"/>
            </p:cNvSpPr>
            <p:nvPr/>
          </p:nvSpPr>
          <p:spPr bwMode="auto">
            <a:xfrm>
              <a:off x="6742375" y="4104496"/>
              <a:ext cx="188913" cy="420687"/>
            </a:xfrm>
            <a:prstGeom prst="downArrow">
              <a:avLst>
                <a:gd name="adj1" fmla="val 55824"/>
                <a:gd name="adj2" fmla="val 3766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6" name="AutoShape 27"/>
            <p:cNvSpPr>
              <a:spLocks noChangeAspect="1" noChangeArrowheads="1"/>
            </p:cNvSpPr>
            <p:nvPr/>
          </p:nvSpPr>
          <p:spPr bwMode="auto">
            <a:xfrm>
              <a:off x="6222992" y="3569774"/>
              <a:ext cx="1229328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9999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GOAL 4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507" name="AutoShape 27"/>
            <p:cNvSpPr>
              <a:spLocks noChangeAspect="1" noChangeArrowheads="1"/>
            </p:cNvSpPr>
            <p:nvPr/>
          </p:nvSpPr>
          <p:spPr bwMode="auto">
            <a:xfrm>
              <a:off x="6222992" y="4541613"/>
              <a:ext cx="1229328" cy="827184"/>
            </a:xfrm>
            <a:prstGeom prst="hexagon">
              <a:avLst>
                <a:gd name="adj" fmla="val 33480"/>
                <a:gd name="vf" fmla="val 115470"/>
              </a:avLst>
            </a:prstGeom>
            <a:solidFill>
              <a:srgbClr val="FFFF99"/>
            </a:solidFill>
            <a:ln w="3810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STRATEGIES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3" name="AutoShape 27"/>
            <p:cNvSpPr>
              <a:spLocks noChangeAspect="1" noChangeArrowheads="1"/>
            </p:cNvSpPr>
            <p:nvPr/>
          </p:nvSpPr>
          <p:spPr bwMode="auto">
            <a:xfrm>
              <a:off x="6222827" y="5512824"/>
              <a:ext cx="1229493" cy="827775"/>
            </a:xfrm>
            <a:prstGeom prst="hexagon">
              <a:avLst>
                <a:gd name="adj" fmla="val 33478"/>
                <a:gd name="vf" fmla="val 11547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b="1" dirty="0">
                  <a:solidFill>
                    <a:srgbClr val="000000"/>
                  </a:solidFill>
                  <a:latin typeface="Arial" charset="0"/>
                </a:rPr>
                <a:t>MEASUREMENT</a:t>
              </a:r>
            </a:p>
          </p:txBody>
        </p:sp>
      </p:grpSp>
    </p:spTree>
  </p:cSld>
  <p:clrMapOvr>
    <a:masterClrMapping/>
  </p:clrMapOvr>
  <p:transition advTm="2953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CCA Vision and Mission Statements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995737"/>
              </p:ext>
            </p:extLst>
          </p:nvPr>
        </p:nvGraphicFramePr>
        <p:xfrm>
          <a:off x="827088" y="1773239"/>
          <a:ext cx="7859712" cy="4352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American Chemical Society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7946316"/>
      </p:ext>
    </p:extLst>
  </p:cSld>
  <p:clrMapOvr>
    <a:masterClrMapping/>
  </p:clrMapOvr>
  <p:transition advTm="1187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dirty="0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16632"/>
            <a:ext cx="6048375" cy="944563"/>
          </a:xfrm>
        </p:spPr>
        <p:txBody>
          <a:bodyPr/>
          <a:lstStyle/>
          <a:p>
            <a:pPr eaLnBrk="1" hangingPunct="1"/>
            <a:r>
              <a:rPr lang="en-US" dirty="0" smtClean="0"/>
              <a:t>Environmental Scanning Tool (STEP)</a:t>
            </a:r>
            <a:br>
              <a:rPr lang="en-US" dirty="0" smtClean="0"/>
            </a:br>
            <a:r>
              <a:rPr lang="en-US" dirty="0" smtClean="0"/>
              <a:t>Applied to CCA:  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60032" y="1341562"/>
            <a:ext cx="3854451" cy="5039766"/>
          </a:xfrm>
        </p:spPr>
        <p:txBody>
          <a:bodyPr/>
          <a:lstStyle/>
          <a:p>
            <a:pPr marL="228600" indent="-228600" algn="ctr" eaLnBrk="1" hangingPunct="1">
              <a:lnSpc>
                <a:spcPct val="90000"/>
              </a:lnSpc>
              <a:buFontTx/>
              <a:buNone/>
            </a:pPr>
            <a:r>
              <a:rPr lang="en-US" sz="1600" b="1" dirty="0" smtClean="0"/>
              <a:t>Technological</a:t>
            </a:r>
          </a:p>
          <a:p>
            <a:pPr marL="228600" indent="-228600" eaLnBrk="1" hangingPunct="1">
              <a:lnSpc>
                <a:spcPct val="90000"/>
              </a:lnSpc>
              <a:buFontTx/>
              <a:buNone/>
            </a:pPr>
            <a:r>
              <a:rPr lang="en-US" sz="1400" dirty="0" smtClean="0"/>
              <a:t>Increased use of: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 smtClean="0"/>
              <a:t>E-resources/publications (O)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 smtClean="0"/>
              <a:t>Internet availability for competing information</a:t>
            </a:r>
            <a:r>
              <a:rPr lang="en-US" sz="1400" dirty="0"/>
              <a:t> </a:t>
            </a:r>
            <a:r>
              <a:rPr lang="en-US" sz="1400" dirty="0" smtClean="0"/>
              <a:t>(ACS not go to resource necessarily) (</a:t>
            </a:r>
            <a:r>
              <a:rPr lang="en-US" sz="1400" dirty="0" err="1" smtClean="0"/>
              <a:t>googling</a:t>
            </a:r>
            <a:r>
              <a:rPr lang="en-US" sz="1400" dirty="0" smtClean="0"/>
              <a:t>, etc. - misinformation) (T)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 smtClean="0"/>
              <a:t>Social networking (go to tool) (O)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/>
              <a:t>I</a:t>
            </a:r>
            <a:r>
              <a:rPr lang="en-US" sz="1400" dirty="0" smtClean="0"/>
              <a:t>nteractive games (O)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 smtClean="0"/>
              <a:t>Mobile devices – info in the palm of your hand (O)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 smtClean="0"/>
              <a:t>Virtual celebrations (O)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 smtClean="0"/>
              <a:t>Webinars; virtual meetings (instead of face to face) (O/T)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 smtClean="0"/>
              <a:t>Short videos; U-tube (reliance on video vs. print and short vs. long) (O/T)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1400" dirty="0" smtClean="0"/>
              <a:t>On-line education…(O/T)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sz="1400" dirty="0" smtClean="0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683568" y="1268760"/>
            <a:ext cx="3854451" cy="5039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228600" indent="-228600" algn="ctr"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r>
              <a:rPr lang="en-US" b="1" dirty="0">
                <a:solidFill>
                  <a:srgbClr val="0054A6"/>
                </a:solidFill>
                <a:latin typeface="Arial" charset="0"/>
              </a:rPr>
              <a:t>Social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Lack of volunteer availability and flexibility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Perceived lack of value to employer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A negative public perception of science in general (not just chemistry) (O)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No value seen to/by potential partners for outreach activities (narrow minded) (O/T)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Rise in geek and nerd culture (O)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Increasing need for materials/volunteer speakers in other languages (O)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Multi-cultural sensitivity (O)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Rise in social responsibility – generational differences (O)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54A6"/>
              </a:solidFill>
              <a:latin typeface="Arial" charset="0"/>
            </a:endParaRP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0054A6"/>
              </a:solidFill>
              <a:latin typeface="Arial" charset="0"/>
            </a:endParaRPr>
          </a:p>
          <a:p>
            <a:pPr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r>
              <a:rPr lang="en-US" sz="1200" i="1" dirty="0" smtClean="0">
                <a:solidFill>
                  <a:srgbClr val="0054A6"/>
                </a:solidFill>
                <a:latin typeface="Arial" charset="0"/>
              </a:rPr>
              <a:t>K</a:t>
            </a:r>
            <a:r>
              <a:rPr lang="en-US" sz="1200" dirty="0" smtClean="0">
                <a:solidFill>
                  <a:srgbClr val="0054A6"/>
                </a:solidFill>
                <a:latin typeface="Arial" charset="0"/>
              </a:rPr>
              <a:t>ey</a:t>
            </a:r>
            <a:r>
              <a:rPr lang="en-US" sz="1200" i="1" dirty="0" smtClean="0">
                <a:solidFill>
                  <a:srgbClr val="0054A6"/>
                </a:solidFill>
                <a:latin typeface="Arial" charset="0"/>
              </a:rPr>
              <a:t>:  O=</a:t>
            </a:r>
            <a:r>
              <a:rPr lang="en-US" sz="1200" i="1" dirty="0" err="1" smtClean="0">
                <a:solidFill>
                  <a:srgbClr val="0054A6"/>
                </a:solidFill>
                <a:latin typeface="Arial" charset="0"/>
              </a:rPr>
              <a:t>Opportunity,T</a:t>
            </a:r>
            <a:r>
              <a:rPr lang="en-US" sz="1200" i="1" dirty="0" smtClean="0">
                <a:solidFill>
                  <a:srgbClr val="0054A6"/>
                </a:solidFill>
                <a:latin typeface="Arial" charset="0"/>
              </a:rPr>
              <a:t> = Threat</a:t>
            </a:r>
            <a:endParaRPr lang="en-US" sz="1200" i="1" dirty="0">
              <a:solidFill>
                <a:srgbClr val="0054A6"/>
              </a:solidFill>
              <a:latin typeface="Arial" charset="0"/>
            </a:endParaRPr>
          </a:p>
          <a:p>
            <a:pPr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endParaRPr lang="en-US" sz="1400" dirty="0">
              <a:solidFill>
                <a:srgbClr val="0054A6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888570"/>
      </p:ext>
    </p:extLst>
  </p:cSld>
  <p:clrMapOvr>
    <a:masterClrMapping/>
  </p:clrMapOvr>
  <p:transition advTm="542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dirty="0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32420"/>
            <a:ext cx="6048375" cy="944563"/>
          </a:xfrm>
        </p:spPr>
        <p:txBody>
          <a:bodyPr/>
          <a:lstStyle/>
          <a:p>
            <a:pPr eaLnBrk="1" hangingPunct="1"/>
            <a:r>
              <a:rPr lang="en-US" dirty="0" smtClean="0"/>
              <a:t>Environmental Scanning Tool (STEP)</a:t>
            </a:r>
            <a:br>
              <a:rPr lang="en-US" dirty="0" smtClean="0"/>
            </a:br>
            <a:r>
              <a:rPr lang="en-US" dirty="0" smtClean="0"/>
              <a:t>Applied to CCA:  </a:t>
            </a:r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717549" y="1052736"/>
            <a:ext cx="3854451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228600" indent="-228600" algn="ctr"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r>
              <a:rPr lang="en-US" sz="1600" b="1" dirty="0">
                <a:solidFill>
                  <a:srgbClr val="0054A6"/>
                </a:solidFill>
                <a:latin typeface="Arial" charset="0"/>
              </a:rPr>
              <a:t>Economic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Importance of societal trends is essential (ACS) – need materials pertinent to big issues (CCA) (O)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Costs of implementation are higher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Budget constraints in smaller groups or wide geographical coverage (O/T)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Value seen by groups relates directly to their budget put towards outreach (O)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Sponsorship and fund-raising challenges (money and names)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54A6"/>
              </a:solidFill>
              <a:latin typeface="Arial" charset="0"/>
            </a:endParaRP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0054A6"/>
              </a:solidFill>
              <a:latin typeface="Arial" charset="0"/>
            </a:endParaRP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54A6"/>
              </a:solidFill>
              <a:latin typeface="Arial" charset="0"/>
            </a:endParaRP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0054A6"/>
              </a:solidFill>
              <a:latin typeface="Arial" charset="0"/>
            </a:endParaRP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54A6"/>
              </a:solidFill>
              <a:latin typeface="Arial" charset="0"/>
            </a:endParaRPr>
          </a:p>
          <a:p>
            <a:pPr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r>
              <a:rPr lang="en-US" sz="1400" i="1" dirty="0">
                <a:solidFill>
                  <a:srgbClr val="0054A6"/>
                </a:solidFill>
                <a:latin typeface="Arial" charset="0"/>
              </a:rPr>
              <a:t>K</a:t>
            </a:r>
            <a:r>
              <a:rPr lang="en-US" sz="1400" dirty="0">
                <a:solidFill>
                  <a:srgbClr val="0054A6"/>
                </a:solidFill>
                <a:latin typeface="Arial" charset="0"/>
              </a:rPr>
              <a:t>ey</a:t>
            </a:r>
            <a:r>
              <a:rPr lang="en-US" sz="1400" i="1" dirty="0">
                <a:solidFill>
                  <a:srgbClr val="0054A6"/>
                </a:solidFill>
                <a:latin typeface="Arial" charset="0"/>
              </a:rPr>
              <a:t>:  O=</a:t>
            </a:r>
            <a:r>
              <a:rPr lang="en-US" sz="1400" i="1" dirty="0" err="1">
                <a:solidFill>
                  <a:srgbClr val="0054A6"/>
                </a:solidFill>
                <a:latin typeface="Arial" charset="0"/>
              </a:rPr>
              <a:t>Opportunity,T</a:t>
            </a:r>
            <a:r>
              <a:rPr lang="en-US" sz="1400" i="1" dirty="0">
                <a:solidFill>
                  <a:srgbClr val="0054A6"/>
                </a:solidFill>
                <a:latin typeface="Arial" charset="0"/>
              </a:rPr>
              <a:t> = Threat</a:t>
            </a:r>
          </a:p>
          <a:p>
            <a:pPr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endParaRPr lang="en-US" sz="1400" dirty="0" smtClean="0">
              <a:solidFill>
                <a:srgbClr val="0054A6"/>
              </a:solidFill>
              <a:latin typeface="Arial" charset="0"/>
            </a:endParaRP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0054A6"/>
              </a:solidFill>
              <a:latin typeface="Arial" charset="0"/>
            </a:endParaRPr>
          </a:p>
          <a:p>
            <a:pPr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endParaRPr lang="en-US" sz="1400" dirty="0" smtClean="0">
              <a:solidFill>
                <a:srgbClr val="0054A6"/>
              </a:solidFill>
              <a:latin typeface="Arial" charset="0"/>
            </a:endParaRPr>
          </a:p>
          <a:p>
            <a:pPr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endParaRPr lang="en-US" sz="1400" dirty="0">
              <a:solidFill>
                <a:srgbClr val="0054A6"/>
              </a:solidFill>
              <a:latin typeface="Arial" charset="0"/>
            </a:endParaRP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Tx/>
              <a:buBlip>
                <a:blip r:embed="rId3"/>
              </a:buBlip>
            </a:pPr>
            <a:endParaRPr lang="en-US" sz="1400" dirty="0">
              <a:solidFill>
                <a:srgbClr val="0054A6"/>
              </a:solidFill>
              <a:latin typeface="Arial" charset="0"/>
            </a:endParaRPr>
          </a:p>
        </p:txBody>
      </p:sp>
      <p:sp>
        <p:nvSpPr>
          <p:cNvPr id="27655" name="Rectangle 8"/>
          <p:cNvSpPr>
            <a:spLocks noChangeArrowheads="1"/>
          </p:cNvSpPr>
          <p:nvPr/>
        </p:nvSpPr>
        <p:spPr bwMode="auto">
          <a:xfrm>
            <a:off x="4821237" y="1052736"/>
            <a:ext cx="3854451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228600" indent="-228600" algn="ctr"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r>
              <a:rPr lang="en-US" sz="1600" b="1" dirty="0">
                <a:solidFill>
                  <a:srgbClr val="0054A6"/>
                </a:solidFill>
                <a:latin typeface="Arial" charset="0"/>
              </a:rPr>
              <a:t>Political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Partisan/dysfunctional political system (outreach becomes a non-issue)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Educational standards are inconsistent; vary from state to state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Funding of non-profits and informal education such as museums and outreach venues is decreasing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Influence of political opinion on scientific message and lack of scientific training of politicians (may impact whether/how parents send children to outreach activities) (O/T)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Liability/insurance issues for events (costs, political, etc.)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Venue policies vary for outreach activities (T)</a:t>
            </a:r>
          </a:p>
          <a:p>
            <a:pPr marL="285750" indent="-2857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54A6"/>
                </a:solidFill>
                <a:latin typeface="Arial" charset="0"/>
              </a:rPr>
              <a:t>Internal political strife within ACS on specific issues (difference in opinion, unwillingness to take a stand, need to align with current leadership) (O/T)</a:t>
            </a:r>
            <a:endParaRPr lang="en-US" sz="1400" dirty="0">
              <a:solidFill>
                <a:srgbClr val="0054A6"/>
              </a:solidFill>
              <a:latin typeface="Arial" charset="0"/>
            </a:endParaRP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Tx/>
              <a:buBlip>
                <a:blip r:embed="rId3"/>
              </a:buBlip>
            </a:pPr>
            <a:endParaRPr lang="en-US" sz="1400" dirty="0">
              <a:solidFill>
                <a:srgbClr val="0054A6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49236"/>
      </p:ext>
    </p:extLst>
  </p:cSld>
  <p:clrMapOvr>
    <a:masterClrMapping/>
  </p:clrMapOvr>
  <p:transition advTm="89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en-US" dirty="0" smtClean="0"/>
              <a:t>TOWS Matrix for CCA</a:t>
            </a:r>
          </a:p>
        </p:txBody>
      </p:sp>
      <p:sp>
        <p:nvSpPr>
          <p:cNvPr id="29700" name="Rectangle 5"/>
          <p:cNvSpPr>
            <a:spLocks noChangeAspect="1" noChangeArrowheads="1"/>
          </p:cNvSpPr>
          <p:nvPr/>
        </p:nvSpPr>
        <p:spPr bwMode="auto">
          <a:xfrm>
            <a:off x="4719639" y="4127079"/>
            <a:ext cx="2895600" cy="2254250"/>
          </a:xfrm>
          <a:prstGeom prst="rect">
            <a:avLst/>
          </a:prstGeom>
          <a:solidFill>
            <a:srgbClr val="EAEAEA"/>
          </a:solidFill>
          <a:ln w="38100">
            <a:solidFill>
              <a:srgbClr val="EA2C70"/>
            </a:solidFill>
            <a:miter lim="800000"/>
            <a:headEnd/>
            <a:tailEnd/>
          </a:ln>
        </p:spPr>
        <p:txBody>
          <a:bodyPr wrap="none" anchor="t"/>
          <a:lstStyle/>
          <a:p>
            <a:pPr marL="171450" lvl="0" indent="-171450">
              <a:buFont typeface="Wingdings" panose="05000000000000000000" pitchFamily="2" charset="2"/>
              <a:buChar char="v"/>
            </a:pPr>
            <a:endParaRPr lang="en-US" sz="800" dirty="0" smtClean="0"/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 smtClean="0"/>
              <a:t>Good </a:t>
            </a:r>
            <a:r>
              <a:rPr lang="en-US" sz="800" dirty="0"/>
              <a:t>CCA institutional memory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High energy and enthusiasm and passion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Recognition within ACS of CCA and our value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Good partnerships (with LSAC) to reach volunteers </a:t>
            </a:r>
            <a:endParaRPr lang="en-US" sz="800" dirty="0" smtClean="0"/>
          </a:p>
          <a:p>
            <a:pPr lvl="0"/>
            <a:r>
              <a:rPr lang="en-US" sz="800" dirty="0" smtClean="0"/>
              <a:t>      at </a:t>
            </a:r>
            <a:r>
              <a:rPr lang="en-US" sz="800" dirty="0"/>
              <a:t>grass roots level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Useful publications (good feedback), high quality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CCA member experience in doing activities/testing </a:t>
            </a:r>
            <a:endParaRPr lang="en-US" sz="800" dirty="0" smtClean="0"/>
          </a:p>
          <a:p>
            <a:pPr lvl="0"/>
            <a:r>
              <a:rPr lang="en-US" sz="800" dirty="0" smtClean="0"/>
              <a:t>      our </a:t>
            </a:r>
            <a:r>
              <a:rPr lang="en-US" sz="800" dirty="0"/>
              <a:t>products and materials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Creative and full of good ideas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We work hard and well together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Strong staff support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We listen to coordinators/volunteers and take corrective </a:t>
            </a:r>
            <a:endParaRPr lang="en-US" sz="800" dirty="0" smtClean="0"/>
          </a:p>
          <a:p>
            <a:pPr lvl="0"/>
            <a:r>
              <a:rPr lang="en-US" sz="800" dirty="0" smtClean="0"/>
              <a:t>      actions </a:t>
            </a:r>
            <a:r>
              <a:rPr lang="en-US" sz="800" dirty="0"/>
              <a:t>based on feedback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Resources and budget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Flexibility and agility</a:t>
            </a: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701" name="Rectangle 8"/>
          <p:cNvSpPr>
            <a:spLocks noChangeAspect="1" noChangeArrowheads="1"/>
          </p:cNvSpPr>
          <p:nvPr/>
        </p:nvSpPr>
        <p:spPr bwMode="auto">
          <a:xfrm>
            <a:off x="997526" y="1412776"/>
            <a:ext cx="3517745" cy="2254250"/>
          </a:xfrm>
          <a:prstGeom prst="rect">
            <a:avLst/>
          </a:prstGeom>
          <a:solidFill>
            <a:srgbClr val="EAEAEA"/>
          </a:solidFill>
          <a:ln w="38100">
            <a:solidFill>
              <a:srgbClr val="EA2C70"/>
            </a:solidFill>
            <a:miter lim="800000"/>
            <a:headEnd/>
            <a:tailEnd/>
          </a:ln>
        </p:spPr>
        <p:txBody>
          <a:bodyPr wrap="none" anchor="t"/>
          <a:lstStyle/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endParaRPr lang="en-US" sz="800" dirty="0" smtClean="0">
              <a:solidFill>
                <a:srgbClr val="000000"/>
              </a:solidFill>
              <a:latin typeface="Arial" charset="0"/>
            </a:endParaRP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800" dirty="0">
                <a:latin typeface="Arial" charset="0"/>
              </a:rPr>
              <a:t>Lack of volunteer availability and </a:t>
            </a:r>
            <a:r>
              <a:rPr lang="en-US" sz="800" dirty="0" smtClean="0">
                <a:latin typeface="Arial" charset="0"/>
              </a:rPr>
              <a:t>flexibility</a:t>
            </a:r>
            <a:endParaRPr lang="en-US" sz="800" dirty="0">
              <a:latin typeface="Arial" charset="0"/>
            </a:endParaRP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Perceived lack of value to </a:t>
            </a:r>
            <a:r>
              <a:rPr lang="en-US" sz="800" dirty="0" smtClean="0">
                <a:latin typeface="Arial" charset="0"/>
              </a:rPr>
              <a:t>employer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/>
              <a:t>Internet availability for competing </a:t>
            </a:r>
            <a:r>
              <a:rPr lang="en-US" sz="800" dirty="0" smtClean="0"/>
              <a:t>information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Costs of implementation are </a:t>
            </a:r>
            <a:r>
              <a:rPr lang="en-US" sz="800" dirty="0" smtClean="0">
                <a:latin typeface="Arial" charset="0"/>
              </a:rPr>
              <a:t>higher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Sponsorship and fund-raising </a:t>
            </a:r>
            <a:r>
              <a:rPr lang="en-US" sz="800" dirty="0" smtClean="0">
                <a:latin typeface="Arial" charset="0"/>
              </a:rPr>
              <a:t>challenges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Partisan/dysfunctional political system</a:t>
            </a:r>
            <a:endParaRPr lang="en-US" sz="800" dirty="0" smtClean="0">
              <a:latin typeface="Arial" charset="0"/>
            </a:endParaRP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Educational standards are inconsistent</a:t>
            </a:r>
            <a:endParaRPr lang="en-US" sz="800" dirty="0" smtClean="0"/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Funding of non-profits and informal </a:t>
            </a:r>
            <a:r>
              <a:rPr lang="en-US" sz="800" dirty="0" smtClean="0">
                <a:latin typeface="Arial" charset="0"/>
              </a:rPr>
              <a:t>education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 smtClean="0">
                <a:latin typeface="Arial" charset="0"/>
              </a:rPr>
              <a:t>Liability/insurance </a:t>
            </a:r>
            <a:r>
              <a:rPr lang="en-US" sz="800" dirty="0">
                <a:latin typeface="Arial" charset="0"/>
              </a:rPr>
              <a:t>issues for </a:t>
            </a:r>
            <a:r>
              <a:rPr lang="en-US" sz="800" dirty="0" smtClean="0">
                <a:latin typeface="Arial" charset="0"/>
              </a:rPr>
              <a:t>events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Venue policies vary for outreach activities</a:t>
            </a:r>
            <a:endParaRPr lang="en-US" sz="800" dirty="0" smtClean="0">
              <a:latin typeface="Arial" charset="0"/>
            </a:endParaRP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Tx/>
              <a:buBlip>
                <a:blip r:embed="rId3"/>
              </a:buBlip>
            </a:pPr>
            <a:endParaRPr lang="en-US" sz="800" dirty="0">
              <a:solidFill>
                <a:srgbClr val="000000"/>
              </a:solidFill>
              <a:latin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702" name="Rectangle 9"/>
          <p:cNvSpPr>
            <a:spLocks noChangeAspect="1" noChangeArrowheads="1"/>
          </p:cNvSpPr>
          <p:nvPr/>
        </p:nvSpPr>
        <p:spPr bwMode="auto">
          <a:xfrm>
            <a:off x="4724400" y="1447801"/>
            <a:ext cx="3683330" cy="2254250"/>
          </a:xfrm>
          <a:prstGeom prst="rect">
            <a:avLst/>
          </a:prstGeom>
          <a:solidFill>
            <a:srgbClr val="EAEAEA"/>
          </a:solidFill>
          <a:ln w="38100">
            <a:solidFill>
              <a:srgbClr val="EA2C70"/>
            </a:solidFill>
            <a:miter lim="800000"/>
            <a:headEnd/>
            <a:tailEnd/>
          </a:ln>
        </p:spPr>
        <p:txBody>
          <a:bodyPr wrap="none" anchor="t"/>
          <a:lstStyle/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A negative public perception of </a:t>
            </a:r>
            <a:r>
              <a:rPr lang="en-US" sz="800" dirty="0" smtClean="0">
                <a:latin typeface="Arial" charset="0"/>
              </a:rPr>
              <a:t>science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Rise in geek and nerd </a:t>
            </a:r>
            <a:r>
              <a:rPr lang="en-US" sz="800" dirty="0" smtClean="0">
                <a:latin typeface="Arial" charset="0"/>
              </a:rPr>
              <a:t>culture</a:t>
            </a:r>
            <a:endParaRPr lang="en-US" sz="800" dirty="0">
              <a:latin typeface="Arial" charset="0"/>
            </a:endParaRP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Increasing need for materials/volunteer </a:t>
            </a:r>
            <a:endParaRPr lang="en-US" sz="800" dirty="0" smtClean="0">
              <a:latin typeface="Arial" charset="0"/>
            </a:endParaRPr>
          </a:p>
          <a:p>
            <a:pPr defTabSz="914400" fontAlgn="base">
              <a:spcBef>
                <a:spcPct val="10000"/>
              </a:spcBef>
              <a:spcAft>
                <a:spcPct val="40000"/>
              </a:spcAft>
              <a:buSzPct val="120000"/>
            </a:pPr>
            <a:r>
              <a:rPr lang="en-US" sz="800" dirty="0" smtClean="0">
                <a:latin typeface="Arial" charset="0"/>
              </a:rPr>
              <a:t>        speakers </a:t>
            </a:r>
            <a:r>
              <a:rPr lang="en-US" sz="800" dirty="0">
                <a:latin typeface="Arial" charset="0"/>
              </a:rPr>
              <a:t>in other </a:t>
            </a:r>
            <a:r>
              <a:rPr lang="en-US" sz="800" dirty="0" smtClean="0">
                <a:latin typeface="Arial" charset="0"/>
              </a:rPr>
              <a:t>languages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Multi-cultural sensitivity 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Rise in social </a:t>
            </a:r>
            <a:r>
              <a:rPr lang="en-US" sz="800" dirty="0" smtClean="0">
                <a:latin typeface="Arial" charset="0"/>
              </a:rPr>
              <a:t>responsibility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 smtClean="0"/>
              <a:t>E-resources/publications</a:t>
            </a: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800" dirty="0" smtClean="0"/>
              <a:t>Social networking (“go to” tool)</a:t>
            </a:r>
          </a:p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en-US" sz="800" dirty="0" smtClean="0"/>
              <a:t>Interactive games</a:t>
            </a:r>
            <a:endParaRPr lang="en-US" sz="800" dirty="0"/>
          </a:p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en-US" sz="800" dirty="0"/>
              <a:t>Mobile </a:t>
            </a:r>
            <a:r>
              <a:rPr lang="en-US" sz="800" dirty="0" smtClean="0"/>
              <a:t>devices</a:t>
            </a:r>
          </a:p>
          <a:p>
            <a:pPr marL="628650" lvl="1" indent="-171450">
              <a:buFont typeface="Wingdings" panose="05000000000000000000" pitchFamily="2" charset="2"/>
              <a:buChar char="v"/>
            </a:pPr>
            <a:r>
              <a:rPr lang="en-US" sz="800" dirty="0"/>
              <a:t>Virtual </a:t>
            </a:r>
            <a:r>
              <a:rPr lang="en-US" sz="800" dirty="0" smtClean="0"/>
              <a:t>celebrations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800" dirty="0" smtClean="0">
                <a:latin typeface="Arial" charset="0"/>
              </a:rPr>
              <a:t>Need </a:t>
            </a:r>
            <a:r>
              <a:rPr lang="en-US" sz="800" dirty="0">
                <a:latin typeface="Arial" charset="0"/>
              </a:rPr>
              <a:t>materials pertinent to big </a:t>
            </a:r>
            <a:r>
              <a:rPr lang="en-US" sz="800" dirty="0" smtClean="0">
                <a:latin typeface="Arial" charset="0"/>
              </a:rPr>
              <a:t>issues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800" dirty="0">
                <a:latin typeface="Arial" charset="0"/>
              </a:rPr>
              <a:t>Value seen by groups relates directly to their budget put towards outreach</a:t>
            </a:r>
            <a:endParaRPr lang="en-US" sz="800" dirty="0" smtClean="0">
              <a:latin typeface="Arial" charset="0"/>
            </a:endParaRPr>
          </a:p>
          <a:p>
            <a:pPr marL="228600" indent="-22860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endParaRPr lang="en-US" sz="800" dirty="0" smtClean="0">
              <a:solidFill>
                <a:srgbClr val="0054A6"/>
              </a:solidFill>
              <a:latin typeface="Arial" charset="0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charset="0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charset="0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703" name="Rectangle 5"/>
          <p:cNvSpPr>
            <a:spLocks noChangeAspect="1" noChangeArrowheads="1"/>
          </p:cNvSpPr>
          <p:nvPr/>
        </p:nvSpPr>
        <p:spPr bwMode="auto">
          <a:xfrm>
            <a:off x="1600199" y="4127079"/>
            <a:ext cx="3019301" cy="2254250"/>
          </a:xfrm>
          <a:prstGeom prst="rect">
            <a:avLst/>
          </a:prstGeom>
          <a:solidFill>
            <a:srgbClr val="EAEAEA"/>
          </a:solidFill>
          <a:ln w="38100">
            <a:solidFill>
              <a:srgbClr val="EA2C70"/>
            </a:solidFill>
            <a:miter lim="800000"/>
            <a:headEnd/>
            <a:tailEnd/>
          </a:ln>
        </p:spPr>
        <p:txBody>
          <a:bodyPr wrap="none" anchor="t"/>
          <a:lstStyle/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Don’t provide outreach-friendly activities related </a:t>
            </a:r>
            <a:r>
              <a:rPr lang="en-US" sz="800" dirty="0" smtClean="0"/>
              <a:t>to</a:t>
            </a:r>
          </a:p>
          <a:p>
            <a:pPr lvl="0"/>
            <a:r>
              <a:rPr lang="en-US" sz="800" dirty="0" smtClean="0"/>
              <a:t>      themes </a:t>
            </a:r>
            <a:r>
              <a:rPr lang="en-US" sz="800" dirty="0"/>
              <a:t>for our coordinators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Timeliness of getting materials to volunteers to </a:t>
            </a:r>
            <a:endParaRPr lang="en-US" sz="800" dirty="0" smtClean="0"/>
          </a:p>
          <a:p>
            <a:pPr lvl="0"/>
            <a:r>
              <a:rPr lang="en-US" sz="800" dirty="0" smtClean="0"/>
              <a:t>      provide </a:t>
            </a:r>
            <a:r>
              <a:rPr lang="en-US" sz="800" dirty="0"/>
              <a:t>for advanced planning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Familiarity with other subcommittees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Support for new committee members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Connection to local section coordinators is often broken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Committee work (management) – minutes, metrics, </a:t>
            </a:r>
            <a:r>
              <a:rPr lang="en-US" sz="800" dirty="0" smtClean="0"/>
              <a:t> etc. </a:t>
            </a:r>
          </a:p>
          <a:p>
            <a:pPr lvl="0"/>
            <a:r>
              <a:rPr lang="en-US" sz="800" dirty="0" smtClean="0"/>
              <a:t>      not </a:t>
            </a:r>
            <a:r>
              <a:rPr lang="en-US" sz="800" dirty="0"/>
              <a:t>so good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PR for CCA within ACS to get new Councilors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Lack of metrics for CCA and </a:t>
            </a:r>
            <a:r>
              <a:rPr lang="en-US" sz="800" dirty="0" smtClean="0"/>
              <a:t>members</a:t>
            </a:r>
          </a:p>
          <a:p>
            <a:pPr lvl="0"/>
            <a:r>
              <a:rPr lang="en-US" sz="800" dirty="0"/>
              <a:t> </a:t>
            </a:r>
            <a:r>
              <a:rPr lang="en-US" sz="800" dirty="0" smtClean="0"/>
              <a:t>     involvement/effectiveness</a:t>
            </a:r>
            <a:endParaRPr lang="en-US" sz="800" dirty="0"/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Recognition/support for local section outreach </a:t>
            </a:r>
            <a:r>
              <a:rPr lang="en-US" sz="800" dirty="0" smtClean="0"/>
              <a:t>that</a:t>
            </a:r>
          </a:p>
          <a:p>
            <a:pPr lvl="0"/>
            <a:r>
              <a:rPr lang="en-US" sz="800" dirty="0"/>
              <a:t> </a:t>
            </a:r>
            <a:r>
              <a:rPr lang="en-US" sz="800" dirty="0" smtClean="0"/>
              <a:t>      isn’t </a:t>
            </a:r>
            <a:r>
              <a:rPr lang="en-US" sz="800" dirty="0"/>
              <a:t>NCW or CCED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Failure to facilitate outreach to a broader community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Lack of connection/engagement with non-ACS outreach </a:t>
            </a:r>
            <a:endParaRPr lang="en-US" sz="800" dirty="0" smtClean="0"/>
          </a:p>
          <a:p>
            <a:pPr lvl="0"/>
            <a:r>
              <a:rPr lang="en-US" sz="800" dirty="0"/>
              <a:t> </a:t>
            </a:r>
            <a:r>
              <a:rPr lang="en-US" sz="800" dirty="0" smtClean="0"/>
              <a:t>     volunteers</a:t>
            </a:r>
            <a:endParaRPr lang="en-US" sz="800" dirty="0"/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en-US" sz="800" dirty="0"/>
              <a:t>Connection to members not in “LSAC system”</a:t>
            </a: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8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Threats (External)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056" y="1020471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Opportunities-External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3688" y="37479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Unit 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6056" y="37797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Unit Strengths</a:t>
            </a:r>
          </a:p>
        </p:txBody>
      </p:sp>
    </p:spTree>
    <p:extLst>
      <p:ext uri="{BB962C8B-B14F-4D97-AF65-F5344CB8AC3E}">
        <p14:creationId xmlns:p14="http://schemas.microsoft.com/office/powerpoint/2010/main" val="2932226567"/>
      </p:ext>
    </p:extLst>
  </p:cSld>
  <p:clrMapOvr>
    <a:masterClrMapping/>
  </p:clrMapOvr>
  <p:transition advTm="6218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en-US" dirty="0" smtClean="0"/>
              <a:t>TOWS Matrix for CCA</a:t>
            </a:r>
          </a:p>
        </p:txBody>
      </p:sp>
      <p:sp>
        <p:nvSpPr>
          <p:cNvPr id="29701" name="Rectangle 8"/>
          <p:cNvSpPr>
            <a:spLocks noChangeAspect="1" noChangeArrowheads="1"/>
          </p:cNvSpPr>
          <p:nvPr/>
        </p:nvSpPr>
        <p:spPr bwMode="auto">
          <a:xfrm>
            <a:off x="1238250" y="1885951"/>
            <a:ext cx="6599463" cy="3609974"/>
          </a:xfrm>
          <a:prstGeom prst="rect">
            <a:avLst/>
          </a:prstGeom>
          <a:solidFill>
            <a:srgbClr val="EAEAEA"/>
          </a:solidFill>
          <a:ln w="38100">
            <a:solidFill>
              <a:srgbClr val="EA2C70"/>
            </a:solidFill>
            <a:miter lim="800000"/>
            <a:headEnd/>
            <a:tailEnd/>
          </a:ln>
        </p:spPr>
        <p:txBody>
          <a:bodyPr wrap="none" anchor="t"/>
          <a:lstStyle/>
          <a:p>
            <a:pPr marL="171450" indent="-171450" defTabSz="914400" fontAlgn="base"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endParaRPr lang="en-US" sz="1000" dirty="0" smtClean="0">
              <a:latin typeface="Arial" charset="0"/>
            </a:endParaRPr>
          </a:p>
          <a:p>
            <a:pPr marL="171450" indent="-171450" defTabSz="914400" fontAlgn="base">
              <a:lnSpc>
                <a:spcPct val="150000"/>
              </a:lnSpc>
              <a:spcBef>
                <a:spcPct val="10000"/>
              </a:spcBef>
              <a:spcAft>
                <a:spcPct val="40000"/>
              </a:spcAft>
              <a:buSzPct val="120000"/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Arial" charset="0"/>
              </a:rPr>
              <a:t>No </a:t>
            </a:r>
            <a:r>
              <a:rPr lang="en-US" sz="1600" dirty="0">
                <a:latin typeface="Arial" charset="0"/>
              </a:rPr>
              <a:t>value seen to/by potential partners for outreach </a:t>
            </a:r>
            <a:r>
              <a:rPr lang="en-US" sz="1600" dirty="0" smtClean="0">
                <a:latin typeface="Arial" charset="0"/>
              </a:rPr>
              <a:t>activities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/>
              <a:t>Webinars; virtual meetings (instead of face to face</a:t>
            </a:r>
            <a:r>
              <a:rPr lang="en-US" sz="1600" dirty="0" smtClean="0"/>
              <a:t>)</a:t>
            </a:r>
            <a:endParaRPr lang="en-US" sz="16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/>
              <a:t>Short videos; U-tube (reliance on video vs. print and short vs. long</a:t>
            </a:r>
            <a:r>
              <a:rPr lang="en-US" sz="1600" dirty="0" smtClean="0"/>
              <a:t>)</a:t>
            </a:r>
            <a:endParaRPr lang="en-US" sz="16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/>
              <a:t>On-line education</a:t>
            </a:r>
            <a:r>
              <a:rPr lang="en-US" sz="1600" dirty="0" smtClean="0"/>
              <a:t>…</a:t>
            </a:r>
            <a:endParaRPr lang="en-US" sz="1600" dirty="0" smtClean="0">
              <a:latin typeface="Arial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latin typeface="Arial" charset="0"/>
              </a:rPr>
              <a:t>Budget constraints in smaller groups or wide geographical </a:t>
            </a:r>
            <a:r>
              <a:rPr lang="en-US" sz="1600" dirty="0" smtClean="0">
                <a:latin typeface="Arial" charset="0"/>
              </a:rPr>
              <a:t>coverage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latin typeface="Arial" charset="0"/>
              </a:rPr>
              <a:t>Influence of political opinion on scientific </a:t>
            </a:r>
            <a:r>
              <a:rPr lang="en-US" sz="1600" dirty="0" smtClean="0">
                <a:latin typeface="Arial" charset="0"/>
              </a:rPr>
              <a:t>message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latin typeface="Arial" charset="0"/>
              </a:rPr>
              <a:t>Internal political strife within </a:t>
            </a:r>
            <a:r>
              <a:rPr lang="en-US" sz="1600" dirty="0" smtClean="0">
                <a:latin typeface="Arial" charset="0"/>
              </a:rPr>
              <a:t>ACS (on key issues e.g. climate change)</a:t>
            </a:r>
            <a:endParaRPr lang="en-US" sz="1100" dirty="0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3687" y="1052736"/>
            <a:ext cx="585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000000"/>
                </a:solidFill>
                <a:latin typeface="Arial" charset="0"/>
              </a:rPr>
              <a:t>BOTH 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External Threats and Opportunities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278763"/>
      </p:ext>
    </p:extLst>
  </p:cSld>
  <p:clrMapOvr>
    <a:masterClrMapping/>
  </p:clrMapOvr>
  <p:transition advTm="6218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CCA Goals: Opportunity Mapping</a:t>
            </a:r>
          </a:p>
        </p:txBody>
      </p:sp>
      <p:grpSp>
        <p:nvGrpSpPr>
          <p:cNvPr id="39940" name="Group 22"/>
          <p:cNvGrpSpPr>
            <a:grpSpLocks/>
          </p:cNvGrpSpPr>
          <p:nvPr/>
        </p:nvGrpSpPr>
        <p:grpSpPr bwMode="auto">
          <a:xfrm>
            <a:off x="1489076" y="1557339"/>
            <a:ext cx="7331075" cy="4695824"/>
            <a:chOff x="938" y="981"/>
            <a:chExt cx="4618" cy="2958"/>
          </a:xfrm>
        </p:grpSpPr>
        <p:sp>
          <p:nvSpPr>
            <p:cNvPr id="39942" name="Rectangle 8"/>
            <p:cNvSpPr>
              <a:spLocks noChangeArrowheads="1"/>
            </p:cNvSpPr>
            <p:nvPr/>
          </p:nvSpPr>
          <p:spPr bwMode="auto">
            <a:xfrm>
              <a:off x="3380" y="2183"/>
              <a:ext cx="2044" cy="1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sz="2400" dirty="0">
                  <a:solidFill>
                    <a:srgbClr val="00B050"/>
                  </a:solidFill>
                  <a:latin typeface="Arial" charset="0"/>
                </a:rPr>
                <a:t>No-brainers</a:t>
              </a: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dirty="0">
                  <a:solidFill>
                    <a:srgbClr val="00B050"/>
                  </a:solidFill>
                  <a:latin typeface="Arial" charset="0"/>
                </a:rPr>
                <a:t>(unfortunately few of these)</a:t>
              </a:r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1467" y="2183"/>
              <a:ext cx="2045" cy="1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sz="2400" dirty="0">
                  <a:solidFill>
                    <a:srgbClr val="0054A6"/>
                  </a:solidFill>
                  <a:latin typeface="Arial" charset="0"/>
                </a:rPr>
                <a:t>Tactical</a:t>
              </a: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dirty="0">
                  <a:solidFill>
                    <a:srgbClr val="0054A6"/>
                  </a:solidFill>
                  <a:latin typeface="Arial" charset="0"/>
                </a:rPr>
                <a:t>(incorporate into routine)</a:t>
              </a:r>
            </a:p>
          </p:txBody>
        </p:sp>
        <p:sp>
          <p:nvSpPr>
            <p:cNvPr id="39944" name="Rectangle 6"/>
            <p:cNvSpPr>
              <a:spLocks noChangeArrowheads="1"/>
            </p:cNvSpPr>
            <p:nvPr/>
          </p:nvSpPr>
          <p:spPr bwMode="auto">
            <a:xfrm>
              <a:off x="3512" y="981"/>
              <a:ext cx="2044" cy="1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sz="2400" dirty="0">
                  <a:solidFill>
                    <a:srgbClr val="FFC000"/>
                  </a:solidFill>
                  <a:latin typeface="Arial" charset="0"/>
                </a:rPr>
                <a:t>Pursue selectively</a:t>
              </a:r>
            </a:p>
          </p:txBody>
        </p:sp>
        <p:sp>
          <p:nvSpPr>
            <p:cNvPr id="39945" name="Rectangle 5"/>
            <p:cNvSpPr>
              <a:spLocks noChangeArrowheads="1"/>
            </p:cNvSpPr>
            <p:nvPr/>
          </p:nvSpPr>
          <p:spPr bwMode="auto">
            <a:xfrm>
              <a:off x="1467" y="981"/>
              <a:ext cx="2045" cy="1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sz="2400" dirty="0">
                  <a:solidFill>
                    <a:srgbClr val="FF0000"/>
                  </a:solidFill>
                  <a:latin typeface="Arial" charset="0"/>
                </a:rPr>
                <a:t>Avoid</a:t>
              </a:r>
            </a:p>
          </p:txBody>
        </p:sp>
        <p:sp>
          <p:nvSpPr>
            <p:cNvPr id="39946" name="Line 9"/>
            <p:cNvSpPr>
              <a:spLocks noChangeShapeType="1"/>
            </p:cNvSpPr>
            <p:nvPr/>
          </p:nvSpPr>
          <p:spPr bwMode="auto">
            <a:xfrm>
              <a:off x="1383" y="1117"/>
              <a:ext cx="408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47" name="Line 10"/>
            <p:cNvSpPr>
              <a:spLocks noChangeShapeType="1"/>
            </p:cNvSpPr>
            <p:nvPr/>
          </p:nvSpPr>
          <p:spPr bwMode="auto">
            <a:xfrm>
              <a:off x="1383" y="2319"/>
              <a:ext cx="408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48" name="Line 11"/>
            <p:cNvSpPr>
              <a:spLocks noChangeShapeType="1"/>
            </p:cNvSpPr>
            <p:nvPr/>
          </p:nvSpPr>
          <p:spPr bwMode="auto">
            <a:xfrm>
              <a:off x="1383" y="3521"/>
              <a:ext cx="408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49" name="Line 12"/>
            <p:cNvSpPr>
              <a:spLocks noChangeShapeType="1"/>
            </p:cNvSpPr>
            <p:nvPr/>
          </p:nvSpPr>
          <p:spPr bwMode="auto">
            <a:xfrm>
              <a:off x="1383" y="1117"/>
              <a:ext cx="0" cy="240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50" name="Line 13"/>
            <p:cNvSpPr>
              <a:spLocks noChangeShapeType="1"/>
            </p:cNvSpPr>
            <p:nvPr/>
          </p:nvSpPr>
          <p:spPr bwMode="auto">
            <a:xfrm>
              <a:off x="3428" y="1117"/>
              <a:ext cx="0" cy="24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51" name="Line 14"/>
            <p:cNvSpPr>
              <a:spLocks noChangeShapeType="1"/>
            </p:cNvSpPr>
            <p:nvPr/>
          </p:nvSpPr>
          <p:spPr bwMode="auto">
            <a:xfrm>
              <a:off x="5472" y="1117"/>
              <a:ext cx="0" cy="240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52" name="Text Box 16"/>
            <p:cNvSpPr txBox="1">
              <a:spLocks noChangeArrowheads="1"/>
            </p:cNvSpPr>
            <p:nvPr/>
          </p:nvSpPr>
          <p:spPr bwMode="auto">
            <a:xfrm rot="16200000">
              <a:off x="530" y="2097"/>
              <a:ext cx="110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0000"/>
                  </a:solidFill>
                </a:rPr>
                <a:t>Resources</a:t>
              </a:r>
            </a:p>
          </p:txBody>
        </p:sp>
        <p:sp>
          <p:nvSpPr>
            <p:cNvPr id="39953" name="Text Box 17"/>
            <p:cNvSpPr txBox="1">
              <a:spLocks noChangeArrowheads="1"/>
            </p:cNvSpPr>
            <p:nvPr/>
          </p:nvSpPr>
          <p:spPr bwMode="auto">
            <a:xfrm>
              <a:off x="2615" y="3648"/>
              <a:ext cx="162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Probable impact</a:t>
              </a:r>
            </a:p>
          </p:txBody>
        </p:sp>
        <p:sp>
          <p:nvSpPr>
            <p:cNvPr id="39954" name="Text Box 19"/>
            <p:cNvSpPr txBox="1">
              <a:spLocks noChangeArrowheads="1"/>
            </p:cNvSpPr>
            <p:nvPr/>
          </p:nvSpPr>
          <p:spPr bwMode="auto">
            <a:xfrm>
              <a:off x="1030" y="3348"/>
              <a:ext cx="22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</a:rPr>
                <a:t>Lo</a:t>
              </a:r>
            </a:p>
          </p:txBody>
        </p:sp>
        <p:sp>
          <p:nvSpPr>
            <p:cNvPr id="39955" name="Text Box 20"/>
            <p:cNvSpPr txBox="1">
              <a:spLocks noChangeArrowheads="1"/>
            </p:cNvSpPr>
            <p:nvPr/>
          </p:nvSpPr>
          <p:spPr bwMode="auto">
            <a:xfrm>
              <a:off x="4967" y="3665"/>
              <a:ext cx="208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</a:rPr>
                <a:t>Hi</a:t>
              </a:r>
            </a:p>
          </p:txBody>
        </p:sp>
        <p:sp>
          <p:nvSpPr>
            <p:cNvPr id="39956" name="Text Box 21"/>
            <p:cNvSpPr txBox="1">
              <a:spLocks noChangeArrowheads="1"/>
            </p:cNvSpPr>
            <p:nvPr/>
          </p:nvSpPr>
          <p:spPr bwMode="auto">
            <a:xfrm>
              <a:off x="1008" y="1290"/>
              <a:ext cx="208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</a:rPr>
                <a:t>Hi</a:t>
              </a:r>
            </a:p>
          </p:txBody>
        </p:sp>
      </p:grpSp>
      <p:sp>
        <p:nvSpPr>
          <p:cNvPr id="39941" name="Text Box 19"/>
          <p:cNvSpPr txBox="1">
            <a:spLocks noChangeArrowheads="1"/>
          </p:cNvSpPr>
          <p:nvPr/>
        </p:nvSpPr>
        <p:spPr bwMode="auto">
          <a:xfrm>
            <a:off x="2771777" y="5791201"/>
            <a:ext cx="3558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Lo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9891" y="3480459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697862" y="2001322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117316" y="2001322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992497" y="3470033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28957"/>
      </p:ext>
    </p:extLst>
  </p:cSld>
  <p:clrMapOvr>
    <a:masterClrMapping/>
  </p:clrMapOvr>
  <p:transition spd="slow" advTm="114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90" y="319088"/>
            <a:ext cx="5616575" cy="627210"/>
          </a:xfrm>
        </p:spPr>
        <p:txBody>
          <a:bodyPr/>
          <a:lstStyle/>
          <a:p>
            <a:r>
              <a:rPr lang="en-US" dirty="0" smtClean="0"/>
              <a:t>CCA Final Goals November, 2013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2727578"/>
              </p:ext>
            </p:extLst>
          </p:nvPr>
        </p:nvGraphicFramePr>
        <p:xfrm>
          <a:off x="827088" y="1148316"/>
          <a:ext cx="7859712" cy="5220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American Chemical Society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9615420"/>
      </p:ext>
    </p:extLst>
  </p:cSld>
  <p:clrMapOvr>
    <a:masterClrMapping/>
  </p:clrMapOvr>
  <p:transition advTm="539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478466" y="319088"/>
            <a:ext cx="6509710" cy="563414"/>
          </a:xfrm>
        </p:spPr>
        <p:txBody>
          <a:bodyPr/>
          <a:lstStyle/>
          <a:p>
            <a:pPr eaLnBrk="1" hangingPunct="1"/>
            <a:r>
              <a:rPr lang="en-US" dirty="0" smtClean="0"/>
              <a:t>CCA Goal/Strategy Opportunity Mapping</a:t>
            </a:r>
          </a:p>
        </p:txBody>
      </p:sp>
      <p:grpSp>
        <p:nvGrpSpPr>
          <p:cNvPr id="39940" name="Group 22"/>
          <p:cNvGrpSpPr>
            <a:grpSpLocks/>
          </p:cNvGrpSpPr>
          <p:nvPr/>
        </p:nvGrpSpPr>
        <p:grpSpPr bwMode="auto">
          <a:xfrm>
            <a:off x="1489076" y="1557339"/>
            <a:ext cx="7331075" cy="4695824"/>
            <a:chOff x="938" y="981"/>
            <a:chExt cx="4618" cy="2958"/>
          </a:xfrm>
        </p:grpSpPr>
        <p:sp>
          <p:nvSpPr>
            <p:cNvPr id="39942" name="Rectangle 8"/>
            <p:cNvSpPr>
              <a:spLocks noChangeArrowheads="1"/>
            </p:cNvSpPr>
            <p:nvPr/>
          </p:nvSpPr>
          <p:spPr bwMode="auto">
            <a:xfrm>
              <a:off x="3380" y="2183"/>
              <a:ext cx="2044" cy="1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sz="2400" dirty="0">
                  <a:solidFill>
                    <a:srgbClr val="00B050"/>
                  </a:solidFill>
                  <a:latin typeface="Arial" charset="0"/>
                </a:rPr>
                <a:t>No-brainers</a:t>
              </a: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dirty="0">
                  <a:solidFill>
                    <a:srgbClr val="00B050"/>
                  </a:solidFill>
                  <a:latin typeface="Arial" charset="0"/>
                </a:rPr>
                <a:t>(unfortunately few of these)</a:t>
              </a:r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>
              <a:off x="1467" y="2183"/>
              <a:ext cx="2045" cy="1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sz="2400" dirty="0">
                  <a:solidFill>
                    <a:srgbClr val="0054A6"/>
                  </a:solidFill>
                  <a:latin typeface="Arial" charset="0"/>
                </a:rPr>
                <a:t>Tactical</a:t>
              </a: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dirty="0">
                  <a:solidFill>
                    <a:srgbClr val="0054A6"/>
                  </a:solidFill>
                  <a:latin typeface="Arial" charset="0"/>
                </a:rPr>
                <a:t>(incorporate into routine)</a:t>
              </a:r>
            </a:p>
          </p:txBody>
        </p:sp>
        <p:sp>
          <p:nvSpPr>
            <p:cNvPr id="39944" name="Rectangle 6"/>
            <p:cNvSpPr>
              <a:spLocks noChangeArrowheads="1"/>
            </p:cNvSpPr>
            <p:nvPr/>
          </p:nvSpPr>
          <p:spPr bwMode="auto">
            <a:xfrm>
              <a:off x="3512" y="981"/>
              <a:ext cx="2044" cy="1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sz="2400" dirty="0">
                  <a:solidFill>
                    <a:srgbClr val="FFC000"/>
                  </a:solidFill>
                  <a:latin typeface="Arial" charset="0"/>
                </a:rPr>
                <a:t>Pursue selectively</a:t>
              </a:r>
            </a:p>
          </p:txBody>
        </p:sp>
        <p:sp>
          <p:nvSpPr>
            <p:cNvPr id="39945" name="Rectangle 5"/>
            <p:cNvSpPr>
              <a:spLocks noChangeArrowheads="1"/>
            </p:cNvSpPr>
            <p:nvPr/>
          </p:nvSpPr>
          <p:spPr bwMode="auto">
            <a:xfrm>
              <a:off x="1467" y="981"/>
              <a:ext cx="2045" cy="1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endParaRPr lang="en-US" dirty="0">
                <a:solidFill>
                  <a:srgbClr val="0054A6"/>
                </a:solidFill>
                <a:latin typeface="Arial" charset="0"/>
              </a:endParaRPr>
            </a:p>
            <a:p>
              <a:pPr algn="ctr" defTabSz="914400" fontAlgn="base">
                <a:spcBef>
                  <a:spcPct val="10000"/>
                </a:spcBef>
                <a:spcAft>
                  <a:spcPct val="40000"/>
                </a:spcAft>
                <a:buSzPct val="120000"/>
              </a:pPr>
              <a:r>
                <a:rPr lang="en-US" sz="2400" dirty="0">
                  <a:solidFill>
                    <a:srgbClr val="FF0000"/>
                  </a:solidFill>
                  <a:latin typeface="Arial" charset="0"/>
                </a:rPr>
                <a:t>Avoid</a:t>
              </a:r>
            </a:p>
          </p:txBody>
        </p:sp>
        <p:sp>
          <p:nvSpPr>
            <p:cNvPr id="39946" name="Line 9"/>
            <p:cNvSpPr>
              <a:spLocks noChangeShapeType="1"/>
            </p:cNvSpPr>
            <p:nvPr/>
          </p:nvSpPr>
          <p:spPr bwMode="auto">
            <a:xfrm>
              <a:off x="1383" y="1117"/>
              <a:ext cx="408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47" name="Line 10"/>
            <p:cNvSpPr>
              <a:spLocks noChangeShapeType="1"/>
            </p:cNvSpPr>
            <p:nvPr/>
          </p:nvSpPr>
          <p:spPr bwMode="auto">
            <a:xfrm>
              <a:off x="1383" y="2319"/>
              <a:ext cx="408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48" name="Line 11"/>
            <p:cNvSpPr>
              <a:spLocks noChangeShapeType="1"/>
            </p:cNvSpPr>
            <p:nvPr/>
          </p:nvSpPr>
          <p:spPr bwMode="auto">
            <a:xfrm>
              <a:off x="1383" y="3521"/>
              <a:ext cx="408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49" name="Line 12"/>
            <p:cNvSpPr>
              <a:spLocks noChangeShapeType="1"/>
            </p:cNvSpPr>
            <p:nvPr/>
          </p:nvSpPr>
          <p:spPr bwMode="auto">
            <a:xfrm>
              <a:off x="1383" y="1117"/>
              <a:ext cx="0" cy="240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50" name="Line 13"/>
            <p:cNvSpPr>
              <a:spLocks noChangeShapeType="1"/>
            </p:cNvSpPr>
            <p:nvPr/>
          </p:nvSpPr>
          <p:spPr bwMode="auto">
            <a:xfrm>
              <a:off x="3428" y="1117"/>
              <a:ext cx="0" cy="24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51" name="Line 14"/>
            <p:cNvSpPr>
              <a:spLocks noChangeShapeType="1"/>
            </p:cNvSpPr>
            <p:nvPr/>
          </p:nvSpPr>
          <p:spPr bwMode="auto">
            <a:xfrm>
              <a:off x="5472" y="1117"/>
              <a:ext cx="0" cy="240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39952" name="Text Box 16"/>
            <p:cNvSpPr txBox="1">
              <a:spLocks noChangeArrowheads="1"/>
            </p:cNvSpPr>
            <p:nvPr/>
          </p:nvSpPr>
          <p:spPr bwMode="auto">
            <a:xfrm rot="16200000">
              <a:off x="530" y="2097"/>
              <a:ext cx="110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0000"/>
                  </a:solidFill>
                </a:rPr>
                <a:t>Resources</a:t>
              </a:r>
            </a:p>
          </p:txBody>
        </p:sp>
        <p:sp>
          <p:nvSpPr>
            <p:cNvPr id="39953" name="Text Box 17"/>
            <p:cNvSpPr txBox="1">
              <a:spLocks noChangeArrowheads="1"/>
            </p:cNvSpPr>
            <p:nvPr/>
          </p:nvSpPr>
          <p:spPr bwMode="auto">
            <a:xfrm>
              <a:off x="2615" y="3648"/>
              <a:ext cx="162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Probable impact</a:t>
              </a:r>
            </a:p>
          </p:txBody>
        </p:sp>
        <p:sp>
          <p:nvSpPr>
            <p:cNvPr id="39954" name="Text Box 19"/>
            <p:cNvSpPr txBox="1">
              <a:spLocks noChangeArrowheads="1"/>
            </p:cNvSpPr>
            <p:nvPr/>
          </p:nvSpPr>
          <p:spPr bwMode="auto">
            <a:xfrm>
              <a:off x="1030" y="3348"/>
              <a:ext cx="22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</a:rPr>
                <a:t>Lo</a:t>
              </a:r>
            </a:p>
          </p:txBody>
        </p:sp>
        <p:sp>
          <p:nvSpPr>
            <p:cNvPr id="39955" name="Text Box 20"/>
            <p:cNvSpPr txBox="1">
              <a:spLocks noChangeArrowheads="1"/>
            </p:cNvSpPr>
            <p:nvPr/>
          </p:nvSpPr>
          <p:spPr bwMode="auto">
            <a:xfrm>
              <a:off x="4967" y="3665"/>
              <a:ext cx="208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</a:rPr>
                <a:t>Hi</a:t>
              </a:r>
            </a:p>
          </p:txBody>
        </p:sp>
        <p:sp>
          <p:nvSpPr>
            <p:cNvPr id="39956" name="Text Box 21"/>
            <p:cNvSpPr txBox="1">
              <a:spLocks noChangeArrowheads="1"/>
            </p:cNvSpPr>
            <p:nvPr/>
          </p:nvSpPr>
          <p:spPr bwMode="auto">
            <a:xfrm>
              <a:off x="1008" y="1290"/>
              <a:ext cx="208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</a:rPr>
                <a:t>Hi</a:t>
              </a:r>
            </a:p>
          </p:txBody>
        </p:sp>
      </p:grpSp>
      <p:sp>
        <p:nvSpPr>
          <p:cNvPr id="39941" name="Text Box 19"/>
          <p:cNvSpPr txBox="1">
            <a:spLocks noChangeArrowheads="1"/>
          </p:cNvSpPr>
          <p:nvPr/>
        </p:nvSpPr>
        <p:spPr bwMode="auto">
          <a:xfrm>
            <a:off x="2771777" y="5791201"/>
            <a:ext cx="3558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Lo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67965" y="3496747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1-10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31002" y="4624112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2-22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731002" y="4254780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1-13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992497" y="3115185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1-11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068487" y="5084811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2-10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135412" y="4795768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2-2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841328" y="5082714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2-1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578097" y="4697775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3-7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451566" y="2044394"/>
            <a:ext cx="1170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3-11&amp;12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885114" y="4419601"/>
            <a:ext cx="7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3-22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09571"/>
      </p:ext>
    </p:extLst>
  </p:cSld>
  <p:clrMapOvr>
    <a:masterClrMapping/>
  </p:clrMapOvr>
  <p:transition spd="slow" advTm="1140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81528"/>
      </p:ext>
    </p:extLst>
  </p:cSld>
  <p:clrMapOvr>
    <a:masterClrMapping/>
  </p:clrMapOvr>
  <p:transition advTm="76843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2"/>
          <p:cNvSpPr>
            <a:spLocks noChangeArrowheads="1"/>
          </p:cNvSpPr>
          <p:nvPr/>
        </p:nvSpPr>
        <p:spPr bwMode="auto">
          <a:xfrm>
            <a:off x="481013" y="782638"/>
            <a:ext cx="8229600" cy="5480050"/>
          </a:xfrm>
          <a:prstGeom prst="rect">
            <a:avLst/>
          </a:prstGeom>
          <a:solidFill>
            <a:schemeClr val="bg1"/>
          </a:solidFill>
          <a:ln w="63500">
            <a:solidFill>
              <a:srgbClr val="85999E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8638" y="889000"/>
            <a:ext cx="8223250" cy="4719638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Turning Ideas Into Action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The goal:  </a:t>
            </a:r>
            <a:r>
              <a:rPr lang="en-US" sz="1800" i="1" dirty="0" smtClean="0"/>
              <a:t>Be a leader in communicating to the general public the nature and value of chemistry and related sciences</a:t>
            </a:r>
            <a:r>
              <a:rPr lang="en-US" sz="1800" i="1" dirty="0" smtClean="0">
                <a:solidFill>
                  <a:schemeClr val="tx1"/>
                </a:solidFill>
              </a:rPr>
              <a:t>.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Strategy:  </a:t>
            </a:r>
            <a:r>
              <a:rPr lang="en-US" sz="1800" i="1" dirty="0" smtClean="0">
                <a:solidFill>
                  <a:schemeClr val="tx1"/>
                </a:solidFill>
              </a:rPr>
              <a:t>Schedule Chemistry </a:t>
            </a:r>
            <a:r>
              <a:rPr lang="en-US" sz="1800" i="1" dirty="0" err="1" smtClean="0">
                <a:solidFill>
                  <a:schemeClr val="tx1"/>
                </a:solidFill>
              </a:rPr>
              <a:t>RoadShow</a:t>
            </a:r>
            <a:r>
              <a:rPr lang="en-US" sz="1800" i="1" dirty="0" smtClean="0">
                <a:solidFill>
                  <a:schemeClr val="tx1"/>
                </a:solidFill>
              </a:rPr>
              <a:t> visits to elementary and high schools; recruit an industry chemist and an academic chemist pair for each visit; contact each school principal/science teacher to arrange visits; prepare slide show and interactive demonstration.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buFontTx/>
              <a:buNone/>
            </a:pPr>
            <a:r>
              <a:rPr lang="en-US" sz="1800" b="1" dirty="0" smtClean="0"/>
              <a:t>Target date for</a:t>
            </a:r>
            <a:r>
              <a:rPr lang="en-US" sz="1800" b="1" dirty="0" smtClean="0">
                <a:solidFill>
                  <a:schemeClr val="tx1"/>
                </a:solidFill>
              </a:rPr>
              <a:t> completion:</a:t>
            </a:r>
            <a:r>
              <a:rPr lang="en-US" sz="1800" i="1" dirty="0" smtClean="0">
                <a:solidFill>
                  <a:schemeClr val="tx1"/>
                </a:solidFill>
              </a:rPr>
              <a:t> Start the planning in two weeks and schedule visits for the fall semester; evaluate during winter holiday break.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Ways to </a:t>
            </a:r>
            <a:r>
              <a:rPr lang="en-US" sz="1800" b="1" smtClean="0">
                <a:solidFill>
                  <a:schemeClr val="tx1"/>
                </a:solidFill>
              </a:rPr>
              <a:t>keep focus:</a:t>
            </a:r>
            <a:r>
              <a:rPr lang="en-US" sz="1800" i="1" smtClean="0">
                <a:solidFill>
                  <a:schemeClr val="tx1"/>
                </a:solidFill>
              </a:rPr>
              <a:t> </a:t>
            </a:r>
            <a:r>
              <a:rPr lang="en-US" sz="1800" i="1" dirty="0" smtClean="0">
                <a:solidFill>
                  <a:schemeClr val="tx1"/>
                </a:solidFill>
              </a:rPr>
              <a:t>Schedule team </a:t>
            </a:r>
            <a:r>
              <a:rPr lang="en-US" sz="1800" i="1" dirty="0" err="1" smtClean="0">
                <a:solidFill>
                  <a:schemeClr val="tx1"/>
                </a:solidFill>
              </a:rPr>
              <a:t>telecon</a:t>
            </a:r>
            <a:r>
              <a:rPr lang="en-US" sz="1800" i="1" dirty="0" smtClean="0">
                <a:solidFill>
                  <a:schemeClr val="tx1"/>
                </a:solidFill>
              </a:rPr>
              <a:t> meetings every two weeks to ck progress; use central calendar to </a:t>
            </a:r>
            <a:r>
              <a:rPr lang="en-US" sz="1800" i="1" dirty="0" smtClean="0"/>
              <a:t>record appointments, recruit and assign presenters for </a:t>
            </a:r>
            <a:r>
              <a:rPr lang="en-US" sz="1800" i="1" dirty="0" err="1" smtClean="0"/>
              <a:t>RoadShow</a:t>
            </a:r>
            <a:r>
              <a:rPr lang="en-US" sz="1800" i="1" dirty="0" smtClean="0"/>
              <a:t> visits; </a:t>
            </a:r>
            <a:r>
              <a:rPr lang="en-US" sz="1800" i="1" dirty="0" smtClean="0">
                <a:solidFill>
                  <a:schemeClr val="tx1"/>
                </a:solidFill>
              </a:rPr>
              <a:t>assign a volunteer to handle logistics for each visit; Set up sign up mechanism for volunteers and teachers on the website; debrief volunteers at the </a:t>
            </a:r>
            <a:r>
              <a:rPr lang="en-US" sz="1800" i="1" dirty="0" err="1" smtClean="0">
                <a:solidFill>
                  <a:schemeClr val="tx1"/>
                </a:solidFill>
              </a:rPr>
              <a:t>telecons</a:t>
            </a:r>
            <a:r>
              <a:rPr lang="en-US" sz="1800" i="1" dirty="0" smtClean="0">
                <a:solidFill>
                  <a:schemeClr val="tx1"/>
                </a:solidFill>
              </a:rPr>
              <a:t>.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Potential barriers/obstacles:</a:t>
            </a:r>
            <a:r>
              <a:rPr lang="en-US" sz="1800" i="1" dirty="0" smtClean="0">
                <a:solidFill>
                  <a:schemeClr val="tx1"/>
                </a:solidFill>
              </a:rPr>
              <a:t> </a:t>
            </a:r>
            <a:r>
              <a:rPr lang="en-US" sz="1800" i="1" dirty="0" smtClean="0"/>
              <a:t>Mismatch of available volunteer time to school visit time; last minute dropout; logistics transfers of handout materials and presentation equipment.</a:t>
            </a:r>
            <a:endParaRPr lang="en-US" sz="1800" i="1" dirty="0" smtClean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Ways to overcome:</a:t>
            </a:r>
            <a:r>
              <a:rPr lang="en-US" sz="1800" i="1" dirty="0" smtClean="0">
                <a:solidFill>
                  <a:schemeClr val="tx1"/>
                </a:solidFill>
              </a:rPr>
              <a:t> Central scheduling calendar; assign tasks to individual team members and have a team leader as organizer. 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Support/resources I may need:</a:t>
            </a:r>
            <a:r>
              <a:rPr lang="en-US" sz="1800" i="1" dirty="0" smtClean="0">
                <a:solidFill>
                  <a:schemeClr val="tx1"/>
                </a:solidFill>
              </a:rPr>
              <a:t> Team members’ interest and encouragement; laptop and projector; supplies and copies; materials for demonstrations.</a:t>
            </a:r>
          </a:p>
        </p:txBody>
      </p:sp>
      <p:sp>
        <p:nvSpPr>
          <p:cNvPr id="148485" name="Line 4"/>
          <p:cNvSpPr>
            <a:spLocks noChangeShapeType="1"/>
          </p:cNvSpPr>
          <p:nvPr/>
        </p:nvSpPr>
        <p:spPr bwMode="auto">
          <a:xfrm>
            <a:off x="492125" y="1298575"/>
            <a:ext cx="822801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8486" name="Rectangle 5"/>
          <p:cNvSpPr>
            <a:spLocks noChangeArrowheads="1"/>
          </p:cNvSpPr>
          <p:nvPr/>
        </p:nvSpPr>
        <p:spPr bwMode="auto">
          <a:xfrm>
            <a:off x="481012" y="155575"/>
            <a:ext cx="7900987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7922" tIns="33961" rIns="67922" bIns="33961" anchor="ctr"/>
          <a:lstStyle/>
          <a:p>
            <a:pPr defTabSz="681038" eaLnBrk="1" hangingPunct="1">
              <a:lnSpc>
                <a:spcPct val="85000"/>
              </a:lnSpc>
            </a:pPr>
            <a:r>
              <a:rPr lang="en-US" sz="2400" i="1" dirty="0"/>
              <a:t>Sample </a:t>
            </a:r>
            <a:r>
              <a:rPr lang="en-US" sz="2400" i="1" dirty="0" smtClean="0"/>
              <a:t>Plan Template</a:t>
            </a:r>
            <a:endParaRPr lang="en-US" sz="2400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American Chemical Society</a:t>
            </a:r>
            <a:endParaRPr lang="en-GB" dirty="0"/>
          </a:p>
        </p:txBody>
      </p:sp>
    </p:spTree>
  </p:cSld>
  <p:clrMapOvr>
    <a:masterClrMapping/>
  </p:clrMapOvr>
  <p:transition advTm="11656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319088"/>
            <a:ext cx="5616575" cy="74771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ct val="10000"/>
              </a:spcBef>
              <a:spcAft>
                <a:spcPct val="40000"/>
              </a:spcAft>
            </a:pPr>
            <a:r>
              <a:rPr lang="en-US" sz="1800" dirty="0" smtClean="0">
                <a:ea typeface="+mn-ea"/>
                <a:cs typeface="+mn-cs"/>
              </a:rPr>
              <a:t/>
            </a:r>
            <a:br>
              <a:rPr lang="en-US" sz="1800" dirty="0" smtClean="0">
                <a:ea typeface="+mn-ea"/>
                <a:cs typeface="+mn-cs"/>
              </a:rPr>
            </a:br>
            <a:endParaRPr lang="en-US" sz="1800" b="0" dirty="0" smtClean="0"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American Chemical Society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837193"/>
              </p:ext>
            </p:extLst>
          </p:nvPr>
        </p:nvGraphicFramePr>
        <p:xfrm>
          <a:off x="1066800" y="1397000"/>
          <a:ext cx="746760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088"/>
                <a:gridCol w="3456384"/>
                <a:gridCol w="151412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What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Champion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When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Goal 1, Strategy 1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Holly Davis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Goal 1, Strategy 2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Ressano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Desouza</a:t>
                      </a:r>
                      <a:r>
                        <a:rPr lang="en-US" dirty="0" smtClean="0"/>
                        <a:t>-Machado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Goal 1, Strategy 3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Marilyn </a:t>
                      </a:r>
                      <a:r>
                        <a:rPr lang="en-US" dirty="0" err="1" smtClean="0"/>
                        <a:t>Duerst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Analice</a:t>
                      </a:r>
                      <a:r>
                        <a:rPr lang="en-US" dirty="0" smtClean="0"/>
                        <a:t> Sowell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Goal 2, Strategy 1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Sanda</a:t>
                      </a:r>
                      <a:r>
                        <a:rPr lang="en-US" dirty="0" smtClean="0"/>
                        <a:t> Sun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Goal 2, Strategy 2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Kim Morehouse</a:t>
                      </a:r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Goal 2, Strategy 3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Kim Morehouse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Goal 2 Strategy 4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Shawn Dougherty, Sheila Kanodia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Goal 3, Strategy 1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Analice</a:t>
                      </a:r>
                      <a:r>
                        <a:rPr lang="en-US" dirty="0" smtClean="0"/>
                        <a:t> Sowell, Mikal Ankrah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Goal 3, Strategy 2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Ressano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Desouza</a:t>
                      </a:r>
                      <a:r>
                        <a:rPr lang="en-US" dirty="0" smtClean="0"/>
                        <a:t>-Machado, Sheila Kanodia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Goal 3, Strategy 3</a:t>
                      </a:r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Marilyn </a:t>
                      </a:r>
                      <a:r>
                        <a:rPr lang="en-US" dirty="0" err="1" smtClean="0"/>
                        <a:t>Duerst</a:t>
                      </a:r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827088" y="319088"/>
            <a:ext cx="5616575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61963" marR="0" lvl="0" indent="-461963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4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54A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CCA CHAMPIONS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54A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GOAL/STRATEGIES:</a:t>
            </a:r>
          </a:p>
          <a:p>
            <a:pPr marL="461963" marR="0" lvl="0" indent="-461963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40000"/>
              </a:spcAft>
              <a:buClrTx/>
              <a:buSzTx/>
              <a:buFontTx/>
              <a:buNone/>
              <a:tabLst/>
              <a:defRPr/>
            </a:pPr>
            <a:r>
              <a:rPr lang="en-US" b="1" i="1" kern="0" dirty="0" smtClean="0">
                <a:solidFill>
                  <a:srgbClr val="FF0000"/>
                </a:solidFill>
                <a:latin typeface="+mj-lt"/>
              </a:rPr>
              <a:t>KICKOFF DATE:  </a:t>
            </a:r>
            <a:r>
              <a:rPr lang="en-US" b="1" i="1" u="sng" kern="0" dirty="0" smtClean="0">
                <a:solidFill>
                  <a:srgbClr val="FF0000"/>
                </a:solidFill>
                <a:latin typeface="+mj-lt"/>
              </a:rPr>
              <a:t>November 20, 2013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54A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/>
            </a:r>
            <a:b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54A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54A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461963" marR="0" lvl="0" indent="-461963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400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54A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461963" marR="0" lvl="0" indent="-461963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400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54A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336962"/>
      </p:ext>
    </p:extLst>
  </p:cSld>
  <p:clrMapOvr>
    <a:masterClrMapping/>
  </p:clrMapOvr>
  <p:transition advTm="3375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319088"/>
            <a:ext cx="5616575" cy="589632"/>
          </a:xfrm>
        </p:spPr>
        <p:txBody>
          <a:bodyPr/>
          <a:lstStyle/>
          <a:p>
            <a:r>
              <a:rPr lang="en-US" dirty="0" smtClean="0"/>
              <a:t>Next Steps for CCA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369360"/>
              </p:ext>
            </p:extLst>
          </p:nvPr>
        </p:nvGraphicFramePr>
        <p:xfrm>
          <a:off x="539552" y="1494556"/>
          <a:ext cx="8280920" cy="47263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12368"/>
                <a:gridCol w="1927440"/>
                <a:gridCol w="3041112"/>
              </a:tblGrid>
              <a:tr h="5801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What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37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mbria"/>
                          <a:ea typeface="MS Mincho"/>
                          <a:cs typeface="Times New Roman"/>
                        </a:rPr>
                        <a:t>Send Vision/Mission/Goals to full CCA Committee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George Heard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11/20/13</a:t>
                      </a:r>
                    </a:p>
                  </a:txBody>
                  <a:tcPr marL="68580" marR="68580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Send Flipchart Photos &amp; Summary of SPR Outputs to George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Facilitators (Hinkle, Schulz)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11/25/13</a:t>
                      </a:r>
                    </a:p>
                  </a:txBody>
                  <a:tcPr marL="68580" marR="68580" marT="0" marB="0"/>
                </a:tc>
              </a:tr>
              <a:tr h="3954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Send memo to CCA – Recruit CCA members to Project Teams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George Heard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12/3/13</a:t>
                      </a:r>
                    </a:p>
                  </a:txBody>
                  <a:tcPr marL="68580" marR="68580" marT="0" marB="0"/>
                </a:tc>
              </a:tr>
              <a:tr h="3954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Finalize Project Teams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Champions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1/10/14</a:t>
                      </a:r>
                    </a:p>
                  </a:txBody>
                  <a:tcPr marL="68580" marR="68580" marT="0" marB="0"/>
                </a:tc>
              </a:tr>
              <a:tr h="8775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Send completed Project Plans to George Heard (Suggest Champions start Project Team discussion by sending draft on planning template in SPR Participant Guide.)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mbria"/>
                          <a:ea typeface="MS Mincho"/>
                          <a:cs typeface="Times New Roman"/>
                        </a:rPr>
                        <a:t>Champions/Teams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1/31/14</a:t>
                      </a:r>
                    </a:p>
                  </a:txBody>
                  <a:tcPr marL="68580" marR="68580" marT="0" marB="0"/>
                </a:tc>
              </a:tr>
              <a:tr h="4365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Develop timeline for combined CCA projects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George Heard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2/15/14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3954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Send Dallas Meeting agenda items to Staff Liaisons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Champions/Project Leads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2/1/14</a:t>
                      </a:r>
                    </a:p>
                  </a:txBody>
                  <a:tcPr marL="68580" marR="68580" marT="0" marB="0"/>
                </a:tc>
              </a:tr>
              <a:tr h="3954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Publicize CCA Strategic Plan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-Develop Communications Plan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(Who – outside CCA; How; When)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George Heard &amp; CCA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mbria"/>
                          <a:ea typeface="MS Mincho"/>
                          <a:cs typeface="Times New Roman"/>
                        </a:rPr>
                        <a:t>Exec. Committee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mbria"/>
                          <a:ea typeface="MS Mincho"/>
                          <a:cs typeface="Times New Roman"/>
                        </a:rPr>
                        <a:t>3/1/14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American Chemical Society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56490" y="871142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b="1" i="1" dirty="0" smtClean="0">
                <a:solidFill>
                  <a:srgbClr val="C00000"/>
                </a:solidFill>
              </a:rPr>
              <a:t>Kick-off November 20, 2013:</a:t>
            </a:r>
            <a:endParaRPr lang="en-US" b="1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H="1" flipV="1">
            <a:off x="4499992" y="6381328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*See PG Appendix for Worksheets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8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dirty="0" smtClean="0">
                <a:solidFill>
                  <a:srgbClr val="0054A6"/>
                </a:solidFill>
              </a:rPr>
              <a:t>American Chemical Society</a:t>
            </a:r>
          </a:p>
        </p:txBody>
      </p:sp>
      <p:sp>
        <p:nvSpPr>
          <p:cNvPr id="43011" name="Rectangle 8"/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6121400" cy="504056"/>
          </a:xfrm>
        </p:spPr>
        <p:txBody>
          <a:bodyPr anchor="t"/>
          <a:lstStyle/>
          <a:p>
            <a:pPr eaLnBrk="1" hangingPunct="1"/>
            <a:r>
              <a:rPr lang="en-US" sz="2200" dirty="0" smtClean="0"/>
              <a:t>The ACS CCA</a:t>
            </a:r>
            <a:br>
              <a:rPr lang="en-US" sz="2200" dirty="0" smtClean="0"/>
            </a:br>
            <a:r>
              <a:rPr lang="en-US" sz="2200" dirty="0" smtClean="0"/>
              <a:t>Strategic Plan*</a:t>
            </a:r>
          </a:p>
        </p:txBody>
      </p:sp>
      <p:sp>
        <p:nvSpPr>
          <p:cNvPr id="40" name="AutoShape 5"/>
          <p:cNvSpPr>
            <a:spLocks noChangeAspect="1" noChangeArrowheads="1"/>
          </p:cNvSpPr>
          <p:nvPr/>
        </p:nvSpPr>
        <p:spPr bwMode="auto">
          <a:xfrm>
            <a:off x="2971800" y="116632"/>
            <a:ext cx="3429000" cy="983703"/>
          </a:xfrm>
          <a:prstGeom prst="hexagon">
            <a:avLst>
              <a:gd name="adj" fmla="val 31189"/>
              <a:gd name="vf" fmla="val 115470"/>
            </a:avLst>
          </a:prstGeom>
          <a:solidFill>
            <a:srgbClr val="FFFF00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41" name="AutoShape 27"/>
          <p:cNvSpPr>
            <a:spLocks noChangeAspect="1" noChangeArrowheads="1"/>
          </p:cNvSpPr>
          <p:nvPr/>
        </p:nvSpPr>
        <p:spPr bwMode="auto">
          <a:xfrm>
            <a:off x="381000" y="1066800"/>
            <a:ext cx="2438400" cy="1330036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92D050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</p:txBody>
      </p:sp>
      <p:sp>
        <p:nvSpPr>
          <p:cNvPr id="43" name="AutoShape 27"/>
          <p:cNvSpPr>
            <a:spLocks noChangeAspect="1" noChangeArrowheads="1"/>
          </p:cNvSpPr>
          <p:nvPr/>
        </p:nvSpPr>
        <p:spPr bwMode="auto">
          <a:xfrm>
            <a:off x="609600" y="3276600"/>
            <a:ext cx="1925142" cy="800100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 smtClean="0"/>
          </a:p>
          <a:p>
            <a:pPr algn="ctr">
              <a:defRPr/>
            </a:pPr>
            <a:endParaRPr lang="en-US" sz="1100" b="1" dirty="0" smtClean="0"/>
          </a:p>
          <a:p>
            <a:pPr algn="ctr">
              <a:defRPr/>
            </a:pPr>
            <a:endParaRPr lang="en-US" sz="1100" b="1" dirty="0"/>
          </a:p>
        </p:txBody>
      </p:sp>
      <p:sp>
        <p:nvSpPr>
          <p:cNvPr id="44" name="AutoShape 27"/>
          <p:cNvSpPr>
            <a:spLocks noChangeAspect="1" noChangeArrowheads="1"/>
          </p:cNvSpPr>
          <p:nvPr/>
        </p:nvSpPr>
        <p:spPr bwMode="auto">
          <a:xfrm>
            <a:off x="596280" y="4953000"/>
            <a:ext cx="1925142" cy="800100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100" b="1" dirty="0"/>
              <a:t>MEASUREMENT</a:t>
            </a:r>
          </a:p>
        </p:txBody>
      </p:sp>
      <p:sp>
        <p:nvSpPr>
          <p:cNvPr id="48" name="AutoShape 27"/>
          <p:cNvSpPr>
            <a:spLocks noChangeAspect="1" noChangeArrowheads="1"/>
          </p:cNvSpPr>
          <p:nvPr/>
        </p:nvSpPr>
        <p:spPr bwMode="auto">
          <a:xfrm>
            <a:off x="3505200" y="1124744"/>
            <a:ext cx="2514600" cy="1237457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92D050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</p:txBody>
      </p:sp>
      <p:sp>
        <p:nvSpPr>
          <p:cNvPr id="54" name="AutoShape 27"/>
          <p:cNvSpPr>
            <a:spLocks noChangeAspect="1" noChangeArrowheads="1"/>
          </p:cNvSpPr>
          <p:nvPr/>
        </p:nvSpPr>
        <p:spPr bwMode="auto">
          <a:xfrm>
            <a:off x="6781800" y="3284984"/>
            <a:ext cx="2038672" cy="800100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</p:txBody>
      </p:sp>
      <p:sp>
        <p:nvSpPr>
          <p:cNvPr id="55" name="AutoShape 27"/>
          <p:cNvSpPr>
            <a:spLocks noChangeAspect="1" noChangeArrowheads="1"/>
          </p:cNvSpPr>
          <p:nvPr/>
        </p:nvSpPr>
        <p:spPr bwMode="auto">
          <a:xfrm>
            <a:off x="6804248" y="5661248"/>
            <a:ext cx="2016224" cy="872108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100" b="1" dirty="0"/>
              <a:t>MEASUREMENT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3131840" y="93104"/>
            <a:ext cx="331236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b="1" dirty="0" smtClean="0"/>
              <a:t>VISION: Improving </a:t>
            </a:r>
            <a:r>
              <a:rPr lang="en-US" sz="900" b="1" dirty="0"/>
              <a:t>the public understanding and appreciation of chemistry through excellence in outreach.</a:t>
            </a:r>
          </a:p>
          <a:p>
            <a:pPr lvl="0"/>
            <a:endParaRPr lang="en-US" sz="900" b="1" dirty="0"/>
          </a:p>
          <a:p>
            <a:pPr lvl="0"/>
            <a:r>
              <a:rPr lang="en-US" sz="900" b="1" dirty="0" smtClean="0"/>
              <a:t>MISSION: Supporting </a:t>
            </a:r>
            <a:r>
              <a:rPr lang="en-US" sz="900" b="1" dirty="0"/>
              <a:t>ACS members and volunteers by facilitating safe, fun and effective community outreach.</a:t>
            </a:r>
            <a:endParaRPr lang="en-US" sz="900" dirty="0"/>
          </a:p>
          <a:p>
            <a:endParaRPr lang="en-US" sz="900" dirty="0"/>
          </a:p>
        </p:txBody>
      </p:sp>
      <p:sp>
        <p:nvSpPr>
          <p:cNvPr id="3" name="Rectangle 2"/>
          <p:cNvSpPr/>
          <p:nvPr/>
        </p:nvSpPr>
        <p:spPr>
          <a:xfrm>
            <a:off x="596280" y="1136647"/>
            <a:ext cx="2160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 smtClean="0"/>
              <a:t>GOAL 1: </a:t>
            </a:r>
            <a:r>
              <a:rPr lang="en-US" sz="1000" dirty="0"/>
              <a:t>Support the efforts of ACS volunteers by releasing ideas, materials and publications in a timely manner, and providing activities and venue suggestions for outreach events.  </a:t>
            </a:r>
          </a:p>
          <a:p>
            <a:endParaRPr lang="en-US" sz="1000" dirty="0"/>
          </a:p>
        </p:txBody>
      </p:sp>
      <p:sp>
        <p:nvSpPr>
          <p:cNvPr id="35" name="AutoShape 27"/>
          <p:cNvSpPr>
            <a:spLocks noChangeAspect="1" noChangeArrowheads="1"/>
          </p:cNvSpPr>
          <p:nvPr/>
        </p:nvSpPr>
        <p:spPr bwMode="auto">
          <a:xfrm>
            <a:off x="3810000" y="2348880"/>
            <a:ext cx="1981200" cy="851520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</p:txBody>
      </p:sp>
      <p:sp>
        <p:nvSpPr>
          <p:cNvPr id="37" name="AutoShape 27"/>
          <p:cNvSpPr>
            <a:spLocks noChangeAspect="1" noChangeArrowheads="1"/>
          </p:cNvSpPr>
          <p:nvPr/>
        </p:nvSpPr>
        <p:spPr bwMode="auto">
          <a:xfrm>
            <a:off x="609600" y="4114800"/>
            <a:ext cx="1925143" cy="801688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dirty="0" smtClean="0"/>
          </a:p>
        </p:txBody>
      </p:sp>
      <p:sp>
        <p:nvSpPr>
          <p:cNvPr id="39" name="AutoShape 27"/>
          <p:cNvSpPr>
            <a:spLocks noChangeAspect="1" noChangeArrowheads="1"/>
          </p:cNvSpPr>
          <p:nvPr/>
        </p:nvSpPr>
        <p:spPr bwMode="auto">
          <a:xfrm>
            <a:off x="609600" y="2438400"/>
            <a:ext cx="1927102" cy="800100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</p:txBody>
      </p:sp>
      <p:sp>
        <p:nvSpPr>
          <p:cNvPr id="46" name="AutoShape 27"/>
          <p:cNvSpPr>
            <a:spLocks noChangeAspect="1" noChangeArrowheads="1"/>
          </p:cNvSpPr>
          <p:nvPr/>
        </p:nvSpPr>
        <p:spPr bwMode="auto">
          <a:xfrm>
            <a:off x="3779912" y="4077072"/>
            <a:ext cx="2016224" cy="838200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</p:txBody>
      </p:sp>
      <p:sp>
        <p:nvSpPr>
          <p:cNvPr id="47" name="AutoShape 27"/>
          <p:cNvSpPr>
            <a:spLocks noChangeAspect="1" noChangeArrowheads="1"/>
          </p:cNvSpPr>
          <p:nvPr/>
        </p:nvSpPr>
        <p:spPr bwMode="auto">
          <a:xfrm>
            <a:off x="3810000" y="3200400"/>
            <a:ext cx="1986136" cy="872108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</p:txBody>
      </p:sp>
      <p:sp>
        <p:nvSpPr>
          <p:cNvPr id="52" name="AutoShape 27"/>
          <p:cNvSpPr>
            <a:spLocks noChangeAspect="1" noChangeArrowheads="1"/>
          </p:cNvSpPr>
          <p:nvPr/>
        </p:nvSpPr>
        <p:spPr bwMode="auto">
          <a:xfrm>
            <a:off x="3810000" y="5733256"/>
            <a:ext cx="1986136" cy="864096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100" b="1" dirty="0"/>
              <a:t>MEASUREMENT</a:t>
            </a:r>
          </a:p>
        </p:txBody>
      </p:sp>
      <p:sp>
        <p:nvSpPr>
          <p:cNvPr id="56" name="AutoShape 27"/>
          <p:cNvSpPr>
            <a:spLocks noChangeAspect="1" noChangeArrowheads="1"/>
          </p:cNvSpPr>
          <p:nvPr/>
        </p:nvSpPr>
        <p:spPr bwMode="auto">
          <a:xfrm>
            <a:off x="6781800" y="4077072"/>
            <a:ext cx="2050908" cy="800100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</p:txBody>
      </p:sp>
      <p:sp>
        <p:nvSpPr>
          <p:cNvPr id="57" name="AutoShape 27"/>
          <p:cNvSpPr>
            <a:spLocks noChangeAspect="1" noChangeArrowheads="1"/>
          </p:cNvSpPr>
          <p:nvPr/>
        </p:nvSpPr>
        <p:spPr bwMode="auto">
          <a:xfrm>
            <a:off x="6804248" y="4869160"/>
            <a:ext cx="2016224" cy="800100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</p:txBody>
      </p:sp>
      <p:sp>
        <p:nvSpPr>
          <p:cNvPr id="45" name="AutoShape 27"/>
          <p:cNvSpPr>
            <a:spLocks noChangeAspect="1" noChangeArrowheads="1"/>
          </p:cNvSpPr>
          <p:nvPr/>
        </p:nvSpPr>
        <p:spPr bwMode="auto">
          <a:xfrm>
            <a:off x="6477000" y="1052736"/>
            <a:ext cx="2514600" cy="1368152"/>
          </a:xfrm>
          <a:prstGeom prst="hexagon">
            <a:avLst>
              <a:gd name="adj" fmla="val 33478"/>
              <a:gd name="vf" fmla="val 115470"/>
            </a:avLst>
          </a:prstGeom>
          <a:solidFill>
            <a:srgbClr val="92D050"/>
          </a:solidFill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7812360" y="29969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6732240" y="1196752"/>
            <a:ext cx="2051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 smtClean="0"/>
              <a:t>GOAL 3: </a:t>
            </a:r>
            <a:r>
              <a:rPr lang="en-US" sz="1000" dirty="0"/>
              <a:t>Provide training and guidance for volunteers to perform outreach activities or events in order to increase the number of local sections running and reporting such activities.  </a:t>
            </a:r>
          </a:p>
          <a:p>
            <a:r>
              <a:rPr lang="en-US" sz="1000" b="1" dirty="0" smtClean="0"/>
              <a:t> </a:t>
            </a:r>
            <a:r>
              <a:rPr lang="en-US" sz="1000" i="1" dirty="0" smtClean="0"/>
              <a:t>.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685800" y="25146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 smtClean="0"/>
          </a:p>
          <a:p>
            <a:r>
              <a:rPr lang="en-US" sz="800" dirty="0" smtClean="0"/>
              <a:t>1-1.</a:t>
            </a:r>
            <a:r>
              <a:rPr lang="en-US" sz="800" b="1" dirty="0" smtClean="0"/>
              <a:t>  </a:t>
            </a:r>
            <a:r>
              <a:rPr lang="en-US" sz="800" dirty="0" smtClean="0"/>
              <a:t>Provide </a:t>
            </a:r>
            <a:r>
              <a:rPr lang="en-US" sz="800" dirty="0"/>
              <a:t>a </a:t>
            </a:r>
            <a:r>
              <a:rPr lang="en-US" sz="800" dirty="0" smtClean="0"/>
              <a:t> </a:t>
            </a:r>
            <a:r>
              <a:rPr lang="en-US" sz="800" dirty="0"/>
              <a:t>audience-specific </a:t>
            </a:r>
            <a:r>
              <a:rPr lang="en-US" sz="800" dirty="0" smtClean="0"/>
              <a:t>resources for outreach activities </a:t>
            </a:r>
            <a:endParaRPr lang="en-US" sz="800" dirty="0"/>
          </a:p>
        </p:txBody>
      </p:sp>
      <p:sp>
        <p:nvSpPr>
          <p:cNvPr id="31" name="Rectangle 30"/>
          <p:cNvSpPr/>
          <p:nvPr/>
        </p:nvSpPr>
        <p:spPr>
          <a:xfrm>
            <a:off x="3733800" y="1196752"/>
            <a:ext cx="205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 smtClean="0"/>
              <a:t>GOAL 2:  </a:t>
            </a:r>
            <a:r>
              <a:rPr lang="en-US" sz="1200" dirty="0"/>
              <a:t>Retain and grow by 1% outreach volunteer pool by recognizing volunteers and their local programs.</a:t>
            </a:r>
          </a:p>
          <a:p>
            <a:endParaRPr lang="en-US" sz="1200" dirty="0"/>
          </a:p>
        </p:txBody>
      </p:sp>
      <p:sp>
        <p:nvSpPr>
          <p:cNvPr id="32" name="AutoShape 27"/>
          <p:cNvSpPr>
            <a:spLocks noChangeAspect="1" noChangeArrowheads="1"/>
          </p:cNvSpPr>
          <p:nvPr/>
        </p:nvSpPr>
        <p:spPr bwMode="auto">
          <a:xfrm>
            <a:off x="6732240" y="2420888"/>
            <a:ext cx="2114872" cy="864096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  <a:p>
            <a:pPr algn="ctr">
              <a:defRPr/>
            </a:pPr>
            <a:endParaRPr lang="en-US" sz="1100" b="1" dirty="0"/>
          </a:p>
        </p:txBody>
      </p:sp>
      <p:sp>
        <p:nvSpPr>
          <p:cNvPr id="34" name="AutoShape 27"/>
          <p:cNvSpPr>
            <a:spLocks noChangeAspect="1" noChangeArrowheads="1"/>
          </p:cNvSpPr>
          <p:nvPr/>
        </p:nvSpPr>
        <p:spPr bwMode="auto">
          <a:xfrm>
            <a:off x="3810000" y="4941168"/>
            <a:ext cx="2001343" cy="792088"/>
          </a:xfrm>
          <a:prstGeom prst="hexagon">
            <a:avLst>
              <a:gd name="adj" fmla="val 33478"/>
              <a:gd name="vf" fmla="val 11547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1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10363" y="3352800"/>
            <a:ext cx="215663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1-2.  S</a:t>
            </a:r>
            <a:r>
              <a:rPr lang="en-US" sz="800" dirty="0" smtClean="0"/>
              <a:t>tand </a:t>
            </a:r>
            <a:r>
              <a:rPr lang="en-US" sz="800" dirty="0"/>
              <a:t>up Task Force to select a previous hands-on activity </a:t>
            </a:r>
            <a:r>
              <a:rPr lang="en-US" sz="800" dirty="0" smtClean="0"/>
              <a:t> </a:t>
            </a:r>
            <a:r>
              <a:rPr lang="en-US" sz="800" dirty="0"/>
              <a:t>to repackage </a:t>
            </a:r>
            <a:r>
              <a:rPr lang="en-US" sz="800" dirty="0" smtClean="0"/>
              <a:t>. Establish </a:t>
            </a:r>
            <a:r>
              <a:rPr lang="en-US" sz="800" dirty="0"/>
              <a:t>expanded template</a:t>
            </a:r>
            <a:r>
              <a:rPr lang="en-US" sz="800" dirty="0" smtClean="0"/>
              <a:t>.. Initiate </a:t>
            </a:r>
            <a:r>
              <a:rPr lang="en-US" sz="800" dirty="0"/>
              <a:t>theme team activity creation for climate change </a:t>
            </a:r>
            <a:r>
              <a:rPr lang="en-US" sz="800" dirty="0" smtClean="0"/>
              <a:t>. </a:t>
            </a:r>
            <a:endParaRPr lang="en-US" sz="800" dirty="0"/>
          </a:p>
          <a:p>
            <a:endParaRPr 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596280" y="4143345"/>
            <a:ext cx="20707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 smtClean="0"/>
              <a:t>1-3. </a:t>
            </a:r>
            <a:r>
              <a:rPr lang="en-US" sz="800" dirty="0" smtClean="0"/>
              <a:t>Re-examine </a:t>
            </a:r>
            <a:r>
              <a:rPr lang="en-US" sz="800" dirty="0"/>
              <a:t>current activity submission </a:t>
            </a:r>
            <a:r>
              <a:rPr lang="en-US" sz="800" dirty="0" smtClean="0"/>
              <a:t>template;  </a:t>
            </a:r>
            <a:r>
              <a:rPr lang="en-US" sz="800" dirty="0"/>
              <a:t>update for outreach-friendly activities. </a:t>
            </a:r>
            <a:r>
              <a:rPr lang="en-US" sz="800" dirty="0" smtClean="0"/>
              <a:t>Use template </a:t>
            </a:r>
            <a:r>
              <a:rPr lang="en-US" sz="800" dirty="0"/>
              <a:t>for activities developed for CCED 2015 and beyond</a:t>
            </a:r>
            <a:r>
              <a:rPr lang="en-US" sz="800" dirty="0" smtClean="0"/>
              <a:t>,.</a:t>
            </a:r>
            <a:endParaRPr lang="en-US" sz="800" dirty="0"/>
          </a:p>
          <a:p>
            <a:endParaRPr lang="en-US" sz="900" dirty="0"/>
          </a:p>
        </p:txBody>
      </p:sp>
      <p:sp>
        <p:nvSpPr>
          <p:cNvPr id="51" name="TextBox 50"/>
          <p:cNvSpPr txBox="1"/>
          <p:nvPr/>
        </p:nvSpPr>
        <p:spPr>
          <a:xfrm>
            <a:off x="3818860" y="2391271"/>
            <a:ext cx="2154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2-1. </a:t>
            </a:r>
            <a:r>
              <a:rPr lang="en-US" sz="900" dirty="0"/>
              <a:t>Improve awareness of “success of outreach” </a:t>
            </a:r>
            <a:r>
              <a:rPr lang="en-US" sz="900" dirty="0" smtClean="0"/>
              <a:t>event; </a:t>
            </a:r>
            <a:r>
              <a:rPr lang="en-US" sz="900" dirty="0"/>
              <a:t>recognize volunteers.  Promote “Salute to Excellence” </a:t>
            </a:r>
            <a:r>
              <a:rPr lang="en-US" sz="900" dirty="0" smtClean="0"/>
              <a:t>Program.  Clarify/review </a:t>
            </a:r>
            <a:r>
              <a:rPr lang="en-US" sz="900" dirty="0"/>
              <a:t>criteria </a:t>
            </a:r>
            <a:r>
              <a:rPr lang="en-US" sz="900" dirty="0" smtClean="0"/>
              <a:t>; create delivery mechanism</a:t>
            </a:r>
            <a:r>
              <a:rPr lang="en-US" sz="900" dirty="0"/>
              <a:t>.  </a:t>
            </a:r>
            <a:endParaRPr lang="en-US" sz="900" dirty="0" smtClean="0"/>
          </a:p>
          <a:p>
            <a:endParaRPr lang="en-US" sz="900" dirty="0"/>
          </a:p>
        </p:txBody>
      </p:sp>
      <p:sp>
        <p:nvSpPr>
          <p:cNvPr id="53" name="TextBox 52"/>
          <p:cNvSpPr txBox="1"/>
          <p:nvPr/>
        </p:nvSpPr>
        <p:spPr>
          <a:xfrm>
            <a:off x="3886200" y="3352800"/>
            <a:ext cx="2133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2-2. </a:t>
            </a:r>
            <a:r>
              <a:rPr lang="en-US" sz="900" dirty="0"/>
              <a:t>Evaluate (examine??) CCA </a:t>
            </a:r>
            <a:r>
              <a:rPr lang="en-US" sz="900" dirty="0" err="1"/>
              <a:t>ChemLuminary</a:t>
            </a:r>
            <a:r>
              <a:rPr lang="en-US" sz="900" dirty="0"/>
              <a:t> awards by Aug. 10.</a:t>
            </a:r>
          </a:p>
          <a:p>
            <a:endParaRPr lang="en-US" sz="900" dirty="0"/>
          </a:p>
        </p:txBody>
      </p:sp>
      <p:sp>
        <p:nvSpPr>
          <p:cNvPr id="61" name="TextBox 60"/>
          <p:cNvSpPr txBox="1"/>
          <p:nvPr/>
        </p:nvSpPr>
        <p:spPr>
          <a:xfrm>
            <a:off x="3886200" y="4191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2-3. </a:t>
            </a:r>
            <a:r>
              <a:rPr lang="en-US" sz="800" dirty="0"/>
              <a:t>Send email reminder providing information on and links to awards to local section chairs and coordinators in January and June.</a:t>
            </a:r>
          </a:p>
          <a:p>
            <a:endParaRPr 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850567" y="4996259"/>
            <a:ext cx="1905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 smtClean="0"/>
              <a:t>2-4. </a:t>
            </a:r>
            <a:r>
              <a:rPr lang="en-US" sz="900" dirty="0"/>
              <a:t>Based on the theme for the outreach program, identify </a:t>
            </a:r>
            <a:r>
              <a:rPr lang="en-US" sz="900" dirty="0" smtClean="0"/>
              <a:t>logically connected groups – recruit and recognize them.  </a:t>
            </a:r>
            <a:endParaRPr lang="en-US" sz="900" dirty="0"/>
          </a:p>
        </p:txBody>
      </p:sp>
      <p:sp>
        <p:nvSpPr>
          <p:cNvPr id="63" name="TextBox 62"/>
          <p:cNvSpPr txBox="1"/>
          <p:nvPr/>
        </p:nvSpPr>
        <p:spPr>
          <a:xfrm>
            <a:off x="6839272" y="2518144"/>
            <a:ext cx="1981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3-1. </a:t>
            </a:r>
            <a:r>
              <a:rPr lang="en-US" sz="900" dirty="0"/>
              <a:t>Identify local sections that do not report outreach events in FORMS.  Contact </a:t>
            </a:r>
            <a:r>
              <a:rPr lang="en-US" sz="900" dirty="0" err="1" smtClean="0"/>
              <a:t>nonreporting</a:t>
            </a:r>
            <a:r>
              <a:rPr lang="en-US" sz="900" dirty="0" smtClean="0"/>
              <a:t> groups, offer assistance.</a:t>
            </a:r>
            <a:endParaRPr lang="en-US" sz="900" dirty="0"/>
          </a:p>
          <a:p>
            <a:endParaRPr lang="en-US" sz="900" dirty="0"/>
          </a:p>
        </p:txBody>
      </p:sp>
      <p:sp>
        <p:nvSpPr>
          <p:cNvPr id="64" name="TextBox 63"/>
          <p:cNvSpPr txBox="1"/>
          <p:nvPr/>
        </p:nvSpPr>
        <p:spPr>
          <a:xfrm>
            <a:off x="6823918" y="3288590"/>
            <a:ext cx="2201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3-2. </a:t>
            </a:r>
            <a:r>
              <a:rPr lang="en-US" sz="800" dirty="0"/>
              <a:t>Event planning videos:  how-to video clips with tips and tricks; review previously asked questions; review previous webinars and dissect into targeted “lessons”; develop a list of talking points and a script. </a:t>
            </a:r>
          </a:p>
          <a:p>
            <a:endParaRPr lang="en-US" sz="800" dirty="0"/>
          </a:p>
        </p:txBody>
      </p:sp>
      <p:sp>
        <p:nvSpPr>
          <p:cNvPr id="66" name="TextBox 65"/>
          <p:cNvSpPr txBox="1"/>
          <p:nvPr/>
        </p:nvSpPr>
        <p:spPr>
          <a:xfrm>
            <a:off x="7010400" y="5105400"/>
            <a:ext cx="1981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3-4. </a:t>
            </a:r>
            <a:endParaRPr lang="en-US" sz="900" dirty="0"/>
          </a:p>
        </p:txBody>
      </p:sp>
      <p:sp>
        <p:nvSpPr>
          <p:cNvPr id="67" name="TextBox 66"/>
          <p:cNvSpPr txBox="1"/>
          <p:nvPr/>
        </p:nvSpPr>
        <p:spPr>
          <a:xfrm>
            <a:off x="6851312" y="418207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 smtClean="0"/>
              <a:t>3-3. Create </a:t>
            </a:r>
            <a:r>
              <a:rPr lang="en-US" sz="900" dirty="0"/>
              <a:t>“starter” kit </a:t>
            </a:r>
            <a:r>
              <a:rPr lang="en-US" sz="900" dirty="0" smtClean="0"/>
              <a:t>for </a:t>
            </a:r>
            <a:r>
              <a:rPr lang="en-US" sz="900" dirty="0"/>
              <a:t>new coordinators, drawing from existing materials and ideas. </a:t>
            </a:r>
            <a:r>
              <a:rPr lang="en-US" sz="900" dirty="0" smtClean="0"/>
              <a:t>Prepare draft and release timeline.</a:t>
            </a:r>
            <a:endParaRPr lang="en-US" sz="900" dirty="0"/>
          </a:p>
          <a:p>
            <a:endParaRPr lang="en-US" sz="900" dirty="0"/>
          </a:p>
          <a:p>
            <a:endParaRPr lang="en-US" sz="900" dirty="0"/>
          </a:p>
        </p:txBody>
      </p:sp>
      <p:sp>
        <p:nvSpPr>
          <p:cNvPr id="65" name="TextBox 64"/>
          <p:cNvSpPr txBox="1"/>
          <p:nvPr/>
        </p:nvSpPr>
        <p:spPr>
          <a:xfrm>
            <a:off x="641040" y="5980638"/>
            <a:ext cx="2597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 smtClean="0"/>
              <a:t>*For complete Goal/Strategy Statements, see  CCA SPR Report</a:t>
            </a:r>
            <a:endParaRPr lang="en-US" sz="900" b="1" i="1" dirty="0"/>
          </a:p>
        </p:txBody>
      </p:sp>
    </p:spTree>
    <p:extLst>
      <p:ext uri="{BB962C8B-B14F-4D97-AF65-F5344CB8AC3E}">
        <p14:creationId xmlns:p14="http://schemas.microsoft.com/office/powerpoint/2010/main" val="987644802"/>
      </p:ext>
    </p:extLst>
  </p:cSld>
  <p:clrMapOvr>
    <a:masterClrMapping/>
  </p:clrMapOvr>
  <p:transition advTm="64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2329</Words>
  <Application>Microsoft Office PowerPoint</Application>
  <PresentationFormat>On-screen Show (4:3)</PresentationFormat>
  <Paragraphs>504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 Design</vt:lpstr>
      <vt:lpstr>Committee on Community Activities Strategic Planning Retreat November 16-17, 2013 ACS Headquarters</vt:lpstr>
      <vt:lpstr>CCA Strategic Planning </vt:lpstr>
      <vt:lpstr>The Society-Wide Plan:  Mission and Vision</vt:lpstr>
      <vt:lpstr>The Society-Wide Plan:  Goals</vt:lpstr>
      <vt:lpstr>Society-wide Plan Structure</vt:lpstr>
      <vt:lpstr>The Planning Process for Sub-Units</vt:lpstr>
      <vt:lpstr>Final CCA Vision and Mission Statements</vt:lpstr>
      <vt:lpstr>Environmental Scanning Tool (STEP) Applied to CCA:  </vt:lpstr>
      <vt:lpstr>Environmental Scanning Tool (STEP) Applied to CCA:  </vt:lpstr>
      <vt:lpstr>TOWS Matrix for CCA</vt:lpstr>
      <vt:lpstr>TOWS Matrix for CCA</vt:lpstr>
      <vt:lpstr>CCA Goals: Opportunity Mapping</vt:lpstr>
      <vt:lpstr>CCA Final Goals November, 2013</vt:lpstr>
      <vt:lpstr>CCA Goal/Strategy Opportunity Mapping</vt:lpstr>
      <vt:lpstr>IMPLEMENTATION</vt:lpstr>
      <vt:lpstr>PowerPoint Presentation</vt:lpstr>
      <vt:lpstr> </vt:lpstr>
      <vt:lpstr>Next Steps for CCA</vt:lpstr>
      <vt:lpstr>The ACS CCA Strategic Plan*</vt:lpstr>
    </vt:vector>
  </TitlesOfParts>
  <Company>UAB CHEMISTRY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CMA Strategic Planning Retreat   April 27-28, 2013 ACS Headquarters Washington, D.C.</dc:title>
  <dc:creator>Larry Krannich</dc:creator>
  <cp:lastModifiedBy>Kathleen M Schulz</cp:lastModifiedBy>
  <cp:revision>128</cp:revision>
  <cp:lastPrinted>2013-11-05T17:34:52Z</cp:lastPrinted>
  <dcterms:created xsi:type="dcterms:W3CDTF">2013-04-21T17:01:33Z</dcterms:created>
  <dcterms:modified xsi:type="dcterms:W3CDTF">2013-11-28T16:36:54Z</dcterms:modified>
</cp:coreProperties>
</file>