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1" r:id="rId3"/>
    <p:sldMasterId id="2147483652" r:id="rId4"/>
  </p:sldMasterIdLst>
  <p:notesMasterIdLst>
    <p:notesMasterId r:id="rId16"/>
  </p:notesMasterIdLst>
  <p:sldIdLst>
    <p:sldId id="260" r:id="rId5"/>
    <p:sldId id="261" r:id="rId6"/>
    <p:sldId id="265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5143500" type="screen16x9"/>
  <p:notesSz cx="6883400" cy="10033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>
          <p15:clr>
            <a:srgbClr val="A4A3A4"/>
          </p15:clr>
        </p15:guide>
        <p15:guide id="2" pos="206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a Gmurczyk" initials="MG" lastIdx="8" clrIdx="0">
    <p:extLst>
      <p:ext uri="{19B8F6BF-5375-455C-9EA6-DF929625EA0E}">
        <p15:presenceInfo xmlns:p15="http://schemas.microsoft.com/office/powerpoint/2012/main" userId="S-1-5-21-178209953-1570854703-1900685670-2996" providerId="AD"/>
      </p:ext>
    </p:extLst>
  </p:cmAuthor>
  <p:cmAuthor id="2" name="Karen Garcia" initials="KG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0054A6"/>
    <a:srgbClr val="FFCE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281"/>
    <p:restoredTop sz="73276"/>
  </p:normalViewPr>
  <p:slideViewPr>
    <p:cSldViewPr snapToGrid="0">
      <p:cViewPr varScale="1">
        <p:scale>
          <a:sx n="75" d="100"/>
          <a:sy n="75" d="100"/>
        </p:scale>
        <p:origin x="336" y="54"/>
      </p:cViewPr>
      <p:guideLst>
        <p:guide orient="horz" pos="214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8478E-22AD-4F2C-8842-F576E8CCA70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C59B38A-315A-4A8A-B6B4-2213F91C5908}">
      <dgm:prSet phldrT="[Text]" custT="1"/>
      <dgm:spPr/>
      <dgm:t>
        <a:bodyPr/>
        <a:lstStyle/>
        <a:p>
          <a:r>
            <a:rPr lang="en-US" sz="1000" dirty="0" smtClean="0"/>
            <a:t>ACS Volunteer</a:t>
          </a:r>
          <a:endParaRPr lang="en-US" sz="1000" dirty="0"/>
        </a:p>
      </dgm:t>
    </dgm:pt>
    <dgm:pt modelId="{ACEA9463-F44B-4AB5-8F00-F8935283B355}" type="parTrans" cxnId="{874E3DB5-A222-47CD-91F1-5FB5F70B3017}">
      <dgm:prSet/>
      <dgm:spPr/>
      <dgm:t>
        <a:bodyPr/>
        <a:lstStyle/>
        <a:p>
          <a:endParaRPr lang="en-US" sz="1200"/>
        </a:p>
      </dgm:t>
    </dgm:pt>
    <dgm:pt modelId="{3936F947-AA39-4CB2-8A34-BC011C2CD2C3}" type="sibTrans" cxnId="{874E3DB5-A222-47CD-91F1-5FB5F70B3017}">
      <dgm:prSet custT="1"/>
      <dgm:spPr/>
      <dgm:t>
        <a:bodyPr/>
        <a:lstStyle/>
        <a:p>
          <a:r>
            <a:rPr lang="en-US" sz="800" dirty="0" smtClean="0"/>
            <a:t>Individual Development</a:t>
          </a:r>
          <a:endParaRPr lang="en-US" sz="800" dirty="0"/>
        </a:p>
      </dgm:t>
    </dgm:pt>
    <dgm:pt modelId="{72F56897-E5E6-4982-B99E-44628ED5152F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900" dirty="0" smtClean="0">
              <a:solidFill>
                <a:schemeClr val="tx1"/>
              </a:solidFill>
            </a:rPr>
            <a:t>Highly Effective Professionals</a:t>
          </a:r>
          <a:endParaRPr lang="en-US" sz="900" dirty="0">
            <a:solidFill>
              <a:schemeClr val="tx1"/>
            </a:solidFill>
          </a:endParaRPr>
        </a:p>
      </dgm:t>
    </dgm:pt>
    <dgm:pt modelId="{16A56CBA-C5E8-4587-B4D5-7D7BE46C192F}" type="parTrans" cxnId="{03251965-8689-487E-9543-0B86F64253D6}">
      <dgm:prSet/>
      <dgm:spPr/>
      <dgm:t>
        <a:bodyPr/>
        <a:lstStyle/>
        <a:p>
          <a:endParaRPr lang="en-US" sz="1200"/>
        </a:p>
      </dgm:t>
    </dgm:pt>
    <dgm:pt modelId="{C1448992-BB16-44B3-97B0-5CEB2FE65CED}" type="sibTrans" cxnId="{03251965-8689-487E-9543-0B86F64253D6}">
      <dgm:prSet custT="1"/>
      <dgm:spPr/>
      <dgm:t>
        <a:bodyPr/>
        <a:lstStyle/>
        <a:p>
          <a:r>
            <a:rPr lang="en-US" sz="1200" dirty="0" smtClean="0"/>
            <a:t>Technical Impact</a:t>
          </a:r>
          <a:endParaRPr lang="en-US" sz="1200" dirty="0"/>
        </a:p>
      </dgm:t>
    </dgm:pt>
    <dgm:pt modelId="{BCEA3692-6A3D-44B0-889F-20DD0A804EF2}">
      <dgm:prSet phldrT="[Text]" phldr="1" custT="1"/>
      <dgm:spPr/>
      <dgm:t>
        <a:bodyPr/>
        <a:lstStyle/>
        <a:p>
          <a:endParaRPr lang="en-US" sz="1200" dirty="0"/>
        </a:p>
      </dgm:t>
    </dgm:pt>
    <dgm:pt modelId="{B3C60EB0-E8F5-4962-BD37-7CC6425DE533}" type="parTrans" cxnId="{07CE7A62-0D1E-45DB-A4E5-2A7FF2AE4D14}">
      <dgm:prSet/>
      <dgm:spPr/>
      <dgm:t>
        <a:bodyPr/>
        <a:lstStyle/>
        <a:p>
          <a:endParaRPr lang="en-US" sz="1200"/>
        </a:p>
      </dgm:t>
    </dgm:pt>
    <dgm:pt modelId="{EDBFE9E5-1870-417D-95D4-2C00C1F2F1E4}" type="sibTrans" cxnId="{07CE7A62-0D1E-45DB-A4E5-2A7FF2AE4D14}">
      <dgm:prSet/>
      <dgm:spPr/>
      <dgm:t>
        <a:bodyPr/>
        <a:lstStyle/>
        <a:p>
          <a:endParaRPr lang="en-US" sz="1200"/>
        </a:p>
      </dgm:t>
    </dgm:pt>
    <dgm:pt modelId="{B33871A6-2CAD-4E48-AE66-82EA32B397E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800" dirty="0" smtClean="0"/>
            <a:t>Community Advocate</a:t>
          </a:r>
          <a:endParaRPr lang="en-US" sz="800" dirty="0"/>
        </a:p>
      </dgm:t>
    </dgm:pt>
    <dgm:pt modelId="{FF17A2B6-5591-4D0F-A1BD-5CF211E5DD58}" type="parTrans" cxnId="{AA621C17-FE91-4CD1-AFDA-54D0A1F8C675}">
      <dgm:prSet/>
      <dgm:spPr/>
      <dgm:t>
        <a:bodyPr/>
        <a:lstStyle/>
        <a:p>
          <a:endParaRPr lang="en-US" sz="1200"/>
        </a:p>
      </dgm:t>
    </dgm:pt>
    <dgm:pt modelId="{F86F3D95-A35E-4320-95C9-EA1BC4FBC98A}" type="sibTrans" cxnId="{AA621C17-FE91-4CD1-AFDA-54D0A1F8C675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200" dirty="0" smtClean="0"/>
            <a:t>Effective Teams</a:t>
          </a:r>
          <a:endParaRPr lang="en-US" sz="1200" dirty="0"/>
        </a:p>
      </dgm:t>
    </dgm:pt>
    <dgm:pt modelId="{19E44AB5-EE22-4C45-BA4C-13518103D81A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dirty="0" smtClean="0"/>
            <a:t>Society/</a:t>
          </a:r>
        </a:p>
        <a:p>
          <a:r>
            <a:rPr lang="en-US" dirty="0" smtClean="0"/>
            <a:t>Organization</a:t>
          </a:r>
        </a:p>
        <a:p>
          <a:r>
            <a:rPr lang="en-US" dirty="0" smtClean="0"/>
            <a:t>Leader</a:t>
          </a:r>
          <a:endParaRPr lang="en-US" dirty="0"/>
        </a:p>
      </dgm:t>
    </dgm:pt>
    <dgm:pt modelId="{0C4FFC16-B17B-4C70-99FD-08834F3286FA}" type="parTrans" cxnId="{92D8CCEC-6B5D-4963-B504-721F68F3A738}">
      <dgm:prSet/>
      <dgm:spPr/>
      <dgm:t>
        <a:bodyPr/>
        <a:lstStyle/>
        <a:p>
          <a:endParaRPr lang="en-US"/>
        </a:p>
      </dgm:t>
    </dgm:pt>
    <dgm:pt modelId="{EAE16DF8-4168-4D0C-A9C1-09A477F6A390}" type="sibTrans" cxnId="{92D8CCEC-6B5D-4963-B504-721F68F3A738}">
      <dgm:prSet/>
      <dgm:spPr>
        <a:solidFill>
          <a:schemeClr val="bg1"/>
        </a:solidFill>
      </dgm:spPr>
      <dgm:t>
        <a:bodyPr/>
        <a:lstStyle/>
        <a:p>
          <a:endParaRPr lang="en-US" dirty="0"/>
        </a:p>
      </dgm:t>
    </dgm:pt>
    <dgm:pt modelId="{9A7F4F21-33CB-4922-89EC-584C4BFF34F7}" type="pres">
      <dgm:prSet presAssocID="{BFA8478E-22AD-4F2C-8842-F576E8CCA70D}" presName="Name0" presStyleCnt="0">
        <dgm:presLayoutVars>
          <dgm:chMax/>
          <dgm:chPref/>
          <dgm:dir/>
          <dgm:animLvl val="lvl"/>
        </dgm:presLayoutVars>
      </dgm:prSet>
      <dgm:spPr/>
    </dgm:pt>
    <dgm:pt modelId="{FED242E4-BEFA-4509-85D5-279673CBA450}" type="pres">
      <dgm:prSet presAssocID="{9C59B38A-315A-4A8A-B6B4-2213F91C5908}" presName="composite" presStyleCnt="0"/>
      <dgm:spPr/>
    </dgm:pt>
    <dgm:pt modelId="{67B3A75D-59E9-45FF-BF6E-89607961007C}" type="pres">
      <dgm:prSet presAssocID="{9C59B38A-315A-4A8A-B6B4-2213F91C5908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30291558-B53C-4BC6-88B8-06BF7DA1A47A}" type="pres">
      <dgm:prSet presAssocID="{9C59B38A-315A-4A8A-B6B4-2213F91C5908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DBC465-DB0B-4294-8084-DFCFCDF91C0E}" type="pres">
      <dgm:prSet presAssocID="{9C59B38A-315A-4A8A-B6B4-2213F91C5908}" presName="BalanceSpacing" presStyleCnt="0"/>
      <dgm:spPr/>
    </dgm:pt>
    <dgm:pt modelId="{408CD4E9-0E0F-4166-B7A4-FD333472747D}" type="pres">
      <dgm:prSet presAssocID="{9C59B38A-315A-4A8A-B6B4-2213F91C5908}" presName="BalanceSpacing1" presStyleCnt="0"/>
      <dgm:spPr/>
    </dgm:pt>
    <dgm:pt modelId="{A2CD1458-057D-46FB-A80F-161460568022}" type="pres">
      <dgm:prSet presAssocID="{3936F947-AA39-4CB2-8A34-BC011C2CD2C3}" presName="Accent1Text" presStyleLbl="node1" presStyleIdx="1" presStyleCnt="8" custScaleX="103571" custLinFactX="77966" custLinFactNeighborX="100000" custLinFactNeighborY="80119"/>
      <dgm:spPr/>
      <dgm:t>
        <a:bodyPr/>
        <a:lstStyle/>
        <a:p>
          <a:endParaRPr lang="en-US"/>
        </a:p>
      </dgm:t>
    </dgm:pt>
    <dgm:pt modelId="{89D15AC3-42ED-4020-B228-1966E916AE73}" type="pres">
      <dgm:prSet presAssocID="{3936F947-AA39-4CB2-8A34-BC011C2CD2C3}" presName="spaceBetweenRectangles" presStyleCnt="0"/>
      <dgm:spPr/>
    </dgm:pt>
    <dgm:pt modelId="{79B73B12-0CB8-4DA6-9344-534F67DAB81E}" type="pres">
      <dgm:prSet presAssocID="{72F56897-E5E6-4982-B99E-44628ED5152F}" presName="composite" presStyleCnt="0"/>
      <dgm:spPr/>
    </dgm:pt>
    <dgm:pt modelId="{91748163-C182-41D1-9657-6EB7DFE6461E}" type="pres">
      <dgm:prSet presAssocID="{72F56897-E5E6-4982-B99E-44628ED5152F}" presName="Parent1" presStyleLbl="node1" presStyleIdx="2" presStyleCnt="8" custScaleX="13393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B52274-33B3-4AD5-9F7E-B1ADEDFE16E1}" type="pres">
      <dgm:prSet presAssocID="{72F56897-E5E6-4982-B99E-44628ED5152F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4F3923FA-C1C5-477C-9B6F-BE8F43B60582}" type="pres">
      <dgm:prSet presAssocID="{72F56897-E5E6-4982-B99E-44628ED5152F}" presName="BalanceSpacing" presStyleCnt="0"/>
      <dgm:spPr/>
    </dgm:pt>
    <dgm:pt modelId="{AFDD590F-8381-44C8-869B-E07AA3822601}" type="pres">
      <dgm:prSet presAssocID="{72F56897-E5E6-4982-B99E-44628ED5152F}" presName="BalanceSpacing1" presStyleCnt="0"/>
      <dgm:spPr/>
    </dgm:pt>
    <dgm:pt modelId="{0111AEF7-5A2F-44E5-B629-8BA000E549E9}" type="pres">
      <dgm:prSet presAssocID="{C1448992-BB16-44B3-97B0-5CEB2FE65CED}" presName="Accent1Text" presStyleLbl="node1" presStyleIdx="3" presStyleCnt="8" custLinFactNeighborX="-17784" custLinFactNeighborY="91874"/>
      <dgm:spPr/>
      <dgm:t>
        <a:bodyPr/>
        <a:lstStyle/>
        <a:p>
          <a:endParaRPr lang="en-US"/>
        </a:p>
      </dgm:t>
    </dgm:pt>
    <dgm:pt modelId="{EBB4E25D-83ED-475C-BD57-B3773BE0FC2C}" type="pres">
      <dgm:prSet presAssocID="{C1448992-BB16-44B3-97B0-5CEB2FE65CED}" presName="spaceBetweenRectangles" presStyleCnt="0"/>
      <dgm:spPr/>
    </dgm:pt>
    <dgm:pt modelId="{E5D4EFAD-DB14-44B2-9836-CD66DE28A573}" type="pres">
      <dgm:prSet presAssocID="{B33871A6-2CAD-4E48-AE66-82EA32B397E1}" presName="composite" presStyleCnt="0"/>
      <dgm:spPr/>
    </dgm:pt>
    <dgm:pt modelId="{5A64473C-F7EC-4958-A247-A5C0306795DA}" type="pres">
      <dgm:prSet presAssocID="{B33871A6-2CAD-4E48-AE66-82EA32B397E1}" presName="Parent1" presStyleLbl="node1" presStyleIdx="4" presStyleCnt="8" custScaleX="103365" custLinFactNeighborX="-91270" custLinFactNeighborY="10691">
        <dgm:presLayoutVars>
          <dgm:chMax val="1"/>
          <dgm:chPref val="1"/>
          <dgm:bulletEnabled val="1"/>
        </dgm:presLayoutVars>
      </dgm:prSet>
      <dgm:spPr/>
    </dgm:pt>
    <dgm:pt modelId="{0D4F7342-ACED-44DE-ADFB-CB4722F87555}" type="pres">
      <dgm:prSet presAssocID="{B33871A6-2CAD-4E48-AE66-82EA32B397E1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BA1551-C0DA-4E23-AE3D-698EA42FEE87}" type="pres">
      <dgm:prSet presAssocID="{B33871A6-2CAD-4E48-AE66-82EA32B397E1}" presName="BalanceSpacing" presStyleCnt="0"/>
      <dgm:spPr/>
    </dgm:pt>
    <dgm:pt modelId="{78C5EC7B-5E23-4802-9DD5-AD0C38964FBC}" type="pres">
      <dgm:prSet presAssocID="{B33871A6-2CAD-4E48-AE66-82EA32B397E1}" presName="BalanceSpacing1" presStyleCnt="0"/>
      <dgm:spPr/>
    </dgm:pt>
    <dgm:pt modelId="{0296F77A-FE88-4F92-A914-10ECA010D120}" type="pres">
      <dgm:prSet presAssocID="{F86F3D95-A35E-4320-95C9-EA1BC4FBC98A}" presName="Accent1Text" presStyleLbl="node1" presStyleIdx="5" presStyleCnt="8" custLinFactNeighborX="-63755" custLinFactNeighborY="-70354"/>
      <dgm:spPr/>
    </dgm:pt>
    <dgm:pt modelId="{15F18D26-C113-4956-812D-5FEAD81E130C}" type="pres">
      <dgm:prSet presAssocID="{F86F3D95-A35E-4320-95C9-EA1BC4FBC98A}" presName="spaceBetweenRectangles" presStyleCnt="0"/>
      <dgm:spPr/>
    </dgm:pt>
    <dgm:pt modelId="{1DCC82CB-7A0C-404A-B9CC-A82614260957}" type="pres">
      <dgm:prSet presAssocID="{19E44AB5-EE22-4C45-BA4C-13518103D81A}" presName="composite" presStyleCnt="0"/>
      <dgm:spPr/>
    </dgm:pt>
    <dgm:pt modelId="{39C1C426-9545-457B-AA6E-42F00CF590DA}" type="pres">
      <dgm:prSet presAssocID="{19E44AB5-EE22-4C45-BA4C-13518103D81A}" presName="Parent1" presStyleLbl="node1" presStyleIdx="6" presStyleCnt="8" custLinFactY="-100000" custLinFactNeighborX="-72660" custLinFactNeighborY="-1552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8A7D4-CEEA-4AB9-BBD8-EBB95D3F91F3}" type="pres">
      <dgm:prSet presAssocID="{19E44AB5-EE22-4C45-BA4C-13518103D81A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D2CD809-196E-4323-86B4-CC200D9C3C62}" type="pres">
      <dgm:prSet presAssocID="{19E44AB5-EE22-4C45-BA4C-13518103D81A}" presName="BalanceSpacing" presStyleCnt="0"/>
      <dgm:spPr/>
    </dgm:pt>
    <dgm:pt modelId="{2A7E0AAA-FC47-41CD-B998-692CBEBA26C8}" type="pres">
      <dgm:prSet presAssocID="{19E44AB5-EE22-4C45-BA4C-13518103D81A}" presName="BalanceSpacing1" presStyleCnt="0"/>
      <dgm:spPr/>
    </dgm:pt>
    <dgm:pt modelId="{43226D2F-4C71-48ED-94BB-36C93F29E70D}" type="pres">
      <dgm:prSet presAssocID="{EAE16DF8-4168-4D0C-A9C1-09A477F6A390}" presName="Accent1Text" presStyleLbl="node1" presStyleIdx="7" presStyleCnt="8" custScaleX="103571" custLinFactNeighborY="0"/>
      <dgm:spPr/>
      <dgm:t>
        <a:bodyPr/>
        <a:lstStyle/>
        <a:p>
          <a:endParaRPr lang="en-US"/>
        </a:p>
      </dgm:t>
    </dgm:pt>
  </dgm:ptLst>
  <dgm:cxnLst>
    <dgm:cxn modelId="{874E3DB5-A222-47CD-91F1-5FB5F70B3017}" srcId="{BFA8478E-22AD-4F2C-8842-F576E8CCA70D}" destId="{9C59B38A-315A-4A8A-B6B4-2213F91C5908}" srcOrd="0" destOrd="0" parTransId="{ACEA9463-F44B-4AB5-8F00-F8935283B355}" sibTransId="{3936F947-AA39-4CB2-8A34-BC011C2CD2C3}"/>
    <dgm:cxn modelId="{29E57D19-BAC3-4FE9-8360-CAEB18BF4A51}" type="presOf" srcId="{3936F947-AA39-4CB2-8A34-BC011C2CD2C3}" destId="{A2CD1458-057D-46FB-A80F-161460568022}" srcOrd="0" destOrd="0" presId="urn:microsoft.com/office/officeart/2008/layout/AlternatingHexagons"/>
    <dgm:cxn modelId="{E6E92316-1BED-47F5-A8F2-10E98D8C45E8}" type="presOf" srcId="{C1448992-BB16-44B3-97B0-5CEB2FE65CED}" destId="{0111AEF7-5A2F-44E5-B629-8BA000E549E9}" srcOrd="0" destOrd="0" presId="urn:microsoft.com/office/officeart/2008/layout/AlternatingHexagons"/>
    <dgm:cxn modelId="{877A4591-A390-4BB4-92C1-A9D3B4A4272D}" type="presOf" srcId="{BCEA3692-6A3D-44B0-889F-20DD0A804EF2}" destId="{A4B52274-33B3-4AD5-9F7E-B1ADEDFE16E1}" srcOrd="0" destOrd="0" presId="urn:microsoft.com/office/officeart/2008/layout/AlternatingHexagons"/>
    <dgm:cxn modelId="{92D8CCEC-6B5D-4963-B504-721F68F3A738}" srcId="{BFA8478E-22AD-4F2C-8842-F576E8CCA70D}" destId="{19E44AB5-EE22-4C45-BA4C-13518103D81A}" srcOrd="3" destOrd="0" parTransId="{0C4FFC16-B17B-4C70-99FD-08834F3286FA}" sibTransId="{EAE16DF8-4168-4D0C-A9C1-09A477F6A390}"/>
    <dgm:cxn modelId="{AA621C17-FE91-4CD1-AFDA-54D0A1F8C675}" srcId="{BFA8478E-22AD-4F2C-8842-F576E8CCA70D}" destId="{B33871A6-2CAD-4E48-AE66-82EA32B397E1}" srcOrd="2" destOrd="0" parTransId="{FF17A2B6-5591-4D0F-A1BD-5CF211E5DD58}" sibTransId="{F86F3D95-A35E-4320-95C9-EA1BC4FBC98A}"/>
    <dgm:cxn modelId="{4EF17B91-09F7-41BC-ABE3-598819215386}" type="presOf" srcId="{F86F3D95-A35E-4320-95C9-EA1BC4FBC98A}" destId="{0296F77A-FE88-4F92-A914-10ECA010D120}" srcOrd="0" destOrd="0" presId="urn:microsoft.com/office/officeart/2008/layout/AlternatingHexagons"/>
    <dgm:cxn modelId="{AAAE6D5A-024B-4106-9C53-632B5035F80E}" type="presOf" srcId="{19E44AB5-EE22-4C45-BA4C-13518103D81A}" destId="{39C1C426-9545-457B-AA6E-42F00CF590DA}" srcOrd="0" destOrd="0" presId="urn:microsoft.com/office/officeart/2008/layout/AlternatingHexagons"/>
    <dgm:cxn modelId="{03251965-8689-487E-9543-0B86F64253D6}" srcId="{BFA8478E-22AD-4F2C-8842-F576E8CCA70D}" destId="{72F56897-E5E6-4982-B99E-44628ED5152F}" srcOrd="1" destOrd="0" parTransId="{16A56CBA-C5E8-4587-B4D5-7D7BE46C192F}" sibTransId="{C1448992-BB16-44B3-97B0-5CEB2FE65CED}"/>
    <dgm:cxn modelId="{07CE7A62-0D1E-45DB-A4E5-2A7FF2AE4D14}" srcId="{72F56897-E5E6-4982-B99E-44628ED5152F}" destId="{BCEA3692-6A3D-44B0-889F-20DD0A804EF2}" srcOrd="0" destOrd="0" parTransId="{B3C60EB0-E8F5-4962-BD37-7CC6425DE533}" sibTransId="{EDBFE9E5-1870-417D-95D4-2C00C1F2F1E4}"/>
    <dgm:cxn modelId="{BC17CB56-7D6F-4262-981C-32F3094D147E}" type="presOf" srcId="{EAE16DF8-4168-4D0C-A9C1-09A477F6A390}" destId="{43226D2F-4C71-48ED-94BB-36C93F29E70D}" srcOrd="0" destOrd="0" presId="urn:microsoft.com/office/officeart/2008/layout/AlternatingHexagons"/>
    <dgm:cxn modelId="{7B98A3E5-6BBB-4F47-8F4E-24630B16EDD8}" type="presOf" srcId="{9C59B38A-315A-4A8A-B6B4-2213F91C5908}" destId="{67B3A75D-59E9-45FF-BF6E-89607961007C}" srcOrd="0" destOrd="0" presId="urn:microsoft.com/office/officeart/2008/layout/AlternatingHexagons"/>
    <dgm:cxn modelId="{2282F78D-FFE0-4FCA-939B-A604AA9F9F27}" type="presOf" srcId="{BFA8478E-22AD-4F2C-8842-F576E8CCA70D}" destId="{9A7F4F21-33CB-4922-89EC-584C4BFF34F7}" srcOrd="0" destOrd="0" presId="urn:microsoft.com/office/officeart/2008/layout/AlternatingHexagons"/>
    <dgm:cxn modelId="{CE763B87-82C4-4498-BA07-B90D975D03CF}" type="presOf" srcId="{72F56897-E5E6-4982-B99E-44628ED5152F}" destId="{91748163-C182-41D1-9657-6EB7DFE6461E}" srcOrd="0" destOrd="0" presId="urn:microsoft.com/office/officeart/2008/layout/AlternatingHexagons"/>
    <dgm:cxn modelId="{733900FC-FC65-49F1-A4F3-6548EC5FDD5E}" type="presOf" srcId="{B33871A6-2CAD-4E48-AE66-82EA32B397E1}" destId="{5A64473C-F7EC-4958-A247-A5C0306795DA}" srcOrd="0" destOrd="0" presId="urn:microsoft.com/office/officeart/2008/layout/AlternatingHexagons"/>
    <dgm:cxn modelId="{E43DF231-CDF1-4EEB-A807-9402050D7F55}" type="presParOf" srcId="{9A7F4F21-33CB-4922-89EC-584C4BFF34F7}" destId="{FED242E4-BEFA-4509-85D5-279673CBA450}" srcOrd="0" destOrd="0" presId="urn:microsoft.com/office/officeart/2008/layout/AlternatingHexagons"/>
    <dgm:cxn modelId="{7E81B224-C391-4F8D-A34B-ECE9A75E4A37}" type="presParOf" srcId="{FED242E4-BEFA-4509-85D5-279673CBA450}" destId="{67B3A75D-59E9-45FF-BF6E-89607961007C}" srcOrd="0" destOrd="0" presId="urn:microsoft.com/office/officeart/2008/layout/AlternatingHexagons"/>
    <dgm:cxn modelId="{5B319E3C-F346-44C5-BB71-8F889F3CB347}" type="presParOf" srcId="{FED242E4-BEFA-4509-85D5-279673CBA450}" destId="{30291558-B53C-4BC6-88B8-06BF7DA1A47A}" srcOrd="1" destOrd="0" presId="urn:microsoft.com/office/officeart/2008/layout/AlternatingHexagons"/>
    <dgm:cxn modelId="{F1AE3C16-9746-4337-80A7-8C27F29227ED}" type="presParOf" srcId="{FED242E4-BEFA-4509-85D5-279673CBA450}" destId="{D9DBC465-DB0B-4294-8084-DFCFCDF91C0E}" srcOrd="2" destOrd="0" presId="urn:microsoft.com/office/officeart/2008/layout/AlternatingHexagons"/>
    <dgm:cxn modelId="{223C0612-222E-4758-9470-4ABB4C67CD55}" type="presParOf" srcId="{FED242E4-BEFA-4509-85D5-279673CBA450}" destId="{408CD4E9-0E0F-4166-B7A4-FD333472747D}" srcOrd="3" destOrd="0" presId="urn:microsoft.com/office/officeart/2008/layout/AlternatingHexagons"/>
    <dgm:cxn modelId="{537FD4EE-3273-4CE1-B6EF-FB71DC80148B}" type="presParOf" srcId="{FED242E4-BEFA-4509-85D5-279673CBA450}" destId="{A2CD1458-057D-46FB-A80F-161460568022}" srcOrd="4" destOrd="0" presId="urn:microsoft.com/office/officeart/2008/layout/AlternatingHexagons"/>
    <dgm:cxn modelId="{A09F0FAB-A1E4-4773-AF0F-F2F7E2593695}" type="presParOf" srcId="{9A7F4F21-33CB-4922-89EC-584C4BFF34F7}" destId="{89D15AC3-42ED-4020-B228-1966E916AE73}" srcOrd="1" destOrd="0" presId="urn:microsoft.com/office/officeart/2008/layout/AlternatingHexagons"/>
    <dgm:cxn modelId="{4F5519B8-2197-459B-9C24-B83027793127}" type="presParOf" srcId="{9A7F4F21-33CB-4922-89EC-584C4BFF34F7}" destId="{79B73B12-0CB8-4DA6-9344-534F67DAB81E}" srcOrd="2" destOrd="0" presId="urn:microsoft.com/office/officeart/2008/layout/AlternatingHexagons"/>
    <dgm:cxn modelId="{12EAAA45-4950-4040-972B-85454A18DC6F}" type="presParOf" srcId="{79B73B12-0CB8-4DA6-9344-534F67DAB81E}" destId="{91748163-C182-41D1-9657-6EB7DFE6461E}" srcOrd="0" destOrd="0" presId="urn:microsoft.com/office/officeart/2008/layout/AlternatingHexagons"/>
    <dgm:cxn modelId="{8686AE7C-2792-49AF-B8B0-BF37F7345B7E}" type="presParOf" srcId="{79B73B12-0CB8-4DA6-9344-534F67DAB81E}" destId="{A4B52274-33B3-4AD5-9F7E-B1ADEDFE16E1}" srcOrd="1" destOrd="0" presId="urn:microsoft.com/office/officeart/2008/layout/AlternatingHexagons"/>
    <dgm:cxn modelId="{7F6E7222-1BD6-4B73-A5DE-C9C7E52F3D15}" type="presParOf" srcId="{79B73B12-0CB8-4DA6-9344-534F67DAB81E}" destId="{4F3923FA-C1C5-477C-9B6F-BE8F43B60582}" srcOrd="2" destOrd="0" presId="urn:microsoft.com/office/officeart/2008/layout/AlternatingHexagons"/>
    <dgm:cxn modelId="{BF525A95-64B4-4507-8B0B-FF684B02681F}" type="presParOf" srcId="{79B73B12-0CB8-4DA6-9344-534F67DAB81E}" destId="{AFDD590F-8381-44C8-869B-E07AA3822601}" srcOrd="3" destOrd="0" presId="urn:microsoft.com/office/officeart/2008/layout/AlternatingHexagons"/>
    <dgm:cxn modelId="{87EA86A0-3321-4186-876D-0D1CE21C8A7A}" type="presParOf" srcId="{79B73B12-0CB8-4DA6-9344-534F67DAB81E}" destId="{0111AEF7-5A2F-44E5-B629-8BA000E549E9}" srcOrd="4" destOrd="0" presId="urn:microsoft.com/office/officeart/2008/layout/AlternatingHexagons"/>
    <dgm:cxn modelId="{419A2291-6B22-469F-9A9D-3F3B383ED71D}" type="presParOf" srcId="{9A7F4F21-33CB-4922-89EC-584C4BFF34F7}" destId="{EBB4E25D-83ED-475C-BD57-B3773BE0FC2C}" srcOrd="3" destOrd="0" presId="urn:microsoft.com/office/officeart/2008/layout/AlternatingHexagons"/>
    <dgm:cxn modelId="{331E6F2F-6FC3-46A1-85E2-E5598FC05B79}" type="presParOf" srcId="{9A7F4F21-33CB-4922-89EC-584C4BFF34F7}" destId="{E5D4EFAD-DB14-44B2-9836-CD66DE28A573}" srcOrd="4" destOrd="0" presId="urn:microsoft.com/office/officeart/2008/layout/AlternatingHexagons"/>
    <dgm:cxn modelId="{AC3327EE-666C-443C-A202-1153424DA753}" type="presParOf" srcId="{E5D4EFAD-DB14-44B2-9836-CD66DE28A573}" destId="{5A64473C-F7EC-4958-A247-A5C0306795DA}" srcOrd="0" destOrd="0" presId="urn:microsoft.com/office/officeart/2008/layout/AlternatingHexagons"/>
    <dgm:cxn modelId="{FA17532D-7A95-4E8A-A5CE-60DEDE2418B9}" type="presParOf" srcId="{E5D4EFAD-DB14-44B2-9836-CD66DE28A573}" destId="{0D4F7342-ACED-44DE-ADFB-CB4722F87555}" srcOrd="1" destOrd="0" presId="urn:microsoft.com/office/officeart/2008/layout/AlternatingHexagons"/>
    <dgm:cxn modelId="{5D71331B-9C9D-4C0B-8242-DFE2E9D54C5E}" type="presParOf" srcId="{E5D4EFAD-DB14-44B2-9836-CD66DE28A573}" destId="{E4BA1551-C0DA-4E23-AE3D-698EA42FEE87}" srcOrd="2" destOrd="0" presId="urn:microsoft.com/office/officeart/2008/layout/AlternatingHexagons"/>
    <dgm:cxn modelId="{BFCFD5C5-D366-4EB2-9B29-B721032E1279}" type="presParOf" srcId="{E5D4EFAD-DB14-44B2-9836-CD66DE28A573}" destId="{78C5EC7B-5E23-4802-9DD5-AD0C38964FBC}" srcOrd="3" destOrd="0" presId="urn:microsoft.com/office/officeart/2008/layout/AlternatingHexagons"/>
    <dgm:cxn modelId="{543C4468-A33F-48B5-A640-3EF90C85951E}" type="presParOf" srcId="{E5D4EFAD-DB14-44B2-9836-CD66DE28A573}" destId="{0296F77A-FE88-4F92-A914-10ECA010D120}" srcOrd="4" destOrd="0" presId="urn:microsoft.com/office/officeart/2008/layout/AlternatingHexagons"/>
    <dgm:cxn modelId="{C972162A-BD9E-45E6-AFD7-F3D41E2D699B}" type="presParOf" srcId="{9A7F4F21-33CB-4922-89EC-584C4BFF34F7}" destId="{15F18D26-C113-4956-812D-5FEAD81E130C}" srcOrd="5" destOrd="0" presId="urn:microsoft.com/office/officeart/2008/layout/AlternatingHexagons"/>
    <dgm:cxn modelId="{C293B38D-02F9-4CD6-9210-2AA85DB58262}" type="presParOf" srcId="{9A7F4F21-33CB-4922-89EC-584C4BFF34F7}" destId="{1DCC82CB-7A0C-404A-B9CC-A82614260957}" srcOrd="6" destOrd="0" presId="urn:microsoft.com/office/officeart/2008/layout/AlternatingHexagons"/>
    <dgm:cxn modelId="{02B592A0-1AE2-4AC5-9EC6-70A2C7EC4197}" type="presParOf" srcId="{1DCC82CB-7A0C-404A-B9CC-A82614260957}" destId="{39C1C426-9545-457B-AA6E-42F00CF590DA}" srcOrd="0" destOrd="0" presId="urn:microsoft.com/office/officeart/2008/layout/AlternatingHexagons"/>
    <dgm:cxn modelId="{60C0BED4-E911-4AA8-877F-F8A8A024E5C8}" type="presParOf" srcId="{1DCC82CB-7A0C-404A-B9CC-A82614260957}" destId="{F9D8A7D4-CEEA-4AB9-BBD8-EBB95D3F91F3}" srcOrd="1" destOrd="0" presId="urn:microsoft.com/office/officeart/2008/layout/AlternatingHexagons"/>
    <dgm:cxn modelId="{8CBB91F9-717A-4D99-ACD2-BC86F8F82942}" type="presParOf" srcId="{1DCC82CB-7A0C-404A-B9CC-A82614260957}" destId="{2D2CD809-196E-4323-86B4-CC200D9C3C62}" srcOrd="2" destOrd="0" presId="urn:microsoft.com/office/officeart/2008/layout/AlternatingHexagons"/>
    <dgm:cxn modelId="{E348964A-0104-49AC-B56D-B10ED500ED62}" type="presParOf" srcId="{1DCC82CB-7A0C-404A-B9CC-A82614260957}" destId="{2A7E0AAA-FC47-41CD-B998-692CBEBA26C8}" srcOrd="3" destOrd="0" presId="urn:microsoft.com/office/officeart/2008/layout/AlternatingHexagons"/>
    <dgm:cxn modelId="{D8AF1B9E-6780-49FF-82DB-200AF40510B9}" type="presParOf" srcId="{1DCC82CB-7A0C-404A-B9CC-A82614260957}" destId="{43226D2F-4C71-48ED-94BB-36C93F29E70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3A75D-59E9-45FF-BF6E-89607961007C}">
      <dsp:nvSpPr>
        <dsp:cNvPr id="0" name=""/>
        <dsp:cNvSpPr/>
      </dsp:nvSpPr>
      <dsp:spPr>
        <a:xfrm rot="5400000">
          <a:off x="3392072" y="70087"/>
          <a:ext cx="1075141" cy="93537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ACS Volunteer</a:t>
          </a:r>
          <a:endParaRPr lang="en-US" sz="1000" kern="1200" dirty="0"/>
        </a:p>
      </dsp:txBody>
      <dsp:txXfrm rot="-5400000">
        <a:off x="3607718" y="167746"/>
        <a:ext cx="643848" cy="740055"/>
      </dsp:txXfrm>
    </dsp:sp>
    <dsp:sp modelId="{30291558-B53C-4BC6-88B8-06BF7DA1A47A}">
      <dsp:nvSpPr>
        <dsp:cNvPr id="0" name=""/>
        <dsp:cNvSpPr/>
      </dsp:nvSpPr>
      <dsp:spPr>
        <a:xfrm>
          <a:off x="4425712" y="215231"/>
          <a:ext cx="1199857" cy="645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D1458-057D-46FB-A80F-161460568022}">
      <dsp:nvSpPr>
        <dsp:cNvPr id="0" name=""/>
        <dsp:cNvSpPr/>
      </dsp:nvSpPr>
      <dsp:spPr>
        <a:xfrm rot="5400000">
          <a:off x="4046515" y="914778"/>
          <a:ext cx="1075141" cy="96877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Individual Development</a:t>
          </a:r>
          <a:endParaRPr lang="en-US" sz="800" kern="1200" dirty="0"/>
        </a:p>
      </dsp:txBody>
      <dsp:txXfrm rot="-5400000">
        <a:off x="4253173" y="1031921"/>
        <a:ext cx="661824" cy="734489"/>
      </dsp:txXfrm>
    </dsp:sp>
    <dsp:sp modelId="{91748163-C182-41D1-9657-6EB7DFE6461E}">
      <dsp:nvSpPr>
        <dsp:cNvPr id="0" name=""/>
        <dsp:cNvSpPr/>
      </dsp:nvSpPr>
      <dsp:spPr>
        <a:xfrm rot="5400000">
          <a:off x="2885035" y="823957"/>
          <a:ext cx="1075141" cy="1252791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</a:rPr>
            <a:t>Highly Effective Professionals</a:t>
          </a:r>
          <a:endParaRPr lang="en-US" sz="900" kern="1200" dirty="0">
            <a:solidFill>
              <a:schemeClr val="tx1"/>
            </a:solidFill>
          </a:endParaRPr>
        </a:p>
      </dsp:txBody>
      <dsp:txXfrm rot="-5400000">
        <a:off x="3005009" y="1091972"/>
        <a:ext cx="835194" cy="716761"/>
      </dsp:txXfrm>
    </dsp:sp>
    <dsp:sp modelId="{A4B52274-33B3-4AD5-9F7E-B1ADEDFE16E1}">
      <dsp:nvSpPr>
        <dsp:cNvPr id="0" name=""/>
        <dsp:cNvSpPr/>
      </dsp:nvSpPr>
      <dsp:spPr>
        <a:xfrm>
          <a:off x="1755062" y="1127811"/>
          <a:ext cx="1161152" cy="645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755062" y="1127811"/>
        <a:ext cx="1161152" cy="645084"/>
      </dsp:txXfrm>
    </dsp:sp>
    <dsp:sp modelId="{0111AEF7-5A2F-44E5-B629-8BA000E549E9}">
      <dsp:nvSpPr>
        <dsp:cNvPr id="0" name=""/>
        <dsp:cNvSpPr/>
      </dsp:nvSpPr>
      <dsp:spPr>
        <a:xfrm rot="5400000">
          <a:off x="3728891" y="1970442"/>
          <a:ext cx="1075141" cy="93537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Impact</a:t>
          </a:r>
          <a:endParaRPr lang="en-US" sz="1200" kern="1200" dirty="0"/>
        </a:p>
      </dsp:txBody>
      <dsp:txXfrm rot="-5400000">
        <a:off x="3944537" y="2068101"/>
        <a:ext cx="643848" cy="740055"/>
      </dsp:txXfrm>
    </dsp:sp>
    <dsp:sp modelId="{5A64473C-F7EC-4958-A247-A5C0306795DA}">
      <dsp:nvSpPr>
        <dsp:cNvPr id="0" name=""/>
        <dsp:cNvSpPr/>
      </dsp:nvSpPr>
      <dsp:spPr>
        <a:xfrm rot="5400000">
          <a:off x="2538357" y="1994452"/>
          <a:ext cx="1075141" cy="966847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Community Advocate</a:t>
          </a:r>
          <a:endParaRPr lang="en-US" sz="800" kern="1200" dirty="0"/>
        </a:p>
      </dsp:txBody>
      <dsp:txXfrm rot="-5400000">
        <a:off x="2745530" y="2110471"/>
        <a:ext cx="660795" cy="734809"/>
      </dsp:txXfrm>
    </dsp:sp>
    <dsp:sp modelId="{0D4F7342-ACED-44DE-ADFB-CB4722F87555}">
      <dsp:nvSpPr>
        <dsp:cNvPr id="0" name=""/>
        <dsp:cNvSpPr/>
      </dsp:nvSpPr>
      <dsp:spPr>
        <a:xfrm>
          <a:off x="4425712" y="2040391"/>
          <a:ext cx="1199857" cy="645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6F77A-FE88-4F92-A914-10ECA010D120}">
      <dsp:nvSpPr>
        <dsp:cNvPr id="0" name=""/>
        <dsp:cNvSpPr/>
      </dsp:nvSpPr>
      <dsp:spPr>
        <a:xfrm rot="5400000">
          <a:off x="1785522" y="1138842"/>
          <a:ext cx="1075141" cy="935372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Effective Teams</a:t>
          </a:r>
          <a:endParaRPr lang="en-US" sz="1200" kern="1200" dirty="0"/>
        </a:p>
      </dsp:txBody>
      <dsp:txXfrm rot="-5400000">
        <a:off x="2001168" y="1236501"/>
        <a:ext cx="643848" cy="740055"/>
      </dsp:txXfrm>
    </dsp:sp>
    <dsp:sp modelId="{39C1C426-9545-457B-AA6E-42F00CF590DA}">
      <dsp:nvSpPr>
        <dsp:cNvPr id="0" name=""/>
        <dsp:cNvSpPr/>
      </dsp:nvSpPr>
      <dsp:spPr>
        <a:xfrm rot="5400000">
          <a:off x="2205394" y="69884"/>
          <a:ext cx="1075141" cy="935372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Society/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Organization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Leader</a:t>
          </a:r>
          <a:endParaRPr lang="en-US" sz="800" kern="1200" dirty="0"/>
        </a:p>
      </dsp:txBody>
      <dsp:txXfrm rot="-5400000">
        <a:off x="2421040" y="167543"/>
        <a:ext cx="643848" cy="740055"/>
      </dsp:txXfrm>
    </dsp:sp>
    <dsp:sp modelId="{F9D8A7D4-CEEA-4AB9-BBD8-EBB95D3F91F3}">
      <dsp:nvSpPr>
        <dsp:cNvPr id="0" name=""/>
        <dsp:cNvSpPr/>
      </dsp:nvSpPr>
      <dsp:spPr>
        <a:xfrm>
          <a:off x="1755062" y="2952970"/>
          <a:ext cx="1161152" cy="645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26D2F-4C71-48ED-94BB-36C93F29E70D}">
      <dsp:nvSpPr>
        <dsp:cNvPr id="0" name=""/>
        <dsp:cNvSpPr/>
      </dsp:nvSpPr>
      <dsp:spPr>
        <a:xfrm rot="5400000">
          <a:off x="3895238" y="2791125"/>
          <a:ext cx="1075141" cy="968774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4101896" y="2908268"/>
        <a:ext cx="661824" cy="734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52475"/>
            <a:ext cx="6686550" cy="3762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65675"/>
            <a:ext cx="55054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29763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9529763"/>
            <a:ext cx="29829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B5AB8241-9BA5-5A46-B1D8-1CFB7F3386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the Image: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PNNL Aerial Photo</a:t>
            </a:r>
          </a:p>
          <a:p>
            <a:r>
              <a:rPr lang="en-US" dirty="0"/>
              <a:t>Aerial photo </a:t>
            </a:r>
            <a:r>
              <a:rPr lang="en-US"/>
              <a:t>of the Pacific </a:t>
            </a:r>
            <a:r>
              <a:rPr lang="en-US" dirty="0"/>
              <a:t>Northwest National Laboratory campus from the west.</a:t>
            </a:r>
          </a:p>
          <a:p>
            <a:r>
              <a:rPr lang="en-US" dirty="0"/>
              <a:t>https://www.flickr.com/photos/pnnl/42712951642/in/album-72157670058514908/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51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Outer 6 reflect areas (application domains of learning) that an individual may choose to</a:t>
            </a:r>
            <a:r>
              <a:rPr lang="en-US" b="1" baseline="0" dirty="0" smtClean="0">
                <a:solidFill>
                  <a:schemeClr val="tx1"/>
                </a:solidFill>
              </a:rPr>
              <a:t> develop. Each outer ring drills down to competencies. Outer ring to reflect the journey.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Teams to work on each of the 6 domains to develop the competencies for each of the areas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Core competencies that impact everything and how they interact with other areas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Map the competencies to the domain and then map the courses to the competencies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Circular outline to be double-headed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Identify the gaps after mapping the 60</a:t>
            </a:r>
          </a:p>
          <a:p>
            <a:r>
              <a:rPr lang="en-US" b="1" baseline="0" dirty="0" smtClean="0">
                <a:solidFill>
                  <a:schemeClr val="tx1"/>
                </a:solidFill>
              </a:rPr>
              <a:t>What is it the one wants to do? Enhance, have influence, achieve, want to be, what to acquire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AB8241-9BA5-5A46-B1D8-1CFB7F33862C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63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AB8241-9BA5-5A46-B1D8-1CFB7F33862C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811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43000"/>
            <a:ext cx="6986588" cy="4019550"/>
          </a:xfrm>
          <a:prstGeom prst="rect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0"/>
            <a:ext cx="6986588" cy="1169988"/>
          </a:xfrm>
          <a:prstGeom prst="rect">
            <a:avLst/>
          </a:prstGeom>
          <a:solidFill>
            <a:srgbClr val="FDC82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" name="Line 9"/>
          <p:cNvSpPr>
            <a:spLocks noChangeShapeType="1"/>
          </p:cNvSpPr>
          <p:nvPr userDrawn="1"/>
        </p:nvSpPr>
        <p:spPr bwMode="auto">
          <a:xfrm flipV="1">
            <a:off x="358775" y="0"/>
            <a:ext cx="0" cy="51435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7" name="Picture 14" descr="ACS_Chemistry_for_Life_CMYK_Logo_Larg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188" y="914400"/>
            <a:ext cx="16938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04672" y="1977629"/>
            <a:ext cx="5329237" cy="1913334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27089" y="4105275"/>
            <a:ext cx="5329237" cy="681038"/>
          </a:xfr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804863" y="950913"/>
            <a:ext cx="2895600" cy="209550"/>
          </a:xfrm>
        </p:spPr>
        <p:txBody>
          <a:bodyPr/>
          <a:lstStyle>
            <a:lvl1pPr>
              <a:defRPr smtClean="0">
                <a:solidFill>
                  <a:srgbClr val="0054A6"/>
                </a:solidFill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1F825-A009-764B-886E-E225967BA46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784FE-3B3B-4245-BBC6-1DFC2966AB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329929"/>
            <a:ext cx="3852862" cy="3264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329929"/>
            <a:ext cx="3854450" cy="3264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FA4BB-799E-554A-B774-951AF9B5C22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4AE5A-37CD-1849-918F-39BC088E2AD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2B459-BA9D-584B-8851-DE7533AEA59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BD59D-15DA-E844-9783-219C4D83C89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58742-78BA-724E-BF41-BB5D05E37F2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2598-DCB1-DC48-BEF1-B8EF8ED665E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76900-0E3B-D94C-8A32-C55FE5AE681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3064" y="239317"/>
            <a:ext cx="1963737" cy="43553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9" y="239317"/>
            <a:ext cx="5743575" cy="43553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07EB5-07F9-2E4F-A54B-A61D01C7A7B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3143250" y="0"/>
            <a:ext cx="600075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0" y="285750"/>
            <a:ext cx="2571750" cy="2143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12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500" y="285750"/>
            <a:ext cx="2571750" cy="2143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12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9000" y="2714625"/>
            <a:ext cx="2571750" cy="2143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12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500" y="2714625"/>
            <a:ext cx="2571750" cy="2143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12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1857375"/>
            <a:ext cx="2571750" cy="571500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lIns="182880" tIns="182880" rIns="182880" bIns="182880"/>
          <a:lstStyle>
            <a:lvl1pPr marL="0" indent="0">
              <a:buNone/>
              <a:defRPr sz="112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9000" y="4286250"/>
            <a:ext cx="2571750" cy="571500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lIns="182880" tIns="182880" rIns="182880" bIns="182880"/>
          <a:lstStyle>
            <a:lvl1pPr marL="0" indent="0">
              <a:buNone/>
              <a:defRPr sz="112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6500" y="1857375"/>
            <a:ext cx="2571750" cy="571500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lIns="182880" tIns="182880" rIns="182880" bIns="182880"/>
          <a:lstStyle>
            <a:lvl1pPr marL="0" indent="0">
              <a:buNone/>
              <a:defRPr sz="112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4286250"/>
            <a:ext cx="2571750" cy="571500"/>
          </a:xfrm>
          <a:prstGeom prst="rect">
            <a:avLst/>
          </a:prstGeom>
          <a:solidFill>
            <a:schemeClr val="tx1">
              <a:alpha val="35000"/>
            </a:schemeClr>
          </a:solidFill>
        </p:spPr>
        <p:txBody>
          <a:bodyPr lIns="182880" tIns="182880" rIns="182880" bIns="182880"/>
          <a:lstStyle>
            <a:lvl1pPr marL="0" indent="0">
              <a:buNone/>
              <a:defRPr sz="112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8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462898" y="4857750"/>
            <a:ext cx="566802" cy="28575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2E89FF7-921F-114E-AFE0-3C848D398F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7250" y="1285875"/>
            <a:ext cx="2286000" cy="3429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1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1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175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slide text</a:t>
            </a:r>
          </a:p>
        </p:txBody>
      </p:sp>
    </p:spTree>
    <p:extLst>
      <p:ext uri="{BB962C8B-B14F-4D97-AF65-F5344CB8AC3E}">
        <p14:creationId xmlns:p14="http://schemas.microsoft.com/office/powerpoint/2010/main" val="1212577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571500" y="0"/>
            <a:ext cx="3429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857250" y="4714875"/>
            <a:ext cx="2286000" cy="1428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375"/>
              </a:spcAft>
            </a:pPr>
            <a:r>
              <a:rPr lang="en-US" sz="5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714500"/>
            <a:ext cx="2857500" cy="1143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3000" b="1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6581" y="3543300"/>
            <a:ext cx="2857500" cy="17145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12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7250" y="3739598"/>
            <a:ext cx="2857500" cy="17145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0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2319131" y="-7785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7250" y="148590"/>
            <a:ext cx="800100" cy="7807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6580" y="4486275"/>
            <a:ext cx="515303" cy="1428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4710" y="4531023"/>
            <a:ext cx="581131" cy="97155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57276" y="3072278"/>
            <a:ext cx="205680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February 2, 2019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3149" y="4831324"/>
            <a:ext cx="30857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2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3143250" y="0"/>
            <a:ext cx="600075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6436" y="4857750"/>
            <a:ext cx="283264" cy="28575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75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0250" y="169333"/>
            <a:ext cx="6858000" cy="819362"/>
          </a:xfrm>
          <a:prstGeom prst="rect">
            <a:avLst/>
          </a:prstGeom>
        </p:spPr>
        <p:txBody>
          <a:bodyPr lIns="0" anchor="b"/>
          <a:lstStyle>
            <a:lvl1pPr>
              <a:defRPr lang="en-US" sz="225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57250" y="1285875"/>
            <a:ext cx="8001000" cy="3429001"/>
          </a:xfrm>
          <a:prstGeom prst="rect">
            <a:avLst/>
          </a:prstGeom>
        </p:spPr>
        <p:txBody>
          <a:bodyPr/>
          <a:lstStyle>
            <a:lvl1pPr>
              <a:defRPr sz="17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ü"/>
              <a:defRPr sz="12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2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9631" y="4871972"/>
            <a:ext cx="1942504" cy="2715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2/2/2019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0779" y="4857750"/>
            <a:ext cx="7504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9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1699-FDC3-BD4C-9AB0-3F7223D7AE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BBDAC-DDAE-DD45-9262-4EE772D2F3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3C1CD-A9C2-F64B-AE79-D76EEE2D71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9929"/>
            <a:ext cx="4038600" cy="3264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9929"/>
            <a:ext cx="4038600" cy="3264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91AE1-91F8-2D4E-A5E7-00A0B863B7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9C26B-415E-5944-A4DD-6B5BB18695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220C1-0436-314B-BC0F-9DA5B9EEE3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4A207-8842-D04C-916B-99BAA839B4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33B25-4559-9E4D-8BE3-1C5E9771F2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A1C1D-A3DA-2E4E-B6C6-333582DA88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E51F1-93A3-304E-A39F-F0405BEB24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9317"/>
            <a:ext cx="2057400" cy="43553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9317"/>
            <a:ext cx="6019800" cy="43553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3D2FD-0D0C-C340-8428-7D0AD7DF53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9317"/>
            <a:ext cx="2057400" cy="43553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239713"/>
            <a:ext cx="5616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330325"/>
            <a:ext cx="7859712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4863" y="4864100"/>
            <a:ext cx="2895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 smtClean="0">
                <a:solidFill>
                  <a:srgbClr val="0039A6"/>
                </a:solidFill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4864100"/>
            <a:ext cx="17732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rgbClr val="0039A6"/>
                </a:solidFill>
              </a:defRPr>
            </a:lvl1pPr>
          </a:lstStyle>
          <a:p>
            <a:pPr>
              <a:defRPr/>
            </a:pPr>
            <a:fld id="{2E4FD6D8-E3CD-AF48-818A-96BF2E166CB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37" name="Line 13"/>
          <p:cNvSpPr>
            <a:spLocks noChangeShapeType="1"/>
          </p:cNvSpPr>
          <p:nvPr userDrawn="1"/>
        </p:nvSpPr>
        <p:spPr bwMode="auto">
          <a:xfrm flipV="1">
            <a:off x="804863" y="4740275"/>
            <a:ext cx="7891462" cy="46038"/>
          </a:xfrm>
          <a:prstGeom prst="line">
            <a:avLst/>
          </a:prstGeom>
          <a:noFill/>
          <a:ln w="9525">
            <a:solidFill>
              <a:srgbClr val="0039A6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143000"/>
            <a:ext cx="342900" cy="4019550"/>
          </a:xfrm>
          <a:prstGeom prst="rect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0"/>
            <a:ext cx="342900" cy="1169988"/>
          </a:xfrm>
          <a:prstGeom prst="rect">
            <a:avLst/>
          </a:prstGeom>
          <a:solidFill>
            <a:srgbClr val="FDC82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033" name="Picture 14" descr="ACS_Chemistry_for_Life_CMYK_Logo_Large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2938" y="411163"/>
            <a:ext cx="1693862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815" r:id="rId12"/>
    <p:sldLayoutId id="2147483816" r:id="rId13"/>
    <p:sldLayoutId id="2147483817" r:id="rId14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10000"/>
        </a:spcBef>
        <a:spcAft>
          <a:spcPct val="40000"/>
        </a:spcAft>
        <a:buChar char="•"/>
        <a:defRPr>
          <a:solidFill>
            <a:srgbClr val="0039A6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10000"/>
        </a:spcBef>
        <a:spcAft>
          <a:spcPct val="40000"/>
        </a:spcAft>
        <a:buChar char="–"/>
        <a:defRPr sz="1600">
          <a:solidFill>
            <a:srgbClr val="0039A6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10000"/>
        </a:spcBef>
        <a:spcAft>
          <a:spcPct val="40000"/>
        </a:spcAft>
        <a:buChar char="•"/>
        <a:defRPr sz="1400">
          <a:solidFill>
            <a:srgbClr val="0039A6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10000"/>
        </a:spcBef>
        <a:spcAft>
          <a:spcPct val="40000"/>
        </a:spcAft>
        <a:buChar char="–"/>
        <a:defRPr sz="1200">
          <a:solidFill>
            <a:srgbClr val="0039A6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11"/>
          <p:cNvSpPr>
            <a:spLocks noChangeArrowheads="1"/>
          </p:cNvSpPr>
          <p:nvPr userDrawn="1"/>
        </p:nvSpPr>
        <p:spPr bwMode="auto"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8800" y="4848225"/>
            <a:ext cx="1773238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F7FAFC3-FB9E-BB42-B599-E3CA34DEEC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493" name="Rectangle 13"/>
          <p:cNvSpPr>
            <a:spLocks noChangeArrowheads="1"/>
          </p:cNvSpPr>
          <p:nvPr userDrawn="1"/>
        </p:nvSpPr>
        <p:spPr bwMode="auto"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494" name="Line 14"/>
          <p:cNvSpPr>
            <a:spLocks noChangeShapeType="1"/>
          </p:cNvSpPr>
          <p:nvPr userDrawn="1"/>
        </p:nvSpPr>
        <p:spPr bwMode="auto">
          <a:xfrm>
            <a:off x="466725" y="4786313"/>
            <a:ext cx="8229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6725" y="4864100"/>
            <a:ext cx="2895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1331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39713"/>
            <a:ext cx="5975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3320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0325"/>
            <a:ext cx="82296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321" name="Picture 14" descr="ACS_Chemistry_for_Life_CMYK_Logo_Large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2938" y="411163"/>
            <a:ext cx="1693862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39713"/>
            <a:ext cx="5975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pic>
        <p:nvPicPr>
          <p:cNvPr id="25603" name="Picture 14" descr="ACS_Chemistry_for_Life_CMYK_Logo_Large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2938" y="411163"/>
            <a:ext cx="1693862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1143000"/>
            <a:ext cx="342900" cy="4019550"/>
          </a:xfrm>
          <a:prstGeom prst="rect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6568" name="Rectangle 8"/>
          <p:cNvSpPr>
            <a:spLocks noChangeArrowheads="1"/>
          </p:cNvSpPr>
          <p:nvPr userDrawn="1"/>
        </p:nvSpPr>
        <p:spPr bwMode="auto">
          <a:xfrm>
            <a:off x="0" y="0"/>
            <a:ext cx="342900" cy="1169988"/>
          </a:xfrm>
          <a:prstGeom prst="rect">
            <a:avLst/>
          </a:prstGeom>
          <a:solidFill>
            <a:srgbClr val="FDC82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37892" name="Picture 14" descr="ACS_Chemistry_for_Life_CMYK_Logo_Large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62000" y="514350"/>
            <a:ext cx="43465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2286000" y="4629150"/>
            <a:ext cx="35814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0054A6"/>
                </a:solidFill>
                <a:latin typeface="+mj-lt"/>
              </a:rPr>
              <a:t>American Chemical Society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s.org/careers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s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EE0BE7-99BF-4161-B088-8724880AA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750" dirty="0"/>
              <a:t>ACS Leadership Taskforce</a:t>
            </a:r>
            <a:endParaRPr lang="en-US" sz="2250" b="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F840F14-D22B-9048-8279-E42AB51C62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04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05594-C20B-A146-844F-4736A4AB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14DA598-E0C0-FD4C-862C-126CBA37B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28992"/>
            <a:ext cx="6858000" cy="819362"/>
          </a:xfrm>
        </p:spPr>
        <p:txBody>
          <a:bodyPr/>
          <a:lstStyle/>
          <a:p>
            <a:r>
              <a:rPr lang="en-US" dirty="0"/>
              <a:t>Principles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A6093A-AF3E-4543-B227-7C5FC521C42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57250" y="1097617"/>
            <a:ext cx="8001000" cy="3429001"/>
          </a:xfrm>
        </p:spPr>
        <p:txBody>
          <a:bodyPr/>
          <a:lstStyle/>
          <a:p>
            <a:pPr>
              <a:spcAft>
                <a:spcPts val="240"/>
              </a:spcAft>
            </a:pPr>
            <a:r>
              <a:rPr lang="en-US" dirty="0"/>
              <a:t>Research based</a:t>
            </a:r>
          </a:p>
          <a:p>
            <a:pPr lvl="1">
              <a:spcAft>
                <a:spcPts val="240"/>
              </a:spcAft>
            </a:pPr>
            <a:r>
              <a:rPr lang="en-US" dirty="0"/>
              <a:t>Program driven by research/data</a:t>
            </a:r>
          </a:p>
          <a:p>
            <a:pPr>
              <a:spcAft>
                <a:spcPts val="240"/>
              </a:spcAft>
            </a:pPr>
            <a:r>
              <a:rPr lang="en-US" dirty="0"/>
              <a:t>Global</a:t>
            </a:r>
          </a:p>
          <a:p>
            <a:pPr lvl="1">
              <a:spcAft>
                <a:spcPts val="240"/>
              </a:spcAft>
            </a:pPr>
            <a:r>
              <a:rPr lang="en-US" dirty="0"/>
              <a:t>Inclusive, culturally sensitive, relevant</a:t>
            </a:r>
          </a:p>
          <a:p>
            <a:pPr>
              <a:spcAft>
                <a:spcPts val="240"/>
              </a:spcAft>
            </a:pPr>
            <a:r>
              <a:rPr lang="en-US" dirty="0"/>
              <a:t>Holistic ACS view</a:t>
            </a:r>
          </a:p>
          <a:p>
            <a:pPr lvl="1">
              <a:spcAft>
                <a:spcPts val="240"/>
              </a:spcAft>
            </a:pPr>
            <a:r>
              <a:rPr lang="en-US" dirty="0"/>
              <a:t>Looks across ACS (pubs, CAS, education, society programs, etc.)</a:t>
            </a:r>
          </a:p>
          <a:p>
            <a:pPr>
              <a:spcAft>
                <a:spcPts val="240"/>
              </a:spcAft>
            </a:pPr>
            <a:r>
              <a:rPr lang="en-US" dirty="0"/>
              <a:t>Competency based framework</a:t>
            </a:r>
          </a:p>
          <a:p>
            <a:pPr>
              <a:spcAft>
                <a:spcPts val="240"/>
              </a:spcAft>
            </a:pPr>
            <a:r>
              <a:rPr lang="en-US" dirty="0" smtClean="0"/>
              <a:t>Dynamic</a:t>
            </a:r>
            <a:endParaRPr lang="en-US" dirty="0" smtClean="0"/>
          </a:p>
          <a:p>
            <a:pPr>
              <a:spcAft>
                <a:spcPts val="240"/>
              </a:spcAft>
            </a:pPr>
            <a:r>
              <a:rPr lang="en-US" dirty="0" smtClean="0"/>
              <a:t>Curation </a:t>
            </a:r>
            <a:r>
              <a:rPr lang="en-US" dirty="0"/>
              <a:t>of skills gains</a:t>
            </a:r>
          </a:p>
          <a:p>
            <a:pPr lvl="1">
              <a:spcAft>
                <a:spcPts val="240"/>
              </a:spcAft>
            </a:pPr>
            <a:r>
              <a:rPr lang="en-US" dirty="0"/>
              <a:t>Development plans, achievements</a:t>
            </a:r>
          </a:p>
          <a:p>
            <a:pPr>
              <a:spcAft>
                <a:spcPts val="240"/>
              </a:spcAft>
            </a:pPr>
            <a:r>
              <a:rPr lang="en-US" dirty="0"/>
              <a:t>Balanced </a:t>
            </a:r>
            <a:r>
              <a:rPr lang="en-US" dirty="0" smtClean="0"/>
              <a:t>approach</a:t>
            </a:r>
          </a:p>
          <a:p>
            <a:pPr lvl="1">
              <a:spcAft>
                <a:spcPts val="240"/>
              </a:spcAft>
            </a:pPr>
            <a:r>
              <a:rPr lang="en-US" dirty="0" smtClean="0"/>
              <a:t>Adaptable by the individual</a:t>
            </a:r>
            <a:endParaRPr lang="en-US" dirty="0"/>
          </a:p>
          <a:p>
            <a:pPr lvl="1">
              <a:spcAft>
                <a:spcPts val="240"/>
              </a:spcAft>
            </a:pPr>
            <a:r>
              <a:rPr lang="en-US" dirty="0"/>
              <a:t> </a:t>
            </a:r>
            <a:r>
              <a:rPr lang="en-US" dirty="0" smtClean="0"/>
              <a:t>Advances the individuals’ personal and professional</a:t>
            </a:r>
            <a:endParaRPr lang="en-US" dirty="0"/>
          </a:p>
          <a:p>
            <a:pPr lvl="1">
              <a:spcAft>
                <a:spcPts val="240"/>
              </a:spcAft>
            </a:pPr>
            <a:endParaRPr lang="en-US" dirty="0"/>
          </a:p>
          <a:p>
            <a:pPr lvl="1">
              <a:spcAft>
                <a:spcPts val="240"/>
              </a:spcAft>
            </a:pPr>
            <a:endParaRPr lang="en-US" dirty="0"/>
          </a:p>
          <a:p>
            <a:pPr>
              <a:spcAft>
                <a:spcPts val="24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54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Tailored pathways that meet the individuals’ needs (how)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8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and Leadership Development Mission and Vision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>
          <a:xfrm>
            <a:off x="857250" y="1285875"/>
            <a:ext cx="8001000" cy="357187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MISSION</a:t>
            </a:r>
          </a:p>
          <a:p>
            <a:r>
              <a:rPr lang="en-US" sz="2400" dirty="0" smtClean="0"/>
              <a:t>Provide members </a:t>
            </a:r>
            <a:r>
              <a:rPr lang="en-US" sz="2400" dirty="0"/>
              <a:t>the means to develop as </a:t>
            </a:r>
            <a:r>
              <a:rPr lang="en-US" sz="2400" dirty="0" smtClean="0"/>
              <a:t>individuals, professionals </a:t>
            </a:r>
            <a:r>
              <a:rPr lang="en-US" sz="2400" dirty="0"/>
              <a:t>and ACS volunteers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VISION</a:t>
            </a:r>
          </a:p>
          <a:p>
            <a:r>
              <a:rPr lang="en-US" sz="2400" dirty="0"/>
              <a:t>Members are </a:t>
            </a:r>
            <a:r>
              <a:rPr lang="en-US" sz="2400" dirty="0" smtClean="0"/>
              <a:t>highly effective professionals.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99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to Achieve – Organizational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 smtClean="0"/>
              <a:t>Pipeline of volunteer leaders</a:t>
            </a:r>
          </a:p>
          <a:p>
            <a:r>
              <a:rPr lang="en-US" dirty="0" smtClean="0"/>
              <a:t>Highly effective leaders within the chemical enterprise</a:t>
            </a:r>
          </a:p>
          <a:p>
            <a:r>
              <a:rPr lang="en-US" dirty="0" smtClean="0"/>
              <a:t>Increased number of members and member engagement</a:t>
            </a:r>
          </a:p>
          <a:p>
            <a:r>
              <a:rPr lang="en-US" dirty="0" smtClean="0"/>
              <a:t>Professional development is reflective of the ACS core values (focus on members; professionalism; diversity and inclusion; and, safety and ethics)</a:t>
            </a:r>
          </a:p>
          <a:p>
            <a:r>
              <a:rPr lang="en-US" dirty="0" smtClean="0"/>
              <a:t>Value of ACS professional development is recognized by ACS governance, members, educators, employers and others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3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ACS’s Role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 smtClean="0"/>
              <a:t>An ACS group that serves as coaches/consultants/alumni leadership mentors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42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 Brainstorming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 smtClean="0"/>
              <a:t>Different components/constituents and where they are in their career</a:t>
            </a:r>
          </a:p>
          <a:p>
            <a:r>
              <a:rPr lang="en-US" dirty="0" smtClean="0"/>
              <a:t>Skills-based</a:t>
            </a:r>
          </a:p>
          <a:p>
            <a:r>
              <a:rPr lang="en-US" dirty="0" smtClean="0"/>
              <a:t>What are the professional development pathways (i.e., grad student to post-doc)</a:t>
            </a:r>
          </a:p>
          <a:p>
            <a:r>
              <a:rPr lang="en-US" dirty="0" smtClean="0"/>
              <a:t>Who/what you’re leading towards (individual, organization, others)</a:t>
            </a:r>
          </a:p>
          <a:p>
            <a:r>
              <a:rPr lang="en-US" dirty="0" smtClean="0"/>
              <a:t>Competency-based path</a:t>
            </a:r>
          </a:p>
          <a:p>
            <a:r>
              <a:rPr lang="en-US" dirty="0" smtClean="0"/>
              <a:t>Competency based as a decision tree and interfaces with various learnings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9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3728" y="-101279"/>
            <a:ext cx="6858000" cy="819362"/>
          </a:xfrm>
        </p:spPr>
        <p:txBody>
          <a:bodyPr/>
          <a:lstStyle/>
          <a:p>
            <a:r>
              <a:rPr lang="en-US" dirty="0" smtClean="0"/>
              <a:t>Structured for Success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04346559"/>
              </p:ext>
            </p:extLst>
          </p:nvPr>
        </p:nvGraphicFramePr>
        <p:xfrm>
          <a:off x="758641" y="1086678"/>
          <a:ext cx="7380633" cy="3813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612835" y="1086678"/>
            <a:ext cx="241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Leading others (left) </a:t>
            </a:r>
            <a:r>
              <a:rPr lang="en-US" b="1" dirty="0" smtClean="0"/>
              <a:t>and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Managing self (right)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>
            <a:off x="5035826" y="620358"/>
            <a:ext cx="1577009" cy="4036115"/>
          </a:xfrm>
          <a:prstGeom prst="curvedLeft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 rot="10800000">
            <a:off x="1886778" y="424069"/>
            <a:ext cx="1464366" cy="4082901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1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Mapping and feedback as warranted (staff)</a:t>
            </a:r>
          </a:p>
          <a:p>
            <a:r>
              <a:rPr lang="en-US" dirty="0" smtClean="0"/>
              <a:t>Graphical representation drawn (staff and designer)</a:t>
            </a:r>
          </a:p>
          <a:p>
            <a:r>
              <a:rPr lang="en-US" dirty="0" smtClean="0"/>
              <a:t>Gap analysis (TBD)</a:t>
            </a:r>
          </a:p>
          <a:p>
            <a:r>
              <a:rPr lang="en-US" dirty="0" smtClean="0"/>
              <a:t>Review Career Navigator (All) </a:t>
            </a:r>
            <a:r>
              <a:rPr lang="en-US" dirty="0" smtClean="0">
                <a:hlinkClick r:id="rId2"/>
              </a:rPr>
              <a:t>www.acs.org/careers</a:t>
            </a:r>
            <a:endParaRPr lang="en-US" dirty="0" smtClean="0"/>
          </a:p>
          <a:p>
            <a:r>
              <a:rPr lang="en-US" dirty="0" smtClean="0"/>
              <a:t>San Diego celebration with a speaker on leadership development/trends at the Open Board Meeting (Wayne and Kathleen)</a:t>
            </a:r>
          </a:p>
          <a:p>
            <a:r>
              <a:rPr lang="en-US" dirty="0" smtClean="0"/>
              <a:t>Socialize with Board (ongoing—Wayne)</a:t>
            </a:r>
          </a:p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Develop mechanism for demonstrating and communicating this is the top layer—where does it sit within the organization? It is over Career Navigator or others areas? (All)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0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0250" y="0"/>
            <a:ext cx="6858000" cy="819362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>
          <a:xfrm>
            <a:off x="857250" y="978110"/>
            <a:ext cx="8001000" cy="3606590"/>
          </a:xfrm>
        </p:spPr>
        <p:txBody>
          <a:bodyPr/>
          <a:lstStyle/>
          <a:p>
            <a:r>
              <a:rPr lang="en-US" dirty="0" smtClean="0"/>
              <a:t>Map topics from Q4 on the LDI survey to the hexagons (ALL)</a:t>
            </a:r>
          </a:p>
          <a:p>
            <a:r>
              <a:rPr lang="en-US" dirty="0" smtClean="0"/>
              <a:t>Map ACS Core Values (All)</a:t>
            </a:r>
          </a:p>
          <a:p>
            <a:r>
              <a:rPr lang="en-US" dirty="0" smtClean="0"/>
              <a:t>Share applicable survey items to LAB and other appropriate groups (Staff)</a:t>
            </a:r>
          </a:p>
          <a:p>
            <a:r>
              <a:rPr lang="en-US" dirty="0" smtClean="0"/>
              <a:t>Focus groups in San Diego (TBD)—discuss in March</a:t>
            </a:r>
          </a:p>
          <a:p>
            <a:pPr lvl="1"/>
            <a:r>
              <a:rPr lang="en-US" dirty="0" smtClean="0"/>
              <a:t>Other ways to capture feedback</a:t>
            </a:r>
          </a:p>
          <a:p>
            <a:pPr lvl="1"/>
            <a:r>
              <a:rPr lang="en-US" dirty="0" smtClean="0"/>
              <a:t>Put questions in foresight on </a:t>
            </a:r>
            <a:r>
              <a:rPr lang="en-US" dirty="0" smtClean="0">
                <a:hlinkClick r:id="rId3"/>
              </a:rPr>
              <a:t>www.acs.org</a:t>
            </a:r>
            <a:endParaRPr lang="en-US" dirty="0" smtClean="0"/>
          </a:p>
          <a:p>
            <a:pPr lvl="1"/>
            <a:r>
              <a:rPr lang="en-US" dirty="0" smtClean="0"/>
              <a:t>Add questions to </a:t>
            </a:r>
            <a:r>
              <a:rPr lang="en-US" dirty="0" err="1" smtClean="0"/>
              <a:t>ProEd</a:t>
            </a:r>
            <a:r>
              <a:rPr lang="en-US" dirty="0" smtClean="0"/>
              <a:t> circuit tours</a:t>
            </a:r>
          </a:p>
          <a:p>
            <a:pPr lvl="1"/>
            <a:r>
              <a:rPr lang="en-US" dirty="0" smtClean="0"/>
              <a:t>Prototype for people to respond to for reaction</a:t>
            </a:r>
          </a:p>
          <a:p>
            <a:pPr lvl="1"/>
            <a:r>
              <a:rPr lang="en-US" dirty="0" smtClean="0"/>
              <a:t>Corporation Associates</a:t>
            </a:r>
          </a:p>
          <a:p>
            <a:pPr lvl="1"/>
            <a:r>
              <a:rPr lang="en-US" dirty="0" smtClean="0"/>
              <a:t>Pharma Leaders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7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2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Design</Template>
  <TotalTime>29403</TotalTime>
  <Words>572</Words>
  <Application>Microsoft Office PowerPoint</Application>
  <PresentationFormat>On-screen Show (16:9)</PresentationFormat>
  <Paragraphs>95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Calibri</vt:lpstr>
      <vt:lpstr>Wingdings</vt:lpstr>
      <vt:lpstr>Default Design</vt:lpstr>
      <vt:lpstr>Custom Design</vt:lpstr>
      <vt:lpstr>1_Custom Design</vt:lpstr>
      <vt:lpstr>2_Custom Design</vt:lpstr>
      <vt:lpstr>ACS Leadership Taskforce</vt:lpstr>
      <vt:lpstr>Principles</vt:lpstr>
      <vt:lpstr>Principles</vt:lpstr>
      <vt:lpstr>Professional and Leadership Development Mission and Vision</vt:lpstr>
      <vt:lpstr>Outcomes to Achieve – Organizational Level</vt:lpstr>
      <vt:lpstr>ACS’s Role</vt:lpstr>
      <vt:lpstr>Framework Brainstorming</vt:lpstr>
      <vt:lpstr>Structured for Success</vt:lpstr>
      <vt:lpstr>Next Steps</vt:lpstr>
      <vt:lpstr>Next steps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ACS Board of Director’s Immediate Past President Report</dc:title>
  <dc:subject/>
  <dc:creator>Campbell, Allison A</dc:creator>
  <cp:keywords/>
  <dc:description/>
  <cp:lastModifiedBy>conf</cp:lastModifiedBy>
  <cp:revision>200</cp:revision>
  <cp:lastPrinted>2019-01-23T17:43:58Z</cp:lastPrinted>
  <dcterms:created xsi:type="dcterms:W3CDTF">2018-03-04T21:24:53Z</dcterms:created>
  <dcterms:modified xsi:type="dcterms:W3CDTF">2019-02-02T19:45:30Z</dcterms:modified>
  <cp:category/>
</cp:coreProperties>
</file>