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7" r:id="rId2"/>
    <p:sldId id="278"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7"/>
            <p14:sldId id="278"/>
          </p14:sldIdLst>
        </p14:section>
      </p14:sectionLst>
    </p:ext>
    <p:ext uri="{EFAFB233-063F-42B5-8137-9DF3F51BA10A}">
      <p15:sldGuideLst xmlns:p15="http://schemas.microsoft.com/office/powerpoint/2012/main">
        <p15:guide id="1" orient="horz" pos="1584">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09" d="100"/>
          <a:sy n="109" d="100"/>
        </p:scale>
        <p:origin x="924"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7/3/2018</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8716" y="300693"/>
            <a:ext cx="854465" cy="307777"/>
          </a:xfrm>
          <a:prstGeom prst="rect">
            <a:avLst/>
          </a:prstGeom>
        </p:spPr>
        <p:txBody>
          <a:bodyPr wrap="none">
            <a:spAutoFit/>
          </a:bodyPr>
          <a:lstStyle/>
          <a:p>
            <a:pPr algn="ctr"/>
            <a:r>
              <a:rPr lang="en-US" sz="1400" dirty="0" smtClean="0"/>
              <a:t>Polymers</a:t>
            </a:r>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30314"/>
            <a:ext cx="4191000" cy="707886"/>
          </a:xfrm>
          <a:prstGeom prst="rect">
            <a:avLst/>
          </a:prstGeom>
        </p:spPr>
        <p:txBody>
          <a:bodyPr wrap="square">
            <a:spAutoFit/>
          </a:bodyPr>
          <a:lstStyle/>
          <a:p>
            <a:pPr algn="ctr"/>
            <a:r>
              <a:rPr lang="en-US" sz="2000" b="1" dirty="0"/>
              <a:t>How absorbent is sodium </a:t>
            </a:r>
            <a:r>
              <a:rPr lang="en-US" sz="2000" b="1" dirty="0" err="1"/>
              <a:t>polyacrylate</a:t>
            </a:r>
            <a:r>
              <a:rPr lang="en-US" sz="2000" b="1" dirty="0"/>
              <a:t>?</a:t>
            </a:r>
          </a:p>
        </p:txBody>
      </p:sp>
      <p:sp>
        <p:nvSpPr>
          <p:cNvPr id="3" name="Rectangle 2"/>
          <p:cNvSpPr/>
          <p:nvPr/>
        </p:nvSpPr>
        <p:spPr>
          <a:xfrm>
            <a:off x="228599" y="990601"/>
            <a:ext cx="3657601" cy="1615827"/>
          </a:xfrm>
          <a:prstGeom prst="rect">
            <a:avLst/>
          </a:prstGeom>
        </p:spPr>
        <p:txBody>
          <a:bodyPr wrap="square" numCol="1" spcCol="274320">
            <a:spAutoFit/>
          </a:bodyPr>
          <a:lstStyle/>
          <a:p>
            <a:r>
              <a:rPr lang="en-US" sz="1100" b="1" dirty="0"/>
              <a:t>Materials</a:t>
            </a:r>
            <a:endParaRPr lang="en-US" sz="1100" dirty="0"/>
          </a:p>
          <a:p>
            <a:pPr marL="171450" lvl="0" indent="-171450">
              <a:buFont typeface="Arial" pitchFamily="34" charset="0"/>
              <a:buChar char="•"/>
            </a:pPr>
            <a:r>
              <a:rPr lang="en-US" sz="1100" dirty="0"/>
              <a:t>Sodium </a:t>
            </a:r>
            <a:r>
              <a:rPr lang="en-US" sz="1100" dirty="0" err="1"/>
              <a:t>polyacrylate</a:t>
            </a:r>
            <a:endParaRPr lang="en-US" sz="1100" dirty="0"/>
          </a:p>
          <a:p>
            <a:pPr marL="171450" lvl="0" indent="-171450">
              <a:buFont typeface="Arial" pitchFamily="34" charset="0"/>
              <a:buChar char="•"/>
            </a:pPr>
            <a:r>
              <a:rPr lang="en-US" sz="1100" dirty="0"/>
              <a:t>Salt</a:t>
            </a:r>
          </a:p>
          <a:p>
            <a:pPr marL="171450" lvl="0" indent="-171450">
              <a:buFont typeface="Arial" pitchFamily="34" charset="0"/>
              <a:buChar char="•"/>
            </a:pPr>
            <a:r>
              <a:rPr lang="en-US" sz="1100" dirty="0"/>
              <a:t>Teaspoon</a:t>
            </a:r>
          </a:p>
          <a:p>
            <a:pPr marL="171450" lvl="0" indent="-171450">
              <a:buFont typeface="Arial" pitchFamily="34" charset="0"/>
              <a:buChar char="•"/>
            </a:pPr>
            <a:r>
              <a:rPr lang="en-US" sz="1100" dirty="0"/>
              <a:t>Beaker</a:t>
            </a:r>
          </a:p>
          <a:p>
            <a:pPr marL="171450" lvl="0" indent="-171450">
              <a:buFont typeface="Arial" pitchFamily="34" charset="0"/>
              <a:buChar char="•"/>
            </a:pPr>
            <a:r>
              <a:rPr lang="en-US" sz="1100" dirty="0"/>
              <a:t>Dropper</a:t>
            </a:r>
          </a:p>
          <a:p>
            <a:pPr marL="171450" lvl="0" indent="-171450">
              <a:buFont typeface="Arial" pitchFamily="34" charset="0"/>
              <a:buChar char="•"/>
            </a:pPr>
            <a:r>
              <a:rPr lang="en-US" sz="1100" dirty="0"/>
              <a:t>Brown paper towels</a:t>
            </a:r>
          </a:p>
          <a:p>
            <a:pPr marL="171450" lvl="0" indent="-171450">
              <a:buFont typeface="Arial" pitchFamily="34" charset="0"/>
              <a:buChar char="•"/>
            </a:pPr>
            <a:r>
              <a:rPr lang="en-US" sz="1100" dirty="0"/>
              <a:t>Cup</a:t>
            </a:r>
          </a:p>
          <a:p>
            <a:pPr marL="171450" indent="-171450">
              <a:buFont typeface="Arial" pitchFamily="34" charset="0"/>
              <a:buChar char="•"/>
            </a:pPr>
            <a:r>
              <a:rPr lang="en-US" sz="1100" dirty="0"/>
              <a:t>Pencil</a:t>
            </a:r>
          </a:p>
        </p:txBody>
      </p:sp>
      <p:sp>
        <p:nvSpPr>
          <p:cNvPr id="4" name="Rectangle 3"/>
          <p:cNvSpPr/>
          <p:nvPr/>
        </p:nvSpPr>
        <p:spPr>
          <a:xfrm>
            <a:off x="3886200" y="1066800"/>
            <a:ext cx="3657600" cy="2970044"/>
          </a:xfrm>
          <a:prstGeom prst="rect">
            <a:avLst/>
          </a:prstGeom>
        </p:spPr>
        <p:txBody>
          <a:bodyPr wrap="square">
            <a:spAutoFit/>
          </a:bodyPr>
          <a:lstStyle/>
          <a:p>
            <a:r>
              <a:rPr lang="en-US" sz="1100" dirty="0" smtClean="0"/>
              <a:t>2</a:t>
            </a:r>
            <a:r>
              <a:rPr lang="en-US" sz="1100" dirty="0"/>
              <a:t>. Using a cup and a pencil, draw 2 circles on a sheet of brown paper towel. Use a dropper to add water drops to the center of one of the circles. Count the drops and continue to add them until the water reaches the edge of the circle.</a:t>
            </a:r>
          </a:p>
          <a:p>
            <a:r>
              <a:rPr lang="en-US" sz="1100" dirty="0"/>
              <a:t> </a:t>
            </a:r>
          </a:p>
          <a:p>
            <a:r>
              <a:rPr lang="en-US" sz="1100" dirty="0"/>
              <a:t>3. Put a teaspoon of sodium </a:t>
            </a:r>
            <a:r>
              <a:rPr lang="en-US" sz="1100" dirty="0" err="1"/>
              <a:t>polyacrylate</a:t>
            </a:r>
            <a:r>
              <a:rPr lang="en-US" sz="1100" dirty="0"/>
              <a:t> in the center of the other circle.</a:t>
            </a:r>
          </a:p>
          <a:p>
            <a:r>
              <a:rPr lang="en-US" sz="1100" dirty="0"/>
              <a:t> </a:t>
            </a:r>
          </a:p>
          <a:p>
            <a:r>
              <a:rPr lang="en-US" sz="1100" dirty="0"/>
              <a:t>4. Add the same number of drops that you put in the first circle, on top of the sodium </a:t>
            </a:r>
            <a:r>
              <a:rPr lang="en-US" sz="1100" dirty="0" err="1"/>
              <a:t>polyacrylate</a:t>
            </a:r>
            <a:r>
              <a:rPr lang="en-US" sz="1100" dirty="0"/>
              <a:t>.  Did the water separate and reach the edge of the circle?</a:t>
            </a:r>
          </a:p>
          <a:p>
            <a:r>
              <a:rPr lang="en-US" sz="1100" dirty="0"/>
              <a:t> </a:t>
            </a:r>
          </a:p>
          <a:p>
            <a:r>
              <a:rPr lang="en-US" sz="1100" dirty="0"/>
              <a:t>5. Add more drops, until you have added a total of 100 water drops on top of the sodium </a:t>
            </a:r>
            <a:r>
              <a:rPr lang="en-US" sz="1100" dirty="0" err="1"/>
              <a:t>polyacrylate</a:t>
            </a:r>
            <a:r>
              <a:rPr lang="en-US" sz="1100" dirty="0"/>
              <a:t>.</a:t>
            </a:r>
          </a:p>
          <a:p>
            <a:r>
              <a:rPr lang="en-US" sz="1100" dirty="0"/>
              <a:t> </a:t>
            </a:r>
          </a:p>
          <a:p>
            <a:r>
              <a:rPr lang="en-US" sz="1100" dirty="0"/>
              <a:t>6. Add a little salt on top of the sodium </a:t>
            </a:r>
            <a:r>
              <a:rPr lang="en-US" sz="1100" dirty="0" err="1"/>
              <a:t>polyacrylate</a:t>
            </a:r>
            <a:r>
              <a:rPr lang="en-US" sz="1100" dirty="0"/>
              <a:t> and look at it closely.</a:t>
            </a:r>
            <a:endParaRPr lang="es-ES" sz="1100" dirty="0"/>
          </a:p>
        </p:txBody>
      </p:sp>
      <p:sp>
        <p:nvSpPr>
          <p:cNvPr id="6" name="Rectangle 5"/>
          <p:cNvSpPr/>
          <p:nvPr/>
        </p:nvSpPr>
        <p:spPr>
          <a:xfrm>
            <a:off x="228599" y="3276600"/>
            <a:ext cx="3657601" cy="938719"/>
          </a:xfrm>
          <a:prstGeom prst="rect">
            <a:avLst/>
          </a:prstGeom>
        </p:spPr>
        <p:txBody>
          <a:bodyPr wrap="square">
            <a:spAutoFit/>
          </a:bodyPr>
          <a:lstStyle/>
          <a:p>
            <a:r>
              <a:rPr lang="en-US" sz="1100" b="1" dirty="0" smtClean="0"/>
              <a:t>Procedure</a:t>
            </a:r>
            <a:endParaRPr lang="en-US" sz="1100" dirty="0"/>
          </a:p>
          <a:p>
            <a:r>
              <a:rPr lang="en-US" sz="1100" dirty="0"/>
              <a:t>1. Pour 30 ml of water into the cup with the sodium </a:t>
            </a:r>
            <a:r>
              <a:rPr lang="en-US" sz="1100" dirty="0" err="1"/>
              <a:t>polyacrylate</a:t>
            </a:r>
            <a:r>
              <a:rPr lang="en-US" sz="1100" dirty="0"/>
              <a:t>. Tell students that you will change the order of the cups and that they will have to tell you which cup contains the water. </a:t>
            </a:r>
          </a:p>
        </p:txBody>
      </p:sp>
      <p:pic>
        <p:nvPicPr>
          <p:cNvPr id="7" name="Picture 2" descr="http://sweetclipart.com/multisite/sweetclipart/files/silver_spo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5887" y="1710928"/>
            <a:ext cx="762000" cy="3464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bestclipartblog.com/clipart-pics/beaker-clip-ar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98896" y="2209800"/>
            <a:ext cx="573983" cy="52316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1275013390727_hz-fileserver2_911346[1]"/>
          <p:cNvPicPr>
            <a:picLocks noChangeAspect="1" noChangeArrowheads="1"/>
          </p:cNvPicPr>
          <p:nvPr/>
        </p:nvPicPr>
        <p:blipFill>
          <a:blip r:embed="rId4" cstate="print">
            <a:clrChange>
              <a:clrFrom>
                <a:srgbClr val="040404"/>
              </a:clrFrom>
              <a:clrTo>
                <a:srgbClr val="040404">
                  <a:alpha val="0"/>
                </a:srgbClr>
              </a:clrTo>
            </a:clrChange>
            <a:extLst>
              <a:ext uri="{28A0092B-C50C-407E-A947-70E740481C1C}">
                <a14:useLocalDpi xmlns:a14="http://schemas.microsoft.com/office/drawing/2010/main" val="0"/>
              </a:ext>
            </a:extLst>
          </a:blip>
          <a:srcRect l="5130" t="12999" r="7695" b="6842"/>
          <a:stretch>
            <a:fillRect/>
          </a:stretch>
        </p:blipFill>
        <p:spPr bwMode="auto">
          <a:xfrm>
            <a:off x="1435277" y="2362200"/>
            <a:ext cx="926923" cy="640080"/>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676805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30314"/>
            <a:ext cx="4191000" cy="707886"/>
          </a:xfrm>
          <a:prstGeom prst="rect">
            <a:avLst/>
          </a:prstGeom>
        </p:spPr>
        <p:txBody>
          <a:bodyPr wrap="square">
            <a:spAutoFit/>
          </a:bodyPr>
          <a:lstStyle/>
          <a:p>
            <a:pPr algn="ctr"/>
            <a:r>
              <a:rPr lang="en-US" sz="2000" b="1" dirty="0"/>
              <a:t>How absorbent is sodium </a:t>
            </a:r>
            <a:r>
              <a:rPr lang="en-US" sz="2000" b="1" dirty="0" err="1"/>
              <a:t>polyacrylate</a:t>
            </a:r>
            <a:r>
              <a:rPr lang="en-US" sz="2000" b="1" dirty="0"/>
              <a:t>?</a:t>
            </a:r>
          </a:p>
        </p:txBody>
      </p:sp>
      <p:sp>
        <p:nvSpPr>
          <p:cNvPr id="3" name="Rectangle 2"/>
          <p:cNvSpPr/>
          <p:nvPr/>
        </p:nvSpPr>
        <p:spPr>
          <a:xfrm>
            <a:off x="228600" y="1143000"/>
            <a:ext cx="7315200" cy="2631490"/>
          </a:xfrm>
          <a:prstGeom prst="rect">
            <a:avLst/>
          </a:prstGeom>
        </p:spPr>
        <p:txBody>
          <a:bodyPr wrap="square">
            <a:spAutoFit/>
          </a:bodyPr>
          <a:lstStyle/>
          <a:p>
            <a:r>
              <a:rPr lang="en-US" sz="1100" b="1" dirty="0"/>
              <a:t>Chemical explanation</a:t>
            </a:r>
            <a:endParaRPr lang="en-US" sz="1100" dirty="0"/>
          </a:p>
          <a:p>
            <a:r>
              <a:rPr lang="en-US" sz="1100" dirty="0"/>
              <a:t> </a:t>
            </a:r>
          </a:p>
          <a:p>
            <a:r>
              <a:rPr lang="en-US" sz="1100" dirty="0"/>
              <a:t>The sodium </a:t>
            </a:r>
            <a:r>
              <a:rPr lang="en-US" sz="1100" dirty="0" err="1"/>
              <a:t>polyacrylate</a:t>
            </a:r>
            <a:r>
              <a:rPr lang="en-US" sz="1100" dirty="0"/>
              <a:t> molecules have many areas on them that are strongly attracted to the water molecules. The sodium and chloride ions that make up the salt are also attracted to the water molecules. Therefore, when salt is added to the gel, there is a competition. Some of the water molecules attracted to the sodium </a:t>
            </a:r>
            <a:r>
              <a:rPr lang="en-US" sz="1100" dirty="0" err="1"/>
              <a:t>polyacrylate</a:t>
            </a:r>
            <a:r>
              <a:rPr lang="en-US" sz="1100" dirty="0"/>
              <a:t> attach themselves to the sodium and chloride ions. This is why the water (salt water, actually) is filtered outside of the sodium </a:t>
            </a:r>
            <a:r>
              <a:rPr lang="en-US" sz="1100" dirty="0" err="1"/>
              <a:t>polyacrylate</a:t>
            </a:r>
            <a:r>
              <a:rPr lang="en-US" sz="1100" dirty="0"/>
              <a:t> gel.</a:t>
            </a:r>
          </a:p>
          <a:p>
            <a:r>
              <a:rPr lang="en-US" sz="1100" dirty="0"/>
              <a:t> </a:t>
            </a:r>
          </a:p>
          <a:p>
            <a:r>
              <a:rPr lang="en-US" sz="1100" dirty="0"/>
              <a:t>These are some of the ways sodium </a:t>
            </a:r>
            <a:r>
              <a:rPr lang="en-US" sz="1100" dirty="0" err="1"/>
              <a:t>polyacrylate</a:t>
            </a:r>
            <a:r>
              <a:rPr lang="en-US" sz="1100" dirty="0"/>
              <a:t> is used:</a:t>
            </a:r>
          </a:p>
          <a:p>
            <a:r>
              <a:rPr lang="en-US" sz="1100" dirty="0"/>
              <a:t> </a:t>
            </a:r>
          </a:p>
          <a:p>
            <a:pPr marL="171450" lvl="0" indent="-171450">
              <a:buFont typeface="Arial" pitchFamily="34" charset="0"/>
              <a:buChar char="•"/>
            </a:pPr>
            <a:r>
              <a:rPr lang="en-US" sz="1100" dirty="0"/>
              <a:t>Sodium </a:t>
            </a:r>
            <a:r>
              <a:rPr lang="en-US" sz="1100" dirty="0" err="1"/>
              <a:t>polyacrylate</a:t>
            </a:r>
            <a:r>
              <a:rPr lang="en-US" sz="1100" dirty="0"/>
              <a:t> is present is most disposable diapers</a:t>
            </a:r>
            <a:r>
              <a:rPr lang="en-US" sz="1100" dirty="0" smtClean="0"/>
              <a:t>.</a:t>
            </a:r>
            <a:endParaRPr lang="en-US" sz="1100" dirty="0"/>
          </a:p>
          <a:p>
            <a:pPr marL="171450" lvl="0" indent="-171450">
              <a:buFont typeface="Arial" pitchFamily="34" charset="0"/>
              <a:buChar char="•"/>
            </a:pPr>
            <a:r>
              <a:rPr lang="en-US" sz="1100" dirty="0"/>
              <a:t>Outdoor plants can quickly become dry. Sodium </a:t>
            </a:r>
            <a:r>
              <a:rPr lang="en-US" sz="1100" dirty="0" err="1"/>
              <a:t>polyacrylate</a:t>
            </a:r>
            <a:r>
              <a:rPr lang="en-US" sz="1100" dirty="0"/>
              <a:t> (or similar super absorbent polymers) mixed into the soil will keep water in the soil for more time. </a:t>
            </a:r>
          </a:p>
          <a:p>
            <a:pPr marL="171450" lvl="0" indent="-171450">
              <a:buFont typeface="Arial" pitchFamily="34" charset="0"/>
              <a:buChar char="•"/>
            </a:pPr>
            <a:r>
              <a:rPr lang="en-US" sz="1100" dirty="0"/>
              <a:t>One type of sodium </a:t>
            </a:r>
            <a:r>
              <a:rPr lang="en-US" sz="1100" dirty="0" err="1"/>
              <a:t>polyacrylate</a:t>
            </a:r>
            <a:r>
              <a:rPr lang="en-US" sz="1100" dirty="0"/>
              <a:t> looks like snow when water is added to it. This is used in movies to simulate snowfall</a:t>
            </a:r>
            <a:r>
              <a:rPr lang="en-US" sz="1100" dirty="0" smtClean="0"/>
              <a:t>.</a:t>
            </a:r>
            <a:endParaRPr lang="en-US" sz="1100" dirty="0"/>
          </a:p>
          <a:p>
            <a:pPr marL="171450" indent="-171450">
              <a:buFont typeface="Arial" pitchFamily="34" charset="0"/>
              <a:buChar char="•"/>
            </a:pPr>
            <a:r>
              <a:rPr lang="en-US" sz="1100" dirty="0"/>
              <a:t>Foam and gel made with sodium </a:t>
            </a:r>
            <a:r>
              <a:rPr lang="en-US" sz="1100" dirty="0" err="1"/>
              <a:t>polyacrylate</a:t>
            </a:r>
            <a:r>
              <a:rPr lang="en-US" sz="1100" dirty="0"/>
              <a:t> are sprayed onto buildings in a forest fire's trajectory. This layer of foam or gel protects the building. After the fire has passed, the layer can be removed by spraying more water on the building.</a:t>
            </a:r>
            <a:r>
              <a:rPr lang="es-ES" sz="1000" dirty="0" smtClean="0"/>
              <a:t> </a:t>
            </a:r>
            <a:endParaRPr lang="en-US" sz="1000" dirty="0"/>
          </a:p>
        </p:txBody>
      </p:sp>
    </p:spTree>
    <p:extLst>
      <p:ext uri="{BB962C8B-B14F-4D97-AF65-F5344CB8AC3E}">
        <p14:creationId xmlns:p14="http://schemas.microsoft.com/office/powerpoint/2010/main" val="1443761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1238</TotalTime>
  <Words>121</Words>
  <Application>Microsoft Office PowerPoint</Application>
  <PresentationFormat>Custom</PresentationFormat>
  <Paragraphs>32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TheSans ACS W7 Bold</vt:lpstr>
      <vt:lpstr>Calibri</vt:lpstr>
      <vt:lpstr>Wingdings</vt:lpstr>
      <vt:lpstr>Arial</vt:lpstr>
      <vt:lpstr>1_Template</vt:lpstr>
      <vt:lpstr>PowerPoint Presentation</vt:lpstr>
      <vt:lpstr>PowerPoint Presentation</vt:lpstr>
    </vt:vector>
  </TitlesOfParts>
  <Company>American Chemical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Lily L Raines</cp:lastModifiedBy>
  <cp:revision>170</cp:revision>
  <cp:lastPrinted>2013-08-28T20:02:02Z</cp:lastPrinted>
  <dcterms:created xsi:type="dcterms:W3CDTF">2013-07-29T15:01:58Z</dcterms:created>
  <dcterms:modified xsi:type="dcterms:W3CDTF">2018-07-03T14:05:31Z</dcterms:modified>
</cp:coreProperties>
</file>