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85" r:id="rId2"/>
    <p:sldId id="286" r:id="rId3"/>
  </p:sldIdLst>
  <p:sldSz cx="7772400" cy="5029200"/>
  <p:notesSz cx="6881813" cy="9296400"/>
  <p:embeddedFontLst>
    <p:embeddedFont>
      <p:font typeface="Calibri"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85"/>
            <p14:sldId id="28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7" autoAdjust="0"/>
    <p:restoredTop sz="99853" autoAdjust="0"/>
  </p:normalViewPr>
  <p:slideViewPr>
    <p:cSldViewPr>
      <p:cViewPr varScale="1">
        <p:scale>
          <a:sx n="122" d="100"/>
          <a:sy n="122" d="100"/>
        </p:scale>
        <p:origin x="-732" y="-96"/>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6/23/2014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188131" y="262221"/>
            <a:ext cx="793295" cy="384721"/>
          </a:xfrm>
          <a:prstGeom prst="rect">
            <a:avLst/>
          </a:prstGeom>
        </p:spPr>
        <p:txBody>
          <a:bodyPr wrap="none">
            <a:spAutoFit/>
          </a:bodyPr>
          <a:lstStyle/>
          <a:p>
            <a:pPr algn="ctr"/>
            <a:r>
              <a:rPr lang="es-ES_tradnl" sz="1900" b="0" kern="1200" dirty="0" err="1" smtClean="0">
                <a:solidFill>
                  <a:schemeClr val="tx1"/>
                </a:solidFill>
                <a:effectLst/>
                <a:latin typeface="+mn-lt"/>
                <a:ea typeface="+mn-ea"/>
                <a:cs typeface="+mn-cs"/>
              </a:rPr>
              <a:t>Water</a:t>
            </a:r>
            <a:endParaRPr lang="en-US" sz="1400" b="0" dirty="0"/>
          </a:p>
        </p:txBody>
      </p:sp>
      <p:pic>
        <p:nvPicPr>
          <p:cNvPr id="12" name="Picture 11"/>
          <p:cNvPicPr>
            <a:picLocks noChangeAspect="1"/>
          </p:cNvPicPr>
          <p:nvPr userDrawn="1"/>
        </p:nvPicPr>
        <p:blipFill>
          <a:blip r:embed="rId5"/>
          <a:srcRect/>
          <a:stretch>
            <a:fillRect/>
          </a:stretch>
        </p:blipFill>
        <p:spPr bwMode="auto">
          <a:xfrm>
            <a:off x="381000" y="134541"/>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iming>
    <p:tnLst>
      <p:par>
        <p:cTn id="1" dur="indefinite" restart="never" nodeType="tmRoot"/>
      </p:par>
    </p:tnLst>
  </p:timing>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lass-of-dirty-water[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600200"/>
            <a:ext cx="2100262" cy="2754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 name="Rectangle 2"/>
          <p:cNvSpPr/>
          <p:nvPr/>
        </p:nvSpPr>
        <p:spPr>
          <a:xfrm>
            <a:off x="228600" y="914400"/>
            <a:ext cx="3657600" cy="2123658"/>
          </a:xfrm>
          <a:prstGeom prst="rect">
            <a:avLst/>
          </a:prstGeom>
        </p:spPr>
        <p:txBody>
          <a:bodyPr wrap="square">
            <a:spAutoFit/>
          </a:bodyPr>
          <a:lstStyle/>
          <a:p>
            <a:r>
              <a:rPr lang="en-US" sz="1100" b="1" dirty="0"/>
              <a:t>Materials </a:t>
            </a:r>
            <a:endParaRPr lang="en-US" sz="1100" dirty="0"/>
          </a:p>
          <a:p>
            <a:pPr marL="171450" lvl="0" indent="-171450">
              <a:buFont typeface="Arial" pitchFamily="34" charset="0"/>
              <a:buChar char="•"/>
            </a:pPr>
            <a:r>
              <a:rPr lang="en-US" sz="1100" dirty="0"/>
              <a:t>Dirty water (from a marsh, river or reservoir)</a:t>
            </a:r>
          </a:p>
          <a:p>
            <a:pPr marL="171450" lvl="0" indent="-171450">
              <a:buFont typeface="Arial" pitchFamily="34" charset="0"/>
              <a:buChar char="•"/>
            </a:pPr>
            <a:r>
              <a:rPr lang="en-US" sz="1100" dirty="0"/>
              <a:t>2 liter plastic bottle with a cap</a:t>
            </a:r>
          </a:p>
          <a:p>
            <a:pPr marL="171450" lvl="0" indent="-171450">
              <a:buFont typeface="Arial" pitchFamily="34" charset="0"/>
              <a:buChar char="•"/>
            </a:pPr>
            <a:r>
              <a:rPr lang="en-US" sz="1100" dirty="0"/>
              <a:t>Plastic bottle (with the bottom cut off)</a:t>
            </a:r>
          </a:p>
          <a:p>
            <a:pPr marL="171450" lvl="0" indent="-171450">
              <a:buFont typeface="Arial" pitchFamily="34" charset="0"/>
              <a:buChar char="•"/>
            </a:pPr>
            <a:r>
              <a:rPr lang="en-US" sz="1100" dirty="0"/>
              <a:t>Beaker</a:t>
            </a:r>
          </a:p>
          <a:p>
            <a:pPr marL="171450" lvl="0" indent="-171450">
              <a:buFont typeface="Arial" pitchFamily="34" charset="0"/>
              <a:buChar char="•"/>
            </a:pPr>
            <a:r>
              <a:rPr lang="en-US" sz="1100" dirty="0"/>
              <a:t>Alum</a:t>
            </a:r>
          </a:p>
          <a:p>
            <a:pPr marL="171450" lvl="0" indent="-171450">
              <a:buFont typeface="Arial" pitchFamily="34" charset="0"/>
              <a:buChar char="•"/>
            </a:pPr>
            <a:r>
              <a:rPr lang="en-US" sz="1100" dirty="0"/>
              <a:t>Droppers</a:t>
            </a:r>
          </a:p>
          <a:p>
            <a:pPr marL="171450" lvl="0" indent="-171450">
              <a:buFont typeface="Arial" pitchFamily="34" charset="0"/>
              <a:buChar char="•"/>
            </a:pPr>
            <a:r>
              <a:rPr lang="en-US" sz="1100" dirty="0"/>
              <a:t>Coffee filter</a:t>
            </a:r>
          </a:p>
          <a:p>
            <a:pPr marL="171450" lvl="0" indent="-171450">
              <a:buFont typeface="Arial" pitchFamily="34" charset="0"/>
              <a:buChar char="•"/>
            </a:pPr>
            <a:r>
              <a:rPr lang="en-US" sz="1100" dirty="0"/>
              <a:t>Rubber ring</a:t>
            </a:r>
          </a:p>
          <a:p>
            <a:pPr marL="171450" lvl="0" indent="-171450">
              <a:buFont typeface="Arial" pitchFamily="34" charset="0"/>
              <a:buChar char="•"/>
            </a:pPr>
            <a:r>
              <a:rPr lang="en-US" sz="1100" dirty="0"/>
              <a:t>Fine sand</a:t>
            </a:r>
          </a:p>
          <a:p>
            <a:pPr marL="171450" lvl="0" indent="-171450">
              <a:buFont typeface="Arial" pitchFamily="34" charset="0"/>
              <a:buChar char="•"/>
            </a:pPr>
            <a:r>
              <a:rPr lang="en-US" sz="1100" dirty="0"/>
              <a:t>Coarse sand</a:t>
            </a:r>
          </a:p>
          <a:p>
            <a:pPr marL="171450" indent="-171450">
              <a:buFont typeface="Arial" pitchFamily="34" charset="0"/>
              <a:buChar char="•"/>
            </a:pPr>
            <a:r>
              <a:rPr lang="en-US" sz="1100" dirty="0"/>
              <a:t>Pebbles</a:t>
            </a:r>
            <a:endParaRPr lang="en-US" sz="1100" dirty="0"/>
          </a:p>
        </p:txBody>
      </p:sp>
      <p:sp>
        <p:nvSpPr>
          <p:cNvPr id="4" name="Rectangle 3"/>
          <p:cNvSpPr/>
          <p:nvPr/>
        </p:nvSpPr>
        <p:spPr>
          <a:xfrm>
            <a:off x="3873674" y="914400"/>
            <a:ext cx="3746326" cy="3277820"/>
          </a:xfrm>
          <a:prstGeom prst="rect">
            <a:avLst/>
          </a:prstGeom>
        </p:spPr>
        <p:txBody>
          <a:bodyPr wrap="square">
            <a:spAutoFit/>
          </a:bodyPr>
          <a:lstStyle/>
          <a:p>
            <a:pPr>
              <a:spcAft>
                <a:spcPts val="600"/>
              </a:spcAft>
            </a:pPr>
            <a:r>
              <a:rPr lang="en-US" sz="1100" b="1" dirty="0" smtClean="0"/>
              <a:t>Procedure (Part 1)</a:t>
            </a:r>
            <a:endParaRPr lang="en-US" sz="1100" dirty="0"/>
          </a:p>
          <a:p>
            <a:pPr>
              <a:spcAft>
                <a:spcPts val="600"/>
              </a:spcAft>
            </a:pPr>
            <a:r>
              <a:rPr lang="en-US" sz="1100" dirty="0"/>
              <a:t>1. Pour dirty water from a marsh, river or reservoir (or a sample of water you have prepared with water and dirt) into the 2-liter bottle with a cap. Note the appearance and smell of the water</a:t>
            </a:r>
            <a:r>
              <a:rPr lang="en-US" sz="1100" dirty="0" smtClean="0"/>
              <a:t>.</a:t>
            </a:r>
            <a:endParaRPr lang="en-US" sz="1100" dirty="0"/>
          </a:p>
          <a:p>
            <a:pPr>
              <a:spcAft>
                <a:spcPts val="600"/>
              </a:spcAft>
            </a:pPr>
            <a:r>
              <a:rPr lang="en-US" sz="1100" dirty="0"/>
              <a:t>2. Put the bottle's cap on and shake it vigorously for 30 seconds. Continue to aerate the water: pour it out into another bottle or into the beaker and immediately repeat the process, pouring the water back and forth about ten times. Once you are done with the aeration, the gasses will have escaped (all of the bubbles should have disappeared by now). </a:t>
            </a:r>
          </a:p>
          <a:p>
            <a:pPr>
              <a:spcAft>
                <a:spcPts val="600"/>
              </a:spcAft>
            </a:pPr>
            <a:r>
              <a:rPr lang="en-US" sz="1100" dirty="0"/>
              <a:t>3. Add two tablespoons of alum to the aerated water.  Slowly stir the mixture for 5 minutes. Describe the appearance and smell of the water</a:t>
            </a:r>
            <a:r>
              <a:rPr lang="en-US" sz="1100" dirty="0" smtClean="0"/>
              <a:t>.</a:t>
            </a:r>
            <a:endParaRPr lang="en-US" sz="1100" dirty="0"/>
          </a:p>
          <a:p>
            <a:pPr>
              <a:spcAft>
                <a:spcPts val="600"/>
              </a:spcAft>
            </a:pPr>
            <a:r>
              <a:rPr lang="en-US" sz="1100" dirty="0"/>
              <a:t>4. Let the water sit in its recipient. Observe it every 5 minutes, for a total of 20 minutes. Write down your observations: What does the water look like now? </a:t>
            </a:r>
            <a:endParaRPr lang="en-US" sz="1100" dirty="0"/>
          </a:p>
        </p:txBody>
      </p:sp>
      <p:sp>
        <p:nvSpPr>
          <p:cNvPr id="6" name="Rectangle 5"/>
          <p:cNvSpPr/>
          <p:nvPr/>
        </p:nvSpPr>
        <p:spPr>
          <a:xfrm>
            <a:off x="1066800" y="228600"/>
            <a:ext cx="4191000" cy="400110"/>
          </a:xfrm>
          <a:prstGeom prst="rect">
            <a:avLst/>
          </a:prstGeom>
        </p:spPr>
        <p:txBody>
          <a:bodyPr wrap="square">
            <a:spAutoFit/>
          </a:bodyPr>
          <a:lstStyle/>
          <a:p>
            <a:pPr algn="ctr"/>
            <a:r>
              <a:rPr lang="es-CO" sz="2000" b="1" dirty="0" err="1"/>
              <a:t>Out</a:t>
            </a:r>
            <a:r>
              <a:rPr lang="es-CO" sz="2000" b="1" dirty="0"/>
              <a:t> </a:t>
            </a:r>
            <a:r>
              <a:rPr lang="es-CO" sz="2000" b="1" dirty="0" err="1"/>
              <a:t>Dirt</a:t>
            </a:r>
            <a:r>
              <a:rPr lang="es-CO" sz="2000" b="1" dirty="0"/>
              <a:t>, </a:t>
            </a:r>
            <a:r>
              <a:rPr lang="es-CO" sz="2000" b="1" dirty="0" err="1"/>
              <a:t>Out</a:t>
            </a:r>
            <a:r>
              <a:rPr lang="es-CO" sz="2000" b="1" dirty="0"/>
              <a:t> </a:t>
            </a:r>
            <a:r>
              <a:rPr lang="es-CO" sz="2000" b="1" dirty="0" err="1"/>
              <a:t>Germs</a:t>
            </a:r>
            <a:r>
              <a:rPr lang="es-CO" sz="2000" b="1" dirty="0"/>
              <a:t>!</a:t>
            </a:r>
            <a:endParaRPr lang="en-US" sz="2000" dirty="0"/>
          </a:p>
        </p:txBody>
      </p:sp>
    </p:spTree>
    <p:extLst>
      <p:ext uri="{BB962C8B-B14F-4D97-AF65-F5344CB8AC3E}">
        <p14:creationId xmlns:p14="http://schemas.microsoft.com/office/powerpoint/2010/main" val="12746596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724054" y="1295400"/>
            <a:ext cx="3124546" cy="2699711"/>
            <a:chOff x="4647854" y="1524000"/>
            <a:chExt cx="3124546" cy="2699711"/>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7854" y="1524000"/>
              <a:ext cx="3124546" cy="2468880"/>
            </a:xfrm>
            <a:prstGeom prst="rect">
              <a:avLst/>
            </a:prstGeom>
            <a:noFill/>
            <a:ln>
              <a:noFill/>
            </a:ln>
            <a:effectLst/>
          </p:spPr>
        </p:pic>
        <p:sp>
          <p:nvSpPr>
            <p:cNvPr id="4" name="Rectangle 3"/>
            <p:cNvSpPr/>
            <p:nvPr/>
          </p:nvSpPr>
          <p:spPr>
            <a:xfrm>
              <a:off x="5220112" y="3977490"/>
              <a:ext cx="1980029" cy="246221"/>
            </a:xfrm>
            <a:prstGeom prst="rect">
              <a:avLst/>
            </a:prstGeom>
          </p:spPr>
          <p:txBody>
            <a:bodyPr wrap="none">
              <a:spAutoFit/>
            </a:bodyPr>
            <a:lstStyle/>
            <a:p>
              <a:r>
                <a:rPr lang="es-ES_tradnl" sz="1000" i="1" dirty="0" err="1"/>
                <a:t>water.chemistry2011.org</a:t>
              </a:r>
              <a:r>
                <a:rPr lang="es-ES_tradnl" sz="1000" i="1" dirty="0"/>
                <a:t>/web/</a:t>
              </a:r>
              <a:r>
                <a:rPr lang="es-ES_tradnl" sz="1000" i="1" dirty="0" err="1"/>
                <a:t>iyc</a:t>
              </a:r>
              <a:r>
                <a:rPr lang="es-ES_tradnl" sz="1000" i="1" dirty="0"/>
                <a:t> </a:t>
              </a:r>
              <a:endParaRPr lang="en-US" sz="1000" dirty="0"/>
            </a:p>
          </p:txBody>
        </p:sp>
      </p:grpSp>
      <p:sp>
        <p:nvSpPr>
          <p:cNvPr id="2" name="Rectangle 1"/>
          <p:cNvSpPr/>
          <p:nvPr/>
        </p:nvSpPr>
        <p:spPr>
          <a:xfrm>
            <a:off x="228600" y="914400"/>
            <a:ext cx="4648200" cy="3508653"/>
          </a:xfrm>
          <a:prstGeom prst="rect">
            <a:avLst/>
          </a:prstGeom>
        </p:spPr>
        <p:txBody>
          <a:bodyPr wrap="square">
            <a:spAutoFit/>
          </a:bodyPr>
          <a:lstStyle/>
          <a:p>
            <a:pPr>
              <a:spcAft>
                <a:spcPts val="600"/>
              </a:spcAft>
            </a:pPr>
            <a:r>
              <a:rPr lang="en-US" sz="1100" b="1" dirty="0" smtClean="0"/>
              <a:t>Procedure (Part 2)</a:t>
            </a:r>
            <a:endParaRPr lang="en-US" sz="1100" dirty="0"/>
          </a:p>
          <a:p>
            <a:pPr>
              <a:spcAft>
                <a:spcPts val="600"/>
              </a:spcAft>
            </a:pPr>
            <a:r>
              <a:rPr lang="en-US" sz="1100" dirty="0"/>
              <a:t>5. Make a filter with the bottle with the cut-off bottom, by doing the following</a:t>
            </a:r>
            <a:r>
              <a:rPr lang="en-US" sz="1100" dirty="0" smtClean="0"/>
              <a:t>:</a:t>
            </a:r>
            <a:endParaRPr lang="en-US" sz="1100" dirty="0"/>
          </a:p>
          <a:p>
            <a:pPr marL="460375" indent="-233363">
              <a:spcAft>
                <a:spcPts val="600"/>
              </a:spcAft>
              <a:buFont typeface="+mj-lt"/>
              <a:buAutoNum type="alphaLcPeriod"/>
            </a:pPr>
            <a:r>
              <a:rPr lang="en-US" sz="1100" dirty="0" smtClean="0"/>
              <a:t>Place </a:t>
            </a:r>
            <a:r>
              <a:rPr lang="en-US" sz="1100" dirty="0"/>
              <a:t>the coffee filter over the bottle's neck, attaching it with a rubber band. Turn the bottle upside down, and place it in the beaker or in the bottom of a 2-liter bottle with the bottom cut off.  Place a layer of pebbles into the bottle; the filter will prevent them from falling out. </a:t>
            </a:r>
          </a:p>
          <a:p>
            <a:pPr marL="460375" indent="-233363">
              <a:spcAft>
                <a:spcPts val="600"/>
              </a:spcAft>
              <a:buFont typeface="+mj-lt"/>
              <a:buAutoNum type="alphaLcPeriod"/>
            </a:pPr>
            <a:r>
              <a:rPr lang="en-US" sz="1100" dirty="0" smtClean="0"/>
              <a:t>Place </a:t>
            </a:r>
            <a:r>
              <a:rPr lang="en-US" sz="1100" dirty="0"/>
              <a:t>a layer of coarse sand on top of the fine sand. </a:t>
            </a:r>
          </a:p>
          <a:p>
            <a:pPr marL="460375" indent="-233363">
              <a:spcAft>
                <a:spcPts val="600"/>
              </a:spcAft>
              <a:buFont typeface="+mj-lt"/>
              <a:buAutoNum type="alphaLcPeriod"/>
            </a:pPr>
            <a:r>
              <a:rPr lang="en-US" sz="1100" dirty="0" smtClean="0"/>
              <a:t>Lastly</a:t>
            </a:r>
            <a:r>
              <a:rPr lang="en-US" sz="1100" dirty="0"/>
              <a:t>, pour a layer of fine sand over the coarse sand. </a:t>
            </a:r>
          </a:p>
          <a:p>
            <a:pPr marL="460375" indent="-233363">
              <a:spcAft>
                <a:spcPts val="600"/>
              </a:spcAft>
              <a:buFont typeface="+mj-lt"/>
              <a:buAutoNum type="alphaLcPeriod"/>
            </a:pPr>
            <a:r>
              <a:rPr lang="en-US" sz="1100" dirty="0" smtClean="0"/>
              <a:t>Clean </a:t>
            </a:r>
            <a:r>
              <a:rPr lang="en-US" sz="1100" dirty="0"/>
              <a:t>the filter by slowly and carefully passing clean drinking water through it. Throw out the water that has passed through the filter. </a:t>
            </a:r>
          </a:p>
          <a:p>
            <a:pPr>
              <a:spcAft>
                <a:spcPts val="600"/>
              </a:spcAft>
            </a:pPr>
            <a:r>
              <a:rPr lang="en-US" sz="1100" dirty="0"/>
              <a:t>6. When there is enough sediment deposited on the bottom of the bottle filled with the water from a marsh, river or reservoir, pour out -without removing the sediment- the first two thirds of this water through the filter. Collect the filtered water in the beaker or plastic bottle. </a:t>
            </a:r>
          </a:p>
          <a:p>
            <a:pPr>
              <a:spcAft>
                <a:spcPts val="600"/>
              </a:spcAft>
            </a:pPr>
            <a:r>
              <a:rPr lang="en-US" sz="1100" dirty="0"/>
              <a:t>7. Compare the treated water to the non-treated water. Have the water's appearance and smell changed after being treated? </a:t>
            </a:r>
            <a:endParaRPr lang="en-US" sz="1100" dirty="0"/>
          </a:p>
        </p:txBody>
      </p:sp>
      <p:sp>
        <p:nvSpPr>
          <p:cNvPr id="6" name="Rectangle 5"/>
          <p:cNvSpPr/>
          <p:nvPr/>
        </p:nvSpPr>
        <p:spPr>
          <a:xfrm>
            <a:off x="1066800" y="228600"/>
            <a:ext cx="4191000" cy="400110"/>
          </a:xfrm>
          <a:prstGeom prst="rect">
            <a:avLst/>
          </a:prstGeom>
        </p:spPr>
        <p:txBody>
          <a:bodyPr wrap="square">
            <a:spAutoFit/>
          </a:bodyPr>
          <a:lstStyle/>
          <a:p>
            <a:pPr algn="ctr"/>
            <a:r>
              <a:rPr lang="es-CO" sz="2000" b="1" dirty="0" err="1"/>
              <a:t>Out</a:t>
            </a:r>
            <a:r>
              <a:rPr lang="es-CO" sz="2000" b="1" dirty="0"/>
              <a:t> </a:t>
            </a:r>
            <a:r>
              <a:rPr lang="es-CO" sz="2000" b="1" dirty="0" err="1"/>
              <a:t>Dirt</a:t>
            </a:r>
            <a:r>
              <a:rPr lang="es-CO" sz="2000" b="1" dirty="0"/>
              <a:t>, </a:t>
            </a:r>
            <a:r>
              <a:rPr lang="es-CO" sz="2000" b="1" dirty="0" err="1"/>
              <a:t>Out</a:t>
            </a:r>
            <a:r>
              <a:rPr lang="es-CO" sz="2000" b="1" dirty="0"/>
              <a:t> </a:t>
            </a:r>
            <a:r>
              <a:rPr lang="es-CO" sz="2000" b="1" dirty="0" err="1"/>
              <a:t>Germs</a:t>
            </a:r>
            <a:r>
              <a:rPr lang="es-CO" sz="2000" b="1" dirty="0"/>
              <a:t>!</a:t>
            </a:r>
            <a:endParaRPr lang="en-US" sz="2000" dirty="0"/>
          </a:p>
        </p:txBody>
      </p:sp>
    </p:spTree>
    <p:extLst>
      <p:ext uri="{BB962C8B-B14F-4D97-AF65-F5344CB8AC3E}">
        <p14:creationId xmlns:p14="http://schemas.microsoft.com/office/powerpoint/2010/main" val="362156065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1325</TotalTime>
  <Words>448</Words>
  <Application>Microsoft Office PowerPoint</Application>
  <PresentationFormat>Custom</PresentationFormat>
  <Paragraphs>28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Wingdings</vt:lpstr>
      <vt:lpstr>TheSans ACS W7 Bold</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Molly Sherlock (Contractor)</cp:lastModifiedBy>
  <cp:revision>173</cp:revision>
  <cp:lastPrinted>2013-08-28T20:02:02Z</cp:lastPrinted>
  <dcterms:created xsi:type="dcterms:W3CDTF">2013-07-29T15:01:58Z</dcterms:created>
  <dcterms:modified xsi:type="dcterms:W3CDTF">2014-06-23T19:38:50Z</dcterms:modified>
</cp:coreProperties>
</file>