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notesMasterIdLst>
    <p:notesMasterId r:id="rId4"/>
  </p:notesMasterIdLst>
  <p:sldIdLst>
    <p:sldId id="276" r:id="rId2"/>
    <p:sldId id="277" r:id="rId3"/>
  </p:sldIdLst>
  <p:sldSz cx="7772400" cy="5029200"/>
  <p:notesSz cx="6881813" cy="9296400"/>
  <p:embeddedFontLst>
    <p:embeddedFont>
      <p:font typeface="Calibri" pitchFamily="34" charset="0"/>
      <p:regular r:id="rId5"/>
      <p:bold r:id="rId6"/>
      <p:italic r:id="rId7"/>
      <p:boldItalic r:id="rId8"/>
    </p:embeddedFont>
  </p:embeddedFontLst>
  <p:defaultText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F88BE0-F2B0-4610-A638-D2B7EB153FCC}">
          <p14:sldIdLst>
            <p14:sldId id="276"/>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DC82F"/>
    <a:srgbClr val="7B5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7" autoAdjust="0"/>
    <p:restoredTop sz="99853" autoAdjust="0"/>
  </p:normalViewPr>
  <p:slideViewPr>
    <p:cSldViewPr>
      <p:cViewPr varScale="1">
        <p:scale>
          <a:sx n="122" d="100"/>
          <a:sy n="122" d="100"/>
        </p:scale>
        <p:origin x="-732" y="-96"/>
      </p:cViewPr>
      <p:guideLst>
        <p:guide orient="horz" pos="1584"/>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fld id="{241210E7-0AE4-461F-8B46-8C4CBB53560E}" type="datetimeFigureOut">
              <a:rPr lang="en-US" smtClean="0"/>
              <a:t>6/23/2014</a:t>
            </a:fld>
            <a:endParaRPr lang="en-US"/>
          </a:p>
        </p:txBody>
      </p:sp>
      <p:sp>
        <p:nvSpPr>
          <p:cNvPr id="4" name="Slide Image Placeholder 3"/>
          <p:cNvSpPr>
            <a:spLocks noGrp="1" noRot="1" noChangeAspect="1"/>
          </p:cNvSpPr>
          <p:nvPr>
            <p:ph type="sldImg" idx="2"/>
          </p:nvPr>
        </p:nvSpPr>
        <p:spPr>
          <a:xfrm>
            <a:off x="747713" y="696913"/>
            <a:ext cx="5386387"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6426"/>
            <a:ext cx="55054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fld id="{D4BE72CE-50C9-43FA-A9CE-2DC14DAB056C}" type="slidenum">
              <a:rPr lang="en-US" smtClean="0"/>
              <a:t>‹#›</a:t>
            </a:fld>
            <a:endParaRPr lang="en-US"/>
          </a:p>
        </p:txBody>
      </p:sp>
    </p:spTree>
    <p:extLst>
      <p:ext uri="{BB962C8B-B14F-4D97-AF65-F5344CB8AC3E}">
        <p14:creationId xmlns:p14="http://schemas.microsoft.com/office/powerpoint/2010/main" val="3542832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9603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7772400" cy="914400"/>
          </a:xfrm>
          <a:prstGeom prst="rect">
            <a:avLst/>
          </a:prstGeom>
          <a:solidFill>
            <a:srgbClr val="FDC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 y="4419600"/>
            <a:ext cx="7772400" cy="30226"/>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657600" y="4459057"/>
            <a:ext cx="4038601" cy="484748"/>
          </a:xfrm>
          <a:prstGeom prst="rect">
            <a:avLst/>
          </a:prstGeom>
          <a:noFill/>
        </p:spPr>
        <p:txBody>
          <a:bodyPr wrap="square" rtlCol="0">
            <a:spAutoFit/>
          </a:bodyPr>
          <a:lstStyle/>
          <a:p>
            <a:pPr algn="r"/>
            <a:r>
              <a:rPr lang="en-US" sz="850" dirty="0" smtClean="0"/>
              <a:t>Office of International</a:t>
            </a:r>
            <a:r>
              <a:rPr lang="en-US" sz="850" baseline="0" dirty="0" smtClean="0"/>
              <a:t> Activities, Division of </a:t>
            </a:r>
            <a:r>
              <a:rPr lang="en-US" sz="850" dirty="0" smtClean="0"/>
              <a:t>Membership and Scientific Advancement</a:t>
            </a:r>
          </a:p>
          <a:p>
            <a:pPr algn="r"/>
            <a:r>
              <a:rPr lang="en-US" sz="850" dirty="0" smtClean="0"/>
              <a:t>American Chemical Society, 1155 Sixteenth Street NW, Washington, DC 20036.</a:t>
            </a:r>
          </a:p>
          <a:p>
            <a:pPr algn="r"/>
            <a:r>
              <a:rPr lang="en-US" sz="850" dirty="0" smtClean="0"/>
              <a:t>2014, all rights reserved. </a:t>
            </a:r>
            <a:endParaRPr lang="en-US" sz="850" dirty="0"/>
          </a:p>
        </p:txBody>
      </p:sp>
      <p:sp>
        <p:nvSpPr>
          <p:cNvPr id="14" name="Text Placeholder 5"/>
          <p:cNvSpPr txBox="1">
            <a:spLocks/>
          </p:cNvSpPr>
          <p:nvPr userDrawn="1"/>
        </p:nvSpPr>
        <p:spPr>
          <a:xfrm>
            <a:off x="1016391" y="136854"/>
            <a:ext cx="3689755" cy="322406"/>
          </a:xfrm>
          <a:prstGeom prst="rect">
            <a:avLst/>
          </a:prstGeom>
        </p:spPr>
        <p:txBody>
          <a:bodyPr/>
          <a:lstStyle>
            <a:lvl1pPr marL="0" indent="0" algn="ctr" defTabSz="956097" rtl="0" eaLnBrk="1" latinLnBrk="0" hangingPunct="1">
              <a:spcBef>
                <a:spcPct val="20000"/>
              </a:spcBef>
              <a:buFontTx/>
              <a:buNone/>
              <a:defRPr sz="2000" kern="1200">
                <a:solidFill>
                  <a:schemeClr val="tx1"/>
                </a:solidFill>
                <a:latin typeface="TheSans ACS W7 Bold" pitchFamily="34" charset="0"/>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endParaRPr lang="en-US" dirty="0" smtClean="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91440"/>
            <a:ext cx="2393859" cy="73152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7094" y="4495800"/>
            <a:ext cx="1398594" cy="457200"/>
          </a:xfrm>
          <a:prstGeom prst="rect">
            <a:avLst/>
          </a:prstGeom>
        </p:spPr>
      </p:pic>
      <p:pic>
        <p:nvPicPr>
          <p:cNvPr id="12" name="Picture 11"/>
          <p:cNvPicPr>
            <a:picLocks noChangeAspect="1"/>
          </p:cNvPicPr>
          <p:nvPr userDrawn="1"/>
        </p:nvPicPr>
        <p:blipFill>
          <a:blip r:embed="rId5"/>
          <a:srcRect/>
          <a:stretch>
            <a:fillRect/>
          </a:stretch>
        </p:blipFill>
        <p:spPr bwMode="auto">
          <a:xfrm>
            <a:off x="682040" y="150172"/>
            <a:ext cx="660697" cy="640080"/>
          </a:xfrm>
          <a:prstGeom prst="ellipse">
            <a:avLst/>
          </a:prstGeom>
          <a:noFill/>
          <a:ln w="28575" cmpd="sng">
            <a:solidFill>
              <a:srgbClr val="E7216C"/>
            </a:solidFill>
            <a:miter lim="800000"/>
            <a:headEnd/>
            <a:tailEnd/>
          </a:ln>
        </p:spPr>
      </p:pic>
      <p:sp>
        <p:nvSpPr>
          <p:cNvPr id="10" name="Rectangle 9"/>
          <p:cNvSpPr/>
          <p:nvPr userDrawn="1"/>
        </p:nvSpPr>
        <p:spPr>
          <a:xfrm rot="16200000">
            <a:off x="-113349" y="161417"/>
            <a:ext cx="921189" cy="584775"/>
          </a:xfrm>
          <a:prstGeom prst="rect">
            <a:avLst/>
          </a:prstGeom>
        </p:spPr>
        <p:txBody>
          <a:bodyPr wrap="square">
            <a:spAutoFit/>
          </a:bodyPr>
          <a:lstStyle/>
          <a:p>
            <a:pPr algn="ctr"/>
            <a:r>
              <a:rPr lang="en-US" sz="1600" b="0" kern="1200" noProof="0" dirty="0" smtClean="0">
                <a:solidFill>
                  <a:schemeClr val="tx1"/>
                </a:solidFill>
                <a:effectLst/>
                <a:latin typeface="+mn-lt"/>
                <a:ea typeface="+mn-ea"/>
                <a:cs typeface="+mn-cs"/>
              </a:rPr>
              <a:t>Acids or Bases</a:t>
            </a:r>
            <a:endParaRPr lang="en-US" sz="1100" b="0" noProof="0" dirty="0"/>
          </a:p>
        </p:txBody>
      </p:sp>
    </p:spTree>
    <p:extLst>
      <p:ext uri="{BB962C8B-B14F-4D97-AF65-F5344CB8AC3E}">
        <p14:creationId xmlns:p14="http://schemas.microsoft.com/office/powerpoint/2010/main" val="3411847444"/>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56097" rtl="0" eaLnBrk="1" latinLnBrk="0" hangingPunct="1">
        <a:spcBef>
          <a:spcPct val="0"/>
        </a:spcBef>
        <a:buNone/>
        <a:defRPr sz="2000" kern="1200">
          <a:solidFill>
            <a:schemeClr val="tx1"/>
          </a:solidFill>
          <a:latin typeface="TheSans ACS W7 Bold" pitchFamily="34" charset="0"/>
          <a:ea typeface="+mj-ea"/>
          <a:cs typeface="+mj-cs"/>
        </a:defRPr>
      </a:lvl1pPr>
    </p:titleStyle>
    <p:bodyStyle>
      <a:lvl1pPr marL="358536" indent="-358536" algn="l" defTabSz="956097" rtl="0" eaLnBrk="1" latinLnBrk="0" hangingPunct="1">
        <a:spcBef>
          <a:spcPct val="20000"/>
        </a:spcBef>
        <a:buFont typeface="Wingdings" pitchFamily="2" charset="2"/>
        <a:buChar char="v"/>
        <a:defRPr sz="1600" kern="1200">
          <a:solidFill>
            <a:schemeClr val="tx1"/>
          </a:solidFill>
          <a:latin typeface="+mn-lt"/>
          <a:ea typeface="+mn-ea"/>
          <a:cs typeface="+mn-cs"/>
        </a:defRPr>
      </a:lvl1pPr>
      <a:lvl2pPr marL="776829" indent="-298780"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95121"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73169"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151217" indent="-239024" algn="l" defTabSz="95609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629266"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07314"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85362"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3411" indent="-239024" algn="l" defTabSz="956097"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6097" rtl="0" eaLnBrk="1" latinLnBrk="0" hangingPunct="1">
        <a:defRPr sz="1900" kern="1200">
          <a:solidFill>
            <a:schemeClr val="tx1"/>
          </a:solidFill>
          <a:latin typeface="+mn-lt"/>
          <a:ea typeface="+mn-ea"/>
          <a:cs typeface="+mn-cs"/>
        </a:defRPr>
      </a:lvl1pPr>
      <a:lvl2pPr marL="478048" algn="l" defTabSz="956097" rtl="0" eaLnBrk="1" latinLnBrk="0" hangingPunct="1">
        <a:defRPr sz="1900" kern="1200">
          <a:solidFill>
            <a:schemeClr val="tx1"/>
          </a:solidFill>
          <a:latin typeface="+mn-lt"/>
          <a:ea typeface="+mn-ea"/>
          <a:cs typeface="+mn-cs"/>
        </a:defRPr>
      </a:lvl2pPr>
      <a:lvl3pPr marL="956097" algn="l" defTabSz="956097" rtl="0" eaLnBrk="1" latinLnBrk="0" hangingPunct="1">
        <a:defRPr sz="1900" kern="1200">
          <a:solidFill>
            <a:schemeClr val="tx1"/>
          </a:solidFill>
          <a:latin typeface="+mn-lt"/>
          <a:ea typeface="+mn-ea"/>
          <a:cs typeface="+mn-cs"/>
        </a:defRPr>
      </a:lvl3pPr>
      <a:lvl4pPr marL="1434145" algn="l" defTabSz="956097" rtl="0" eaLnBrk="1" latinLnBrk="0" hangingPunct="1">
        <a:defRPr sz="1900" kern="1200">
          <a:solidFill>
            <a:schemeClr val="tx1"/>
          </a:solidFill>
          <a:latin typeface="+mn-lt"/>
          <a:ea typeface="+mn-ea"/>
          <a:cs typeface="+mn-cs"/>
        </a:defRPr>
      </a:lvl4pPr>
      <a:lvl5pPr marL="1912193" algn="l" defTabSz="956097" rtl="0" eaLnBrk="1" latinLnBrk="0" hangingPunct="1">
        <a:defRPr sz="1900" kern="1200">
          <a:solidFill>
            <a:schemeClr val="tx1"/>
          </a:solidFill>
          <a:latin typeface="+mn-lt"/>
          <a:ea typeface="+mn-ea"/>
          <a:cs typeface="+mn-cs"/>
        </a:defRPr>
      </a:lvl5pPr>
      <a:lvl6pPr marL="2390242" algn="l" defTabSz="956097" rtl="0" eaLnBrk="1" latinLnBrk="0" hangingPunct="1">
        <a:defRPr sz="1900" kern="1200">
          <a:solidFill>
            <a:schemeClr val="tx1"/>
          </a:solidFill>
          <a:latin typeface="+mn-lt"/>
          <a:ea typeface="+mn-ea"/>
          <a:cs typeface="+mn-cs"/>
        </a:defRPr>
      </a:lvl6pPr>
      <a:lvl7pPr marL="2868290" algn="l" defTabSz="956097" rtl="0" eaLnBrk="1" latinLnBrk="0" hangingPunct="1">
        <a:defRPr sz="1900" kern="1200">
          <a:solidFill>
            <a:schemeClr val="tx1"/>
          </a:solidFill>
          <a:latin typeface="+mn-lt"/>
          <a:ea typeface="+mn-ea"/>
          <a:cs typeface="+mn-cs"/>
        </a:defRPr>
      </a:lvl7pPr>
      <a:lvl8pPr marL="3346338" algn="l" defTabSz="956097" rtl="0" eaLnBrk="1" latinLnBrk="0" hangingPunct="1">
        <a:defRPr sz="1900" kern="1200">
          <a:solidFill>
            <a:schemeClr val="tx1"/>
          </a:solidFill>
          <a:latin typeface="+mn-lt"/>
          <a:ea typeface="+mn-ea"/>
          <a:cs typeface="+mn-cs"/>
        </a:defRPr>
      </a:lvl8pPr>
      <a:lvl9pPr marL="3824387" algn="l" defTabSz="95609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5594" y="3505200"/>
            <a:ext cx="2386806"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371600" y="285690"/>
            <a:ext cx="3810000" cy="400110"/>
          </a:xfrm>
          <a:prstGeom prst="rect">
            <a:avLst/>
          </a:prstGeom>
        </p:spPr>
        <p:txBody>
          <a:bodyPr wrap="square">
            <a:spAutoFit/>
          </a:bodyPr>
          <a:lstStyle/>
          <a:p>
            <a:pPr algn="ctr"/>
            <a:r>
              <a:rPr lang="en-US" sz="2000" b="1" dirty="0"/>
              <a:t>The pH of our Planet</a:t>
            </a:r>
            <a:endParaRPr lang="en-US" sz="2000" dirty="0"/>
          </a:p>
        </p:txBody>
      </p:sp>
      <p:sp>
        <p:nvSpPr>
          <p:cNvPr id="3" name="Rectangle 2"/>
          <p:cNvSpPr/>
          <p:nvPr/>
        </p:nvSpPr>
        <p:spPr>
          <a:xfrm>
            <a:off x="228600" y="1008727"/>
            <a:ext cx="2895600" cy="1277273"/>
          </a:xfrm>
          <a:prstGeom prst="rect">
            <a:avLst/>
          </a:prstGeom>
        </p:spPr>
        <p:txBody>
          <a:bodyPr wrap="square">
            <a:spAutoFit/>
          </a:bodyPr>
          <a:lstStyle/>
          <a:p>
            <a:r>
              <a:rPr lang="en-US" sz="1100" b="1" dirty="0"/>
              <a:t>Materials </a:t>
            </a:r>
          </a:p>
          <a:p>
            <a:pPr marL="171450" indent="-171450">
              <a:buFont typeface="Arial" pitchFamily="34" charset="0"/>
              <a:buChar char="•"/>
            </a:pPr>
            <a:r>
              <a:rPr lang="en-US" sz="1100" dirty="0" smtClean="0"/>
              <a:t>Water </a:t>
            </a:r>
            <a:r>
              <a:rPr lang="en-US" sz="1100" dirty="0"/>
              <a:t>samples (sea, river, lake, etc.)</a:t>
            </a:r>
          </a:p>
          <a:p>
            <a:pPr marL="171450" indent="-171450">
              <a:buFont typeface="Arial" pitchFamily="34" charset="0"/>
              <a:buChar char="•"/>
            </a:pPr>
            <a:r>
              <a:rPr lang="en-US" sz="1100" dirty="0" smtClean="0"/>
              <a:t>Indicators </a:t>
            </a:r>
            <a:endParaRPr lang="en-US" sz="1100" dirty="0"/>
          </a:p>
          <a:p>
            <a:pPr marL="649498" lvl="1" indent="-171450">
              <a:buFont typeface="Courier New" pitchFamily="49" charset="0"/>
              <a:buChar char="o"/>
            </a:pPr>
            <a:r>
              <a:rPr lang="en-US" sz="1100" dirty="0" err="1" smtClean="0"/>
              <a:t>obromothymol</a:t>
            </a:r>
            <a:r>
              <a:rPr lang="en-US" sz="1100" dirty="0" smtClean="0"/>
              <a:t> </a:t>
            </a:r>
            <a:r>
              <a:rPr lang="en-US" sz="1100" dirty="0"/>
              <a:t>blue </a:t>
            </a:r>
          </a:p>
          <a:p>
            <a:pPr marL="649498" lvl="1" indent="-171450">
              <a:buFont typeface="Courier New" pitchFamily="49" charset="0"/>
              <a:buChar char="o"/>
            </a:pPr>
            <a:r>
              <a:rPr lang="en-US" sz="1100" dirty="0" smtClean="0"/>
              <a:t>m-Cresol </a:t>
            </a:r>
            <a:r>
              <a:rPr lang="en-US" sz="1100" dirty="0"/>
              <a:t>purple</a:t>
            </a:r>
          </a:p>
          <a:p>
            <a:pPr marL="171450" indent="-171450">
              <a:buFont typeface="Arial" pitchFamily="34" charset="0"/>
              <a:buChar char="•"/>
            </a:pPr>
            <a:r>
              <a:rPr lang="en-US" sz="1100" dirty="0" smtClean="0"/>
              <a:t>6 </a:t>
            </a:r>
            <a:r>
              <a:rPr lang="en-US" sz="1100" dirty="0"/>
              <a:t>cups (3 oz.)</a:t>
            </a:r>
          </a:p>
          <a:p>
            <a:pPr marL="171450" indent="-171450">
              <a:buFont typeface="Arial" pitchFamily="34" charset="0"/>
              <a:buChar char="•"/>
            </a:pPr>
            <a:r>
              <a:rPr lang="en-US" sz="1100" dirty="0" smtClean="0"/>
              <a:t>Droppers</a:t>
            </a:r>
            <a:endParaRPr lang="en-US" sz="1100" dirty="0"/>
          </a:p>
        </p:txBody>
      </p:sp>
      <p:sp>
        <p:nvSpPr>
          <p:cNvPr id="4" name="Rectangle 3"/>
          <p:cNvSpPr/>
          <p:nvPr/>
        </p:nvSpPr>
        <p:spPr>
          <a:xfrm>
            <a:off x="3276600" y="914400"/>
            <a:ext cx="4419600" cy="2862322"/>
          </a:xfrm>
          <a:prstGeom prst="rect">
            <a:avLst/>
          </a:prstGeom>
        </p:spPr>
        <p:txBody>
          <a:bodyPr wrap="square">
            <a:spAutoFit/>
          </a:bodyPr>
          <a:lstStyle/>
          <a:p>
            <a:pPr>
              <a:spcAft>
                <a:spcPts val="300"/>
              </a:spcAft>
            </a:pPr>
            <a:r>
              <a:rPr lang="en-US" sz="1100" b="1" dirty="0" smtClean="0"/>
              <a:t>Procedure</a:t>
            </a:r>
            <a:endParaRPr lang="en-US" sz="1100" dirty="0" smtClean="0"/>
          </a:p>
          <a:p>
            <a:pPr>
              <a:spcAft>
                <a:spcPts val="300"/>
              </a:spcAft>
            </a:pPr>
            <a:r>
              <a:rPr lang="en-US" sz="1100" b="1" dirty="0" smtClean="0"/>
              <a:t>Preparation of the indicators</a:t>
            </a:r>
            <a:r>
              <a:rPr lang="en-US" sz="500" dirty="0" smtClean="0"/>
              <a:t> </a:t>
            </a:r>
          </a:p>
          <a:p>
            <a:pPr>
              <a:spcAft>
                <a:spcPts val="300"/>
              </a:spcAft>
            </a:pPr>
            <a:r>
              <a:rPr lang="en-US" sz="1000" i="1" dirty="0" smtClean="0"/>
              <a:t>Note: </a:t>
            </a:r>
            <a:r>
              <a:rPr lang="en-US" sz="1000" i="1" dirty="0" err="1" smtClean="0"/>
              <a:t>Bromothymol</a:t>
            </a:r>
            <a:r>
              <a:rPr lang="en-US" sz="1000" i="1" dirty="0" smtClean="0"/>
              <a:t> blue can be obtained in almost all of the stores that sell products for fresh water aquariums. m-Cresol purple is used for the samples of sea water. </a:t>
            </a:r>
            <a:r>
              <a:rPr lang="en-US" sz="300" b="1" dirty="0" smtClean="0"/>
              <a:t> </a:t>
            </a:r>
          </a:p>
          <a:p>
            <a:pPr>
              <a:spcAft>
                <a:spcPts val="300"/>
              </a:spcAft>
            </a:pPr>
            <a:endParaRPr lang="en-US" sz="500" dirty="0" smtClean="0"/>
          </a:p>
          <a:p>
            <a:pPr>
              <a:spcAft>
                <a:spcPts val="300"/>
              </a:spcAft>
            </a:pPr>
            <a:r>
              <a:rPr lang="en-US" sz="1100" b="1" dirty="0" err="1" smtClean="0"/>
              <a:t>Bromothymol</a:t>
            </a:r>
            <a:r>
              <a:rPr lang="en-US" sz="1100" b="1" dirty="0" smtClean="0"/>
              <a:t> blue</a:t>
            </a:r>
          </a:p>
          <a:p>
            <a:pPr>
              <a:spcAft>
                <a:spcPts val="300"/>
              </a:spcAft>
            </a:pPr>
            <a:r>
              <a:rPr lang="en-US" sz="1100" dirty="0" smtClean="0"/>
              <a:t>1. Dissolve 0.1 g of </a:t>
            </a:r>
            <a:r>
              <a:rPr lang="en-US" sz="1100" dirty="0" err="1" smtClean="0"/>
              <a:t>bromothymol</a:t>
            </a:r>
            <a:r>
              <a:rPr lang="en-US" sz="1100" dirty="0" smtClean="0"/>
              <a:t> blue in 16 mL of 0.01 M </a:t>
            </a:r>
            <a:r>
              <a:rPr lang="en-US" sz="1100" dirty="0" err="1" smtClean="0"/>
              <a:t>NaOH</a:t>
            </a:r>
            <a:r>
              <a:rPr lang="en-US" sz="1100" dirty="0" smtClean="0"/>
              <a:t>. </a:t>
            </a:r>
          </a:p>
          <a:p>
            <a:pPr>
              <a:spcAft>
                <a:spcPts val="300"/>
              </a:spcAft>
            </a:pPr>
            <a:r>
              <a:rPr lang="en-US" sz="1100" dirty="0" smtClean="0"/>
              <a:t>2. Once it is dissolved, slowly add 234 mL of water (distilled, if possible).</a:t>
            </a:r>
          </a:p>
          <a:p>
            <a:pPr>
              <a:spcAft>
                <a:spcPts val="300"/>
              </a:spcAft>
            </a:pPr>
            <a:r>
              <a:rPr lang="en-US" sz="1100" dirty="0" smtClean="0"/>
              <a:t>3. Store at room temperature</a:t>
            </a:r>
            <a:endParaRPr lang="en-US" sz="1100" dirty="0" smtClean="0"/>
          </a:p>
          <a:p>
            <a:pPr>
              <a:spcAft>
                <a:spcPts val="300"/>
              </a:spcAft>
            </a:pPr>
            <a:r>
              <a:rPr lang="en-US" sz="500" dirty="0" smtClean="0"/>
              <a:t> </a:t>
            </a:r>
          </a:p>
          <a:p>
            <a:pPr>
              <a:spcAft>
                <a:spcPts val="300"/>
              </a:spcAft>
            </a:pPr>
            <a:r>
              <a:rPr lang="en-US" sz="1100" b="1" dirty="0" smtClean="0"/>
              <a:t>m-Cresol purple</a:t>
            </a:r>
            <a:endParaRPr lang="en-US" sz="1100" dirty="0" smtClean="0"/>
          </a:p>
          <a:p>
            <a:pPr>
              <a:spcAft>
                <a:spcPts val="300"/>
              </a:spcAft>
            </a:pPr>
            <a:r>
              <a:rPr lang="en-US" sz="1100" dirty="0" smtClean="0"/>
              <a:t>1. Dissolve 0.1 g of m-cresol purple in 26 mL of 0.01 M </a:t>
            </a:r>
            <a:r>
              <a:rPr lang="en-US" sz="1100" dirty="0" err="1" smtClean="0"/>
              <a:t>NaOH</a:t>
            </a:r>
            <a:r>
              <a:rPr lang="en-US" sz="1100" dirty="0" smtClean="0"/>
              <a:t>.</a:t>
            </a:r>
          </a:p>
          <a:p>
            <a:pPr>
              <a:spcAft>
                <a:spcPts val="300"/>
              </a:spcAft>
            </a:pPr>
            <a:r>
              <a:rPr lang="en-US" sz="1100" dirty="0" smtClean="0"/>
              <a:t>2. Once it is dissolved, slowly add 224 mL of water (distilled, if possible).</a:t>
            </a:r>
          </a:p>
          <a:p>
            <a:pPr>
              <a:spcAft>
                <a:spcPts val="300"/>
              </a:spcAft>
            </a:pPr>
            <a:r>
              <a:rPr lang="en-US" sz="1100" dirty="0" smtClean="0"/>
              <a:t>3. Store at room temperature</a:t>
            </a:r>
            <a:endParaRPr lang="en-US" sz="1100" dirty="0"/>
          </a:p>
        </p:txBody>
      </p:sp>
      <p:sp>
        <p:nvSpPr>
          <p:cNvPr id="5" name="Rectangle 4"/>
          <p:cNvSpPr/>
          <p:nvPr/>
        </p:nvSpPr>
        <p:spPr>
          <a:xfrm>
            <a:off x="228600" y="2438400"/>
            <a:ext cx="2819400" cy="1785104"/>
          </a:xfrm>
          <a:prstGeom prst="rect">
            <a:avLst/>
          </a:prstGeom>
          <a:solidFill>
            <a:srgbClr val="0039A6">
              <a:alpha val="10196"/>
            </a:srgbClr>
          </a:solidFill>
        </p:spPr>
        <p:txBody>
          <a:bodyPr wrap="square">
            <a:spAutoFit/>
          </a:bodyPr>
          <a:lstStyle/>
          <a:p>
            <a:r>
              <a:rPr lang="en-US" sz="1100" b="1" dirty="0"/>
              <a:t>Safety</a:t>
            </a:r>
            <a:endParaRPr lang="en-US" sz="1100" dirty="0"/>
          </a:p>
          <a:p>
            <a:pPr algn="just"/>
            <a:r>
              <a:rPr lang="es-CO" sz="1100" b="1" dirty="0"/>
              <a:t> </a:t>
            </a:r>
            <a:endParaRPr lang="en-US" sz="1100" dirty="0"/>
          </a:p>
          <a:p>
            <a:r>
              <a:rPr lang="en-US" sz="1100" dirty="0"/>
              <a:t>The material used in this exercise is not dangerous as long as the solutions have been diluted following the procedures. Nevertheless, solid indicators may be irritants, particularly if ingested.  They ought to be handled with care during their preparation, and you must wash your hands immediately after their handling.</a:t>
            </a:r>
          </a:p>
        </p:txBody>
      </p:sp>
    </p:spTree>
    <p:extLst>
      <p:ext uri="{BB962C8B-B14F-4D97-AF65-F5344CB8AC3E}">
        <p14:creationId xmlns:p14="http://schemas.microsoft.com/office/powerpoint/2010/main" val="103550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2209800"/>
            <a:ext cx="3443402" cy="2209800"/>
          </a:xfrm>
          <a:prstGeom prst="rect">
            <a:avLst/>
          </a:prstGeom>
        </p:spPr>
      </p:pic>
      <p:sp>
        <p:nvSpPr>
          <p:cNvPr id="3" name="Rectangle 2"/>
          <p:cNvSpPr/>
          <p:nvPr/>
        </p:nvSpPr>
        <p:spPr>
          <a:xfrm>
            <a:off x="76200" y="914400"/>
            <a:ext cx="7620000" cy="1405513"/>
          </a:xfrm>
          <a:prstGeom prst="rect">
            <a:avLst/>
          </a:prstGeom>
        </p:spPr>
        <p:txBody>
          <a:bodyPr wrap="square">
            <a:spAutoFit/>
          </a:bodyPr>
          <a:lstStyle/>
          <a:p>
            <a:pPr>
              <a:spcAft>
                <a:spcPts val="200"/>
              </a:spcAft>
            </a:pPr>
            <a:r>
              <a:rPr lang="en-US" sz="1100" b="1" dirty="0"/>
              <a:t>Analysis of the local water </a:t>
            </a:r>
            <a:r>
              <a:rPr lang="en-US" sz="1100" b="1" dirty="0" smtClean="0"/>
              <a:t>sample</a:t>
            </a:r>
            <a:endParaRPr lang="en-US" sz="1100" dirty="0"/>
          </a:p>
          <a:p>
            <a:pPr>
              <a:spcAft>
                <a:spcPts val="200"/>
              </a:spcAft>
            </a:pPr>
            <a:r>
              <a:rPr lang="en-US" sz="1100" dirty="0"/>
              <a:t>1. Label 6 cups from 1 to 6, marking each cup at the height of 0.5 cm</a:t>
            </a:r>
            <a:r>
              <a:rPr lang="en-US" sz="1100" dirty="0" smtClean="0"/>
              <a:t>.</a:t>
            </a:r>
            <a:endParaRPr lang="en-US" sz="1100" dirty="0"/>
          </a:p>
          <a:p>
            <a:pPr>
              <a:spcAft>
                <a:spcPts val="200"/>
              </a:spcAft>
            </a:pPr>
            <a:r>
              <a:rPr lang="en-US" sz="1100" dirty="0"/>
              <a:t>2. Fill 3 of the cups up to the mark using the local water sample</a:t>
            </a:r>
            <a:r>
              <a:rPr lang="en-US" sz="1100" dirty="0" smtClean="0"/>
              <a:t>.</a:t>
            </a:r>
            <a:endParaRPr lang="en-US" sz="1100" dirty="0"/>
          </a:p>
          <a:p>
            <a:pPr>
              <a:spcAft>
                <a:spcPts val="200"/>
              </a:spcAft>
            </a:pPr>
            <a:r>
              <a:rPr lang="en-US" sz="1100" dirty="0"/>
              <a:t>3. Add 3 drops of the </a:t>
            </a:r>
            <a:r>
              <a:rPr lang="en-US" sz="1100" dirty="0" err="1"/>
              <a:t>bromothymol</a:t>
            </a:r>
            <a:r>
              <a:rPr lang="en-US" sz="1100" dirty="0"/>
              <a:t> blue indicator to each cup, and stir well</a:t>
            </a:r>
            <a:r>
              <a:rPr lang="en-US" sz="1100" dirty="0" smtClean="0"/>
              <a:t>.</a:t>
            </a:r>
            <a:endParaRPr lang="en-US" sz="1100" dirty="0"/>
          </a:p>
          <a:p>
            <a:pPr>
              <a:spcAft>
                <a:spcPts val="200"/>
              </a:spcAft>
            </a:pPr>
            <a:r>
              <a:rPr lang="en-US" sz="1100" dirty="0"/>
              <a:t>4. Use the color table to estimate the pH of each solution, and write down each cup's result, using a decimal</a:t>
            </a:r>
            <a:r>
              <a:rPr lang="en-US" sz="1100" dirty="0" smtClean="0"/>
              <a:t>.</a:t>
            </a:r>
            <a:endParaRPr lang="en-US" sz="1100" dirty="0"/>
          </a:p>
          <a:p>
            <a:pPr>
              <a:spcAft>
                <a:spcPts val="200"/>
              </a:spcAft>
            </a:pPr>
            <a:r>
              <a:rPr lang="en-US" sz="1100" dirty="0"/>
              <a:t>5. If the sample's pH is 7.6 or greater, repeat the test 3 times, this time using the m-Cresol purple indicator and write down the results, using a decimal. </a:t>
            </a:r>
            <a:endParaRPr lang="en-US" sz="1100" dirty="0"/>
          </a:p>
        </p:txBody>
      </p:sp>
      <p:sp>
        <p:nvSpPr>
          <p:cNvPr id="7" name="Rectangle 6"/>
          <p:cNvSpPr/>
          <p:nvPr/>
        </p:nvSpPr>
        <p:spPr>
          <a:xfrm>
            <a:off x="1371600" y="285690"/>
            <a:ext cx="3810000" cy="400110"/>
          </a:xfrm>
          <a:prstGeom prst="rect">
            <a:avLst/>
          </a:prstGeom>
        </p:spPr>
        <p:txBody>
          <a:bodyPr wrap="square">
            <a:spAutoFit/>
          </a:bodyPr>
          <a:lstStyle/>
          <a:p>
            <a:pPr algn="ctr"/>
            <a:r>
              <a:rPr lang="en-US" sz="2000" b="1" dirty="0"/>
              <a:t>The pH of our Planet</a:t>
            </a:r>
            <a:endParaRPr lang="en-US" sz="2000" dirty="0"/>
          </a:p>
        </p:txBody>
      </p:sp>
      <p:sp>
        <p:nvSpPr>
          <p:cNvPr id="6" name="Rectangle 5"/>
          <p:cNvSpPr/>
          <p:nvPr/>
        </p:nvSpPr>
        <p:spPr>
          <a:xfrm>
            <a:off x="2514600" y="4191000"/>
            <a:ext cx="2133600" cy="230832"/>
          </a:xfrm>
          <a:prstGeom prst="rect">
            <a:avLst/>
          </a:prstGeom>
        </p:spPr>
        <p:txBody>
          <a:bodyPr wrap="square">
            <a:spAutoFit/>
          </a:bodyPr>
          <a:lstStyle/>
          <a:p>
            <a:pPr algn="ctr"/>
            <a:r>
              <a:rPr lang="en-US" sz="900" i="1" dirty="0"/>
              <a:t>http://</a:t>
            </a:r>
            <a:r>
              <a:rPr lang="en-US" sz="900" i="1" dirty="0" err="1"/>
              <a:t>water.chemistry2011.org</a:t>
            </a:r>
            <a:r>
              <a:rPr lang="en-US" sz="900" i="1" dirty="0"/>
              <a:t>/web/</a:t>
            </a:r>
            <a:r>
              <a:rPr lang="en-US" sz="900" i="1" dirty="0" err="1"/>
              <a:t>iyc</a:t>
            </a:r>
            <a:endParaRPr lang="en-US" sz="900" i="1" dirty="0"/>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775" y="2438400"/>
            <a:ext cx="3705625" cy="1712583"/>
          </a:xfrm>
          <a:prstGeom prst="rect">
            <a:avLst/>
          </a:prstGeom>
        </p:spPr>
      </p:pic>
    </p:spTree>
    <p:extLst>
      <p:ext uri="{BB962C8B-B14F-4D97-AF65-F5344CB8AC3E}">
        <p14:creationId xmlns:p14="http://schemas.microsoft.com/office/powerpoint/2010/main" val="2360203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1389</TotalTime>
  <Words>163</Words>
  <Application>Microsoft Office PowerPoint</Application>
  <PresentationFormat>Custom</PresentationFormat>
  <Paragraphs>32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Courier New</vt:lpstr>
      <vt:lpstr>Wingdings</vt:lpstr>
      <vt:lpstr>TheSans ACS W7 Bold</vt:lpstr>
      <vt:lpstr>1_Template</vt:lpstr>
      <vt:lpstr>PowerPoint Presentation</vt:lpstr>
      <vt:lpstr>PowerPoint Presentation</vt:lpstr>
    </vt:vector>
  </TitlesOfParts>
  <Company>American Chemical Society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Bryant</dc:creator>
  <cp:lastModifiedBy>Molly Sherlock (Contractor)</cp:lastModifiedBy>
  <cp:revision>182</cp:revision>
  <cp:lastPrinted>2013-08-28T20:02:02Z</cp:lastPrinted>
  <dcterms:created xsi:type="dcterms:W3CDTF">2013-07-29T15:01:58Z</dcterms:created>
  <dcterms:modified xsi:type="dcterms:W3CDTF">2014-06-23T20:20:40Z</dcterms:modified>
</cp:coreProperties>
</file>