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4" r:id="rId2"/>
    <p:sldId id="275"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4"/>
            <p14:sldId id="27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1</a:t>
            </a:fld>
            <a:endParaRPr lang="en-US"/>
          </a:p>
        </p:txBody>
      </p:sp>
    </p:spTree>
    <p:extLst>
      <p:ext uri="{BB962C8B-B14F-4D97-AF65-F5344CB8AC3E}">
        <p14:creationId xmlns:p14="http://schemas.microsoft.com/office/powerpoint/2010/main" val="2150881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13349" y="222972"/>
            <a:ext cx="921189" cy="461665"/>
          </a:xfrm>
          <a:prstGeom prst="rect">
            <a:avLst/>
          </a:prstGeom>
        </p:spPr>
        <p:txBody>
          <a:bodyPr wrap="square">
            <a:spAutoFit/>
          </a:bodyPr>
          <a:lstStyle/>
          <a:p>
            <a:pPr algn="ctr"/>
            <a:r>
              <a:rPr lang="en-US" sz="1200" b="0" kern="1200" noProof="0" dirty="0" smtClean="0">
                <a:solidFill>
                  <a:schemeClr val="tx1"/>
                </a:solidFill>
                <a:effectLst/>
                <a:latin typeface="+mn-lt"/>
                <a:ea typeface="+mn-ea"/>
                <a:cs typeface="+mn-cs"/>
              </a:rPr>
              <a:t>Solid, liquid or gas</a:t>
            </a:r>
            <a:endParaRPr lang="en-US" sz="800" b="0" noProof="0" dirty="0"/>
          </a:p>
        </p:txBody>
      </p:sp>
      <p:pic>
        <p:nvPicPr>
          <p:cNvPr id="12" name="Picture 11"/>
          <p:cNvPicPr>
            <a:picLocks noChangeAspect="1"/>
          </p:cNvPicPr>
          <p:nvPr userDrawn="1"/>
        </p:nvPicPr>
        <p:blipFill>
          <a:blip r:embed="rId5"/>
          <a:srcRect/>
          <a:stretch>
            <a:fillRect/>
          </a:stretch>
        </p:blipFill>
        <p:spPr bwMode="auto">
          <a:xfrm>
            <a:off x="682040" y="150172"/>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1600" y="130314"/>
            <a:ext cx="3886200" cy="707886"/>
          </a:xfrm>
          <a:prstGeom prst="rect">
            <a:avLst/>
          </a:prstGeom>
        </p:spPr>
        <p:txBody>
          <a:bodyPr wrap="square">
            <a:spAutoFit/>
          </a:bodyPr>
          <a:lstStyle/>
          <a:p>
            <a:pPr algn="ctr"/>
            <a:r>
              <a:rPr lang="en-US" sz="2000" b="1" dirty="0"/>
              <a:t>Cornstarch Putty: The liquid that wants to be a solid</a:t>
            </a:r>
            <a:endParaRPr lang="en-US" sz="2000" dirty="0"/>
          </a:p>
        </p:txBody>
      </p:sp>
      <p:sp>
        <p:nvSpPr>
          <p:cNvPr id="2" name="Rectangle 1"/>
          <p:cNvSpPr/>
          <p:nvPr/>
        </p:nvSpPr>
        <p:spPr>
          <a:xfrm>
            <a:off x="138485" y="914400"/>
            <a:ext cx="3733800" cy="1446550"/>
          </a:xfrm>
          <a:prstGeom prst="rect">
            <a:avLst/>
          </a:prstGeom>
        </p:spPr>
        <p:txBody>
          <a:bodyPr wrap="square">
            <a:spAutoFit/>
          </a:bodyPr>
          <a:lstStyle/>
          <a:p>
            <a:r>
              <a:rPr lang="en-US" sz="1100" b="1" dirty="0"/>
              <a:t>Materials </a:t>
            </a:r>
            <a:endParaRPr lang="en-US" sz="1100" dirty="0"/>
          </a:p>
          <a:p>
            <a:pPr marL="171450" lvl="0" indent="-171450">
              <a:buFont typeface="Arial" pitchFamily="34" charset="0"/>
              <a:buChar char="•"/>
            </a:pPr>
            <a:r>
              <a:rPr lang="en-US" sz="1100" dirty="0"/>
              <a:t>½ cup plus 1 teaspoon of cornstarch</a:t>
            </a:r>
          </a:p>
          <a:p>
            <a:pPr marL="171450" lvl="0" indent="-171450">
              <a:buFont typeface="Arial" pitchFamily="34" charset="0"/>
              <a:buChar char="•"/>
            </a:pPr>
            <a:r>
              <a:rPr lang="en-US" sz="1100" dirty="0"/>
              <a:t>¼ cup of warm water</a:t>
            </a:r>
          </a:p>
          <a:p>
            <a:pPr marL="171450" lvl="0" indent="-171450">
              <a:buFont typeface="Arial" pitchFamily="34" charset="0"/>
              <a:buChar char="•"/>
            </a:pPr>
            <a:r>
              <a:rPr lang="en-US" sz="1100" dirty="0"/>
              <a:t>1 small cereal or dessert bowl (made of disposable plastic or ceramic)</a:t>
            </a:r>
          </a:p>
          <a:p>
            <a:pPr marL="171450" lvl="0" indent="-171450">
              <a:buFont typeface="Arial" pitchFamily="34" charset="0"/>
              <a:buChar char="•"/>
            </a:pPr>
            <a:r>
              <a:rPr lang="en-US" sz="1100" dirty="0"/>
              <a:t>Paper towels or newspapers</a:t>
            </a:r>
          </a:p>
          <a:p>
            <a:pPr marL="171450" lvl="0" indent="-171450">
              <a:buFont typeface="Arial" pitchFamily="34" charset="0"/>
              <a:buChar char="•"/>
            </a:pPr>
            <a:r>
              <a:rPr lang="en-US" sz="1100" dirty="0"/>
              <a:t>1 measuring teaspoon</a:t>
            </a:r>
          </a:p>
          <a:p>
            <a:pPr marL="171450" indent="-171450">
              <a:buFont typeface="Arial" pitchFamily="34" charset="0"/>
              <a:buChar char="•"/>
            </a:pPr>
            <a:r>
              <a:rPr lang="en-US" sz="1100" dirty="0"/>
              <a:t>¼ cup measuring cup</a:t>
            </a:r>
          </a:p>
        </p:txBody>
      </p:sp>
      <p:sp>
        <p:nvSpPr>
          <p:cNvPr id="3" name="Rectangle 2"/>
          <p:cNvSpPr/>
          <p:nvPr/>
        </p:nvSpPr>
        <p:spPr>
          <a:xfrm>
            <a:off x="228600" y="914400"/>
            <a:ext cx="7467600" cy="5647700"/>
          </a:xfrm>
          <a:prstGeom prst="rect">
            <a:avLst/>
          </a:prstGeom>
        </p:spPr>
        <p:txBody>
          <a:bodyPr wrap="square" numCol="2" spcCol="274320">
            <a:spAutoFit/>
          </a:bodyPr>
          <a:lstStyle/>
          <a:p>
            <a:endParaRPr lang="es-CO" sz="1100" b="1" dirty="0" smtClean="0"/>
          </a:p>
          <a:p>
            <a:endParaRPr lang="es-CO" sz="1100" b="1" dirty="0"/>
          </a:p>
          <a:p>
            <a:endParaRPr lang="es-CO" sz="1100" b="1" dirty="0" smtClean="0"/>
          </a:p>
          <a:p>
            <a:endParaRPr lang="es-CO" sz="1100" b="1" dirty="0"/>
          </a:p>
          <a:p>
            <a:endParaRPr lang="es-CO" sz="1100" b="1" dirty="0"/>
          </a:p>
          <a:p>
            <a:endParaRPr lang="es-CO" sz="1100" b="1" dirty="0" smtClean="0"/>
          </a:p>
          <a:p>
            <a:endParaRPr lang="es-CO" sz="1100" b="1" dirty="0"/>
          </a:p>
          <a:p>
            <a:endParaRPr lang="es-CO" sz="1100" b="1" dirty="0" smtClean="0"/>
          </a:p>
          <a:p>
            <a:endParaRPr lang="es-CO" sz="1100" b="1" dirty="0" smtClean="0"/>
          </a:p>
          <a:p>
            <a:endParaRPr lang="es-CO" sz="1100" b="1" dirty="0"/>
          </a:p>
          <a:p>
            <a:r>
              <a:rPr lang="en-US" sz="1100" b="1" dirty="0"/>
              <a:t>Procedure</a:t>
            </a:r>
            <a:endParaRPr lang="en-US" sz="1100" dirty="0"/>
          </a:p>
          <a:p>
            <a:r>
              <a:rPr lang="es-CO" sz="1100" i="1" dirty="0"/>
              <a:t> </a:t>
            </a:r>
            <a:endParaRPr lang="en-US" sz="1100" dirty="0"/>
          </a:p>
          <a:p>
            <a:r>
              <a:rPr lang="en-US" sz="1100" dirty="0" smtClean="0"/>
              <a:t>1. Cover </a:t>
            </a:r>
            <a:r>
              <a:rPr lang="en-US" sz="1100" dirty="0"/>
              <a:t>the work area with paper towels or newspapers. Put ½ cup of cornstarch in the bowl, add ¼ cup of water and mix it with your hands until it is mixed well.</a:t>
            </a:r>
          </a:p>
          <a:p>
            <a:pPr marL="228600" indent="-228600">
              <a:buFont typeface="+mj-lt"/>
              <a:buAutoNum type="arabicPeriod"/>
            </a:pPr>
            <a:endParaRPr lang="en-US" sz="1100" dirty="0"/>
          </a:p>
          <a:p>
            <a:r>
              <a:rPr lang="en-US" sz="1100" dirty="0" smtClean="0"/>
              <a:t>2. Add </a:t>
            </a:r>
            <a:r>
              <a:rPr lang="en-US" sz="1100" dirty="0"/>
              <a:t>1 additional teaspoon of cornstarch and mix until it is soft again</a:t>
            </a:r>
            <a:r>
              <a:rPr lang="en-US" sz="1100" dirty="0" smtClean="0"/>
              <a:t>.</a:t>
            </a:r>
            <a:endParaRPr lang="es-CO" sz="1100" dirty="0" smtClean="0"/>
          </a:p>
          <a:p>
            <a:pPr marL="228600" indent="-228600">
              <a:buFont typeface="+mj-lt"/>
              <a:buAutoNum type="arabicPeriod"/>
            </a:pPr>
            <a:endParaRPr lang="es-CO"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r>
              <a:rPr lang="en-US" sz="1100" dirty="0" smtClean="0"/>
              <a:t>3</a:t>
            </a:r>
            <a:r>
              <a:rPr lang="en-US" sz="1100" dirty="0"/>
              <a:t>. Use your fingers to grab a handful of putty. Describe what the putty is like as you scrape it.  Hold it for a moment in the palm of your hand</a:t>
            </a:r>
            <a:r>
              <a:rPr lang="en-US" sz="1100" dirty="0" smtClean="0"/>
              <a:t>.</a:t>
            </a:r>
          </a:p>
          <a:p>
            <a:r>
              <a:rPr lang="es-CO" sz="1100" dirty="0"/>
              <a:t> </a:t>
            </a:r>
            <a:endParaRPr lang="en-US" sz="1100" dirty="0"/>
          </a:p>
          <a:p>
            <a:r>
              <a:rPr lang="en-US" sz="1100" dirty="0" smtClean="0"/>
              <a:t>4</a:t>
            </a:r>
            <a:r>
              <a:rPr lang="en-US" sz="1100" dirty="0"/>
              <a:t>. Put all of the putty back in the recipient and scrape it all together to form a large mass.  Press on this with your finger. Do you make an indent in it easier when pressing hard or softly? </a:t>
            </a:r>
          </a:p>
          <a:p>
            <a:r>
              <a:rPr lang="es-CO" sz="1100" dirty="0"/>
              <a:t> </a:t>
            </a:r>
            <a:endParaRPr lang="en-US" sz="1100" dirty="0"/>
          </a:p>
          <a:p>
            <a:r>
              <a:rPr lang="en-US" sz="1100" dirty="0"/>
              <a:t>5. Take a little bit of putty and roll it between the palms of your hands in a circular motion. What happens as you move it? What happens when you stop? What happens to the putty when you slowly separate it and when you do it quickly?  Quickly close your fist around the putty and then do so slowly.  Describe the difference. When does it act like a liquid? When does it act like a solid? </a:t>
            </a:r>
            <a:r>
              <a:rPr lang="es-CO" sz="1100" dirty="0" smtClean="0"/>
              <a:t> </a:t>
            </a:r>
            <a:endParaRPr lang="en-US" sz="1100" dirty="0"/>
          </a:p>
        </p:txBody>
      </p:sp>
      <p:sp>
        <p:nvSpPr>
          <p:cNvPr id="5" name="Rectangle 4"/>
          <p:cNvSpPr/>
          <p:nvPr/>
        </p:nvSpPr>
        <p:spPr>
          <a:xfrm>
            <a:off x="3948486" y="3886200"/>
            <a:ext cx="3823914" cy="461665"/>
          </a:xfrm>
          <a:prstGeom prst="rect">
            <a:avLst/>
          </a:prstGeom>
        </p:spPr>
        <p:txBody>
          <a:bodyPr wrap="square">
            <a:spAutoFit/>
          </a:bodyPr>
          <a:lstStyle/>
          <a:p>
            <a:pPr algn="ctr"/>
            <a:r>
              <a:rPr lang="en-US" sz="1200" dirty="0">
                <a:solidFill>
                  <a:srgbClr val="0039A6"/>
                </a:solidFill>
              </a:rPr>
              <a:t>You will </a:t>
            </a:r>
            <a:r>
              <a:rPr lang="en-US" sz="1200" dirty="0" smtClean="0">
                <a:solidFill>
                  <a:srgbClr val="0039A6"/>
                </a:solidFill>
              </a:rPr>
              <a:t>make </a:t>
            </a:r>
            <a:r>
              <a:rPr lang="en-US" sz="1200" dirty="0">
                <a:solidFill>
                  <a:srgbClr val="0039A6"/>
                </a:solidFill>
              </a:rPr>
              <a:t>putty, a mysterious substance. You need to do some tests to decide if it is a solid or a liquid or both.</a:t>
            </a:r>
          </a:p>
        </p:txBody>
      </p:sp>
    </p:spTree>
    <p:extLst>
      <p:ext uri="{BB962C8B-B14F-4D97-AF65-F5344CB8AC3E}">
        <p14:creationId xmlns:p14="http://schemas.microsoft.com/office/powerpoint/2010/main" val="395413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156605"/>
            <a:ext cx="3086100" cy="2970044"/>
          </a:xfrm>
          <a:prstGeom prst="rect">
            <a:avLst/>
          </a:prstGeom>
        </p:spPr>
        <p:txBody>
          <a:bodyPr wrap="square">
            <a:spAutoFit/>
          </a:bodyPr>
          <a:lstStyle/>
          <a:p>
            <a:r>
              <a:rPr lang="en-US" sz="1100" b="1" dirty="0" smtClean="0"/>
              <a:t>Chemical </a:t>
            </a:r>
            <a:r>
              <a:rPr lang="en-US" sz="1100" b="1" dirty="0"/>
              <a:t>explanation</a:t>
            </a:r>
            <a:r>
              <a:rPr lang="en-US" sz="1100" dirty="0"/>
              <a:t> </a:t>
            </a:r>
          </a:p>
          <a:p>
            <a:r>
              <a:rPr lang="en-US" sz="1100" dirty="0" smtClean="0"/>
              <a:t/>
            </a:r>
            <a:br>
              <a:rPr lang="en-US" sz="1100" dirty="0" smtClean="0"/>
            </a:br>
            <a:r>
              <a:rPr lang="en-US" sz="1100" dirty="0" smtClean="0"/>
              <a:t>Most </a:t>
            </a:r>
            <a:r>
              <a:rPr lang="en-US" sz="1100" dirty="0"/>
              <a:t>scientists call this mixture a non-Newtonian liquid.  It has some properties of a solid state and some of a liquid state, in addition to the unusual characteristic of being more of a solid when more pressure is exerted on it.   That is why when you try and make it into a ball, it stays in a ball shape while it rolls, but when it stops it returns to a liquid state and drips over your hand. The nature of a non-Newtonian liquid is complex.  It is an effect of water, which flows among the cornstarch molecules, which in turn push the liquid water out of the spaces and temporarily solidifies the substance. This effect is the same as that of quicksand, giving similar properties to the cornstarch putty.</a:t>
            </a:r>
          </a:p>
        </p:txBody>
      </p:sp>
      <p:grpSp>
        <p:nvGrpSpPr>
          <p:cNvPr id="5" name="Group 4"/>
          <p:cNvGrpSpPr/>
          <p:nvPr/>
        </p:nvGrpSpPr>
        <p:grpSpPr>
          <a:xfrm>
            <a:off x="3505200" y="1167924"/>
            <a:ext cx="4092548" cy="3175476"/>
            <a:chOff x="3505200" y="1167924"/>
            <a:chExt cx="4092548" cy="3175476"/>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5298" y="1447800"/>
              <a:ext cx="1822450" cy="236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1777" y="1167924"/>
              <a:ext cx="2011680" cy="147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5598" y="2819400"/>
              <a:ext cx="1697859"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0" y="4158734"/>
              <a:ext cx="1478290" cy="184666"/>
            </a:xfrm>
            <a:prstGeom prst="rect">
              <a:avLst/>
            </a:prstGeom>
            <a:noFill/>
          </p:spPr>
          <p:txBody>
            <a:bodyPr wrap="none" rtlCol="0">
              <a:spAutoFit/>
            </a:bodyPr>
            <a:lstStyle/>
            <a:p>
              <a:r>
                <a:rPr lang="en-US" sz="600" dirty="0" smtClean="0"/>
                <a:t>Photo by Kelen Fureigh, Puerto Rico 2014</a:t>
              </a:r>
              <a:endParaRPr lang="en-US" sz="600" dirty="0"/>
            </a:p>
          </p:txBody>
        </p:sp>
        <p:sp>
          <p:nvSpPr>
            <p:cNvPr id="10" name="TextBox 9"/>
            <p:cNvSpPr txBox="1"/>
            <p:nvPr/>
          </p:nvSpPr>
          <p:spPr>
            <a:xfrm>
              <a:off x="5715000" y="3733800"/>
              <a:ext cx="1478290" cy="184666"/>
            </a:xfrm>
            <a:prstGeom prst="rect">
              <a:avLst/>
            </a:prstGeom>
            <a:noFill/>
          </p:spPr>
          <p:txBody>
            <a:bodyPr wrap="none" rtlCol="0">
              <a:spAutoFit/>
            </a:bodyPr>
            <a:lstStyle/>
            <a:p>
              <a:r>
                <a:rPr lang="en-US" sz="600" dirty="0" smtClean="0"/>
                <a:t>Photo by Kelen Fureigh, Puerto Rico 2014</a:t>
              </a:r>
              <a:endParaRPr lang="en-US" sz="600" dirty="0"/>
            </a:p>
          </p:txBody>
        </p:sp>
        <p:sp>
          <p:nvSpPr>
            <p:cNvPr id="11" name="TextBox 10"/>
            <p:cNvSpPr txBox="1"/>
            <p:nvPr/>
          </p:nvSpPr>
          <p:spPr>
            <a:xfrm>
              <a:off x="3505200" y="2590800"/>
              <a:ext cx="1507144" cy="184666"/>
            </a:xfrm>
            <a:prstGeom prst="rect">
              <a:avLst/>
            </a:prstGeom>
            <a:noFill/>
          </p:spPr>
          <p:txBody>
            <a:bodyPr wrap="none" rtlCol="0">
              <a:spAutoFit/>
            </a:bodyPr>
            <a:lstStyle/>
            <a:p>
              <a:r>
                <a:rPr lang="en-US" sz="600" dirty="0" smtClean="0"/>
                <a:t>Photo by Ingrid Montes, Puerto Rico 2014</a:t>
              </a:r>
              <a:endParaRPr lang="en-US" sz="600" dirty="0"/>
            </a:p>
          </p:txBody>
        </p:sp>
      </p:grpSp>
      <p:sp>
        <p:nvSpPr>
          <p:cNvPr id="12" name="Rectangle 11"/>
          <p:cNvSpPr/>
          <p:nvPr/>
        </p:nvSpPr>
        <p:spPr>
          <a:xfrm>
            <a:off x="1371600" y="130314"/>
            <a:ext cx="3886200" cy="707886"/>
          </a:xfrm>
          <a:prstGeom prst="rect">
            <a:avLst/>
          </a:prstGeom>
        </p:spPr>
        <p:txBody>
          <a:bodyPr wrap="square">
            <a:spAutoFit/>
          </a:bodyPr>
          <a:lstStyle/>
          <a:p>
            <a:pPr algn="ctr"/>
            <a:r>
              <a:rPr lang="en-US" sz="2000" b="1" dirty="0"/>
              <a:t>Cornstarch Putty: The liquid that wants to be a solid</a:t>
            </a:r>
            <a:endParaRPr lang="en-US" sz="2000" dirty="0"/>
          </a:p>
        </p:txBody>
      </p:sp>
    </p:spTree>
    <p:extLst>
      <p:ext uri="{BB962C8B-B14F-4D97-AF65-F5344CB8AC3E}">
        <p14:creationId xmlns:p14="http://schemas.microsoft.com/office/powerpoint/2010/main" val="172937299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1418</TotalTime>
  <Words>116</Words>
  <Application>Microsoft Office PowerPoint</Application>
  <PresentationFormat>Custom</PresentationFormat>
  <Paragraphs>51</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Wingdings</vt:lpstr>
      <vt:lpstr>TheSans ACS W7 Bold</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183</cp:revision>
  <cp:lastPrinted>2013-08-28T20:02:02Z</cp:lastPrinted>
  <dcterms:created xsi:type="dcterms:W3CDTF">2013-07-29T15:01:58Z</dcterms:created>
  <dcterms:modified xsi:type="dcterms:W3CDTF">2014-06-23T20:25:58Z</dcterms:modified>
</cp:coreProperties>
</file>