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7" r:id="rId2"/>
    <p:sldId id="278" r:id="rId3"/>
  </p:sldIdLst>
  <p:sldSz cx="7772400" cy="5029200"/>
  <p:notesSz cx="6881813" cy="9296400"/>
  <p:embeddedFontLst>
    <p:embeddedFont>
      <p:font typeface="Calibri"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7"/>
            <p14:sldId id="27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22" d="100"/>
          <a:sy n="122" d="100"/>
        </p:scale>
        <p:origin x="-732" y="-96"/>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6/23/2014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188132" y="262221"/>
            <a:ext cx="793295" cy="384721"/>
          </a:xfrm>
          <a:prstGeom prst="rect">
            <a:avLst/>
          </a:prstGeom>
        </p:spPr>
        <p:txBody>
          <a:bodyPr wrap="none">
            <a:spAutoFit/>
          </a:bodyPr>
          <a:lstStyle/>
          <a:p>
            <a:pPr algn="ctr"/>
            <a:r>
              <a:rPr lang="es-ES_tradnl" sz="1900" b="0" kern="1200" dirty="0" err="1" smtClean="0">
                <a:solidFill>
                  <a:schemeClr val="tx1"/>
                </a:solidFill>
                <a:effectLst/>
                <a:latin typeface="+mn-lt"/>
                <a:ea typeface="+mn-ea"/>
                <a:cs typeface="+mn-cs"/>
              </a:rPr>
              <a:t>Water</a:t>
            </a:r>
            <a:endParaRPr lang="en-US" sz="1400" b="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1.xml"/><Relationship Id="rId4"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4600" y="228600"/>
            <a:ext cx="4203200" cy="400110"/>
          </a:xfrm>
          <a:prstGeom prst="rect">
            <a:avLst/>
          </a:prstGeom>
        </p:spPr>
        <p:txBody>
          <a:bodyPr wrap="square">
            <a:spAutoFit/>
          </a:bodyPr>
          <a:lstStyle/>
          <a:p>
            <a:pPr algn="ctr"/>
            <a:r>
              <a:rPr lang="en-US" sz="2000" b="1" dirty="0" smtClean="0"/>
              <a:t>Testing Water's Skin</a:t>
            </a:r>
            <a:endParaRPr lang="en-US" sz="2000" b="1" dirty="0"/>
          </a:p>
        </p:txBody>
      </p:sp>
      <p:sp>
        <p:nvSpPr>
          <p:cNvPr id="3" name="Rectangle 2"/>
          <p:cNvSpPr/>
          <p:nvPr/>
        </p:nvSpPr>
        <p:spPr>
          <a:xfrm>
            <a:off x="228600" y="914400"/>
            <a:ext cx="3657600" cy="1446550"/>
          </a:xfrm>
          <a:prstGeom prst="rect">
            <a:avLst/>
          </a:prstGeom>
        </p:spPr>
        <p:txBody>
          <a:bodyPr wrap="square">
            <a:spAutoFit/>
          </a:bodyPr>
          <a:lstStyle/>
          <a:p>
            <a:r>
              <a:rPr lang="en-US" sz="1100" b="1" dirty="0"/>
              <a:t>Materials</a:t>
            </a:r>
            <a:endParaRPr lang="en-US" sz="1100" dirty="0"/>
          </a:p>
          <a:p>
            <a:pPr marL="171450" lvl="0" indent="-171450">
              <a:buFont typeface="Arial" pitchFamily="34" charset="0"/>
              <a:buChar char="•"/>
            </a:pPr>
            <a:r>
              <a:rPr lang="en-US" sz="1100" dirty="0"/>
              <a:t>2 sheets of paper towel</a:t>
            </a:r>
          </a:p>
          <a:p>
            <a:pPr marL="171450" lvl="0" indent="-171450">
              <a:buFont typeface="Arial" pitchFamily="34" charset="0"/>
              <a:buChar char="•"/>
            </a:pPr>
            <a:r>
              <a:rPr lang="en-US" sz="1100" dirty="0"/>
              <a:t>One penny</a:t>
            </a:r>
          </a:p>
          <a:p>
            <a:pPr marL="171450" lvl="0" indent="-171450">
              <a:buFont typeface="Arial" pitchFamily="34" charset="0"/>
              <a:buChar char="•"/>
            </a:pPr>
            <a:r>
              <a:rPr lang="en-US" sz="1100" dirty="0"/>
              <a:t>Small disposable cups (3 oz.)</a:t>
            </a:r>
          </a:p>
          <a:p>
            <a:pPr marL="171450" lvl="0" indent="-171450">
              <a:buFont typeface="Arial" pitchFamily="34" charset="0"/>
              <a:buChar char="•"/>
            </a:pPr>
            <a:r>
              <a:rPr lang="en-US" sz="1100" dirty="0"/>
              <a:t>Water</a:t>
            </a:r>
          </a:p>
          <a:p>
            <a:pPr marL="171450" lvl="0" indent="-171450">
              <a:buFont typeface="Arial" pitchFamily="34" charset="0"/>
              <a:buChar char="•"/>
            </a:pPr>
            <a:r>
              <a:rPr lang="en-US" sz="1100" dirty="0"/>
              <a:t>Dropper</a:t>
            </a:r>
          </a:p>
          <a:p>
            <a:pPr marL="171450" lvl="0" indent="-171450">
              <a:buFont typeface="Arial" pitchFamily="34" charset="0"/>
              <a:buChar char="•"/>
            </a:pPr>
            <a:r>
              <a:rPr lang="en-US" sz="1100" dirty="0"/>
              <a:t>Liquid dish detergent</a:t>
            </a:r>
          </a:p>
          <a:p>
            <a:pPr marL="171450" indent="-171450">
              <a:buFont typeface="Arial" pitchFamily="34" charset="0"/>
              <a:buChar char="•"/>
            </a:pPr>
            <a:r>
              <a:rPr lang="en-US" sz="1100" dirty="0"/>
              <a:t>Food coloring (optional)</a:t>
            </a:r>
          </a:p>
        </p:txBody>
      </p:sp>
      <p:sp>
        <p:nvSpPr>
          <p:cNvPr id="4" name="Rectangle 3"/>
          <p:cNvSpPr/>
          <p:nvPr/>
        </p:nvSpPr>
        <p:spPr>
          <a:xfrm>
            <a:off x="4038600" y="922351"/>
            <a:ext cx="3657600" cy="3485570"/>
          </a:xfrm>
          <a:prstGeom prst="rect">
            <a:avLst/>
          </a:prstGeom>
        </p:spPr>
        <p:txBody>
          <a:bodyPr wrap="square">
            <a:spAutoFit/>
          </a:bodyPr>
          <a:lstStyle/>
          <a:p>
            <a:r>
              <a:rPr lang="en-US" sz="1050" i="1" dirty="0">
                <a:solidFill>
                  <a:srgbClr val="0039A6"/>
                </a:solidFill>
              </a:rPr>
              <a:t>How many drops of water fit on the penny before the water drips over the edge and onto the paper towel?   Write down your response in the table and draw a picture of what you observed.</a:t>
            </a:r>
          </a:p>
          <a:p>
            <a:r>
              <a:rPr lang="en-US" sz="1050" i="1" dirty="0">
                <a:solidFill>
                  <a:srgbClr val="0039A6"/>
                </a:solidFill>
              </a:rPr>
              <a:t> </a:t>
            </a:r>
          </a:p>
          <a:p>
            <a:r>
              <a:rPr lang="en-US" sz="1050" dirty="0"/>
              <a:t>4. Completely dry the penny, using the other sheet of paper towel and place it on a dry part of the paper towel that you already used.</a:t>
            </a:r>
          </a:p>
          <a:p>
            <a:r>
              <a:rPr lang="en-US" sz="1050" dirty="0"/>
              <a:t> </a:t>
            </a:r>
          </a:p>
          <a:p>
            <a:r>
              <a:rPr lang="en-US" sz="1050" dirty="0"/>
              <a:t>5. Add about five drops of liquid dish detergent to the cup with water and gently stir it, using the dropper.</a:t>
            </a:r>
          </a:p>
          <a:p>
            <a:r>
              <a:rPr lang="en-US" sz="1050" dirty="0"/>
              <a:t> </a:t>
            </a:r>
          </a:p>
          <a:p>
            <a:r>
              <a:rPr lang="en-US" sz="1050" dirty="0"/>
              <a:t>6.  Now add drops of this water-detergent mixture to the penny's surface exactly as you did before. </a:t>
            </a:r>
          </a:p>
          <a:p>
            <a:r>
              <a:rPr lang="en-US" sz="1050" dirty="0"/>
              <a:t> </a:t>
            </a:r>
          </a:p>
          <a:p>
            <a:r>
              <a:rPr lang="en-US" sz="1050" dirty="0"/>
              <a:t>How many drops of water fit on top of the penny before the water drips over the edge and onto the paper towel?   Write down your response in the table and draw a picture of what you observed.</a:t>
            </a:r>
          </a:p>
          <a:p>
            <a:r>
              <a:rPr lang="en-US" sz="1050" dirty="0"/>
              <a:t> </a:t>
            </a:r>
          </a:p>
          <a:p>
            <a:r>
              <a:rPr lang="en-US" sz="1050" dirty="0"/>
              <a:t>7. Clean your work area thoroughly and wash your hands.</a:t>
            </a:r>
          </a:p>
        </p:txBody>
      </p:sp>
      <p:sp>
        <p:nvSpPr>
          <p:cNvPr id="5" name="Rectangle 4"/>
          <p:cNvSpPr/>
          <p:nvPr/>
        </p:nvSpPr>
        <p:spPr>
          <a:xfrm>
            <a:off x="228600" y="2873023"/>
            <a:ext cx="3733800" cy="1546577"/>
          </a:xfrm>
          <a:prstGeom prst="rect">
            <a:avLst/>
          </a:prstGeom>
        </p:spPr>
        <p:txBody>
          <a:bodyPr wrap="square">
            <a:spAutoFit/>
          </a:bodyPr>
          <a:lstStyle/>
          <a:p>
            <a:r>
              <a:rPr lang="en-US" sz="1050" b="1" dirty="0" smtClean="0"/>
              <a:t>Procedure</a:t>
            </a:r>
            <a:endParaRPr lang="en-US" sz="1050" dirty="0"/>
          </a:p>
          <a:p>
            <a:r>
              <a:rPr lang="en-US" sz="1050" dirty="0" smtClean="0"/>
              <a:t>1. Place </a:t>
            </a:r>
            <a:r>
              <a:rPr lang="en-US" sz="1050" dirty="0"/>
              <a:t>a clean and dry penny on a sheet of paper towel</a:t>
            </a:r>
            <a:r>
              <a:rPr lang="en-US" sz="1050" dirty="0" smtClean="0"/>
              <a:t>.</a:t>
            </a:r>
          </a:p>
          <a:p>
            <a:endParaRPr lang="en-US" sz="1050" dirty="0"/>
          </a:p>
          <a:p>
            <a:r>
              <a:rPr lang="en-US" sz="1050" dirty="0" smtClean="0"/>
              <a:t>2</a:t>
            </a:r>
            <a:r>
              <a:rPr lang="en-US" sz="1050" dirty="0"/>
              <a:t>. Fill a cup halfway with water</a:t>
            </a:r>
            <a:r>
              <a:rPr lang="en-US" sz="1050" dirty="0" smtClean="0"/>
              <a:t>.</a:t>
            </a:r>
          </a:p>
          <a:p>
            <a:endParaRPr lang="en-US" sz="1050" dirty="0"/>
          </a:p>
          <a:p>
            <a:r>
              <a:rPr lang="en-US" sz="1050" dirty="0"/>
              <a:t>3. Use a dropper to drop water on the penny, adding one drop at a time, counting the drops and observing it as you go.   Add the drops to the middle of the penny, holding the end of the dropper just above the penny.</a:t>
            </a:r>
          </a:p>
        </p:txBody>
      </p:sp>
      <p:sp>
        <p:nvSpPr>
          <p:cNvPr id="6" name="Rectangle 5"/>
          <p:cNvSpPr/>
          <p:nvPr/>
        </p:nvSpPr>
        <p:spPr>
          <a:xfrm>
            <a:off x="228600" y="2281535"/>
            <a:ext cx="3657600" cy="461665"/>
          </a:xfrm>
          <a:prstGeom prst="rect">
            <a:avLst/>
          </a:prstGeom>
        </p:spPr>
        <p:txBody>
          <a:bodyPr wrap="square">
            <a:spAutoFit/>
          </a:bodyPr>
          <a:lstStyle/>
          <a:p>
            <a:r>
              <a:rPr lang="en-US" sz="800" b="1" dirty="0"/>
              <a:t>Adaptation</a:t>
            </a:r>
          </a:p>
          <a:p>
            <a:r>
              <a:rPr lang="en-US" sz="800" i="1" dirty="0"/>
              <a:t>In order to see the surface more clearly, you can add a drop of food coloring to the water.  You can also use a magnifying glass and flashlight.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990600"/>
            <a:ext cx="1034515" cy="1188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34279065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91000" y="1144756"/>
            <a:ext cx="3428390" cy="2970044"/>
          </a:xfrm>
          <a:prstGeom prst="rect">
            <a:avLst/>
          </a:prstGeom>
        </p:spPr>
        <p:txBody>
          <a:bodyPr wrap="square">
            <a:spAutoFit/>
          </a:bodyPr>
          <a:lstStyle/>
          <a:p>
            <a:pPr algn="just"/>
            <a:r>
              <a:rPr lang="en-US" sz="1100" b="1" dirty="0"/>
              <a:t>Chemical explanation</a:t>
            </a:r>
          </a:p>
          <a:p>
            <a:pPr algn="just"/>
            <a:endParaRPr lang="en-US" sz="1100" dirty="0"/>
          </a:p>
          <a:p>
            <a:pPr algn="just"/>
            <a:r>
              <a:rPr lang="en-US" sz="1100" dirty="0"/>
              <a:t>Since water sticks to itself so strongly, it can easily form very large drops.  In one drop, all the water molecules are very close together, and they can touch many other molecules all at the same time.  Each water molecule is surrounded by other water molecules on its top, bottom, left and right surfaces.  The drop of pure water has the best appearance.  When detergent is added, the drop separates.  The detergent molecules stick to the water molecules and block other water molecules from sticking to each other.  The more detergent is added to the water, the harder it becomes for the water molecules to attach to each other.  Since the water molecules can not attach to each other, they can not form large drops, that is, the water with detergent forms small drops and if it has a lot of </a:t>
            </a:r>
            <a:r>
              <a:rPr lang="en-US" sz="1100" dirty="0" smtClean="0"/>
              <a:t>detergent, </a:t>
            </a:r>
            <a:r>
              <a:rPr lang="en-US" sz="1100" dirty="0"/>
              <a:t>it may not form drops at all.</a:t>
            </a:r>
          </a:p>
        </p:txBody>
      </p:sp>
      <p:grpSp>
        <p:nvGrpSpPr>
          <p:cNvPr id="7" name="Group 6"/>
          <p:cNvGrpSpPr/>
          <p:nvPr/>
        </p:nvGrpSpPr>
        <p:grpSpPr>
          <a:xfrm>
            <a:off x="213226" y="3331942"/>
            <a:ext cx="3479855" cy="1087657"/>
            <a:chOff x="213226" y="3331942"/>
            <a:chExt cx="3479855" cy="1087657"/>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4870" y="3584989"/>
              <a:ext cx="579438" cy="56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5078" y="3331942"/>
              <a:ext cx="1618003" cy="822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27590" y="4143345"/>
              <a:ext cx="380232" cy="200055"/>
            </a:xfrm>
            <a:prstGeom prst="rect">
              <a:avLst/>
            </a:prstGeom>
          </p:spPr>
          <p:txBody>
            <a:bodyPr wrap="none">
              <a:spAutoFit/>
            </a:bodyPr>
            <a:lstStyle/>
            <a:p>
              <a:r>
                <a:rPr lang="en-US" sz="700" dirty="0" err="1">
                  <a:solidFill>
                    <a:srgbClr val="0039A6"/>
                  </a:solidFill>
                </a:rPr>
                <a:t>a</a:t>
              </a:r>
              <a:r>
                <a:rPr lang="en-US" sz="700" dirty="0" err="1" smtClean="0">
                  <a:solidFill>
                    <a:srgbClr val="0039A6"/>
                  </a:solidFill>
                </a:rPr>
                <a:t>gua</a:t>
              </a:r>
              <a:r>
                <a:rPr lang="en-US" sz="700" dirty="0" smtClean="0">
                  <a:solidFill>
                    <a:srgbClr val="0039A6"/>
                  </a:solidFill>
                </a:rPr>
                <a:t> </a:t>
              </a:r>
              <a:endParaRPr lang="en-US" sz="700" dirty="0">
                <a:solidFill>
                  <a:srgbClr val="0039A6"/>
                </a:solidFill>
              </a:endParaRPr>
            </a:p>
          </p:txBody>
        </p:sp>
        <p:sp>
          <p:nvSpPr>
            <p:cNvPr id="5" name="Rectangle 4"/>
            <p:cNvSpPr/>
            <p:nvPr/>
          </p:nvSpPr>
          <p:spPr>
            <a:xfrm>
              <a:off x="1318637" y="4111822"/>
              <a:ext cx="631904" cy="307777"/>
            </a:xfrm>
            <a:prstGeom prst="rect">
              <a:avLst/>
            </a:prstGeom>
          </p:spPr>
          <p:txBody>
            <a:bodyPr wrap="none">
              <a:spAutoFit/>
            </a:bodyPr>
            <a:lstStyle/>
            <a:p>
              <a:pPr algn="ctr"/>
              <a:r>
                <a:rPr lang="es-ES" sz="700" dirty="0" smtClean="0">
                  <a:solidFill>
                    <a:srgbClr val="0039A6"/>
                  </a:solidFill>
                </a:rPr>
                <a:t>molécula de</a:t>
              </a:r>
            </a:p>
            <a:p>
              <a:pPr algn="ctr"/>
              <a:r>
                <a:rPr lang="es-ES" sz="700" dirty="0" smtClean="0">
                  <a:solidFill>
                    <a:srgbClr val="0039A6"/>
                  </a:solidFill>
                </a:rPr>
                <a:t>detergente</a:t>
              </a:r>
              <a:endParaRPr lang="en-US" sz="700" dirty="0">
                <a:solidFill>
                  <a:srgbClr val="0039A6"/>
                </a:solidFill>
              </a:endParaRPr>
            </a:p>
          </p:txBody>
        </p:sp>
        <p:sp>
          <p:nvSpPr>
            <p:cNvPr id="9" name="Rectangle 8"/>
            <p:cNvSpPr/>
            <p:nvPr/>
          </p:nvSpPr>
          <p:spPr>
            <a:xfrm>
              <a:off x="2457519" y="4114800"/>
              <a:ext cx="853119" cy="200055"/>
            </a:xfrm>
            <a:prstGeom prst="rect">
              <a:avLst/>
            </a:prstGeom>
          </p:spPr>
          <p:txBody>
            <a:bodyPr wrap="none">
              <a:spAutoFit/>
            </a:bodyPr>
            <a:lstStyle/>
            <a:p>
              <a:pPr algn="ctr"/>
              <a:r>
                <a:rPr lang="es-ES" sz="700" dirty="0">
                  <a:solidFill>
                    <a:srgbClr val="0039A6"/>
                  </a:solidFill>
                </a:rPr>
                <a:t>a</a:t>
              </a:r>
              <a:r>
                <a:rPr lang="es-ES" sz="700" dirty="0" smtClean="0">
                  <a:solidFill>
                    <a:srgbClr val="0039A6"/>
                  </a:solidFill>
                </a:rPr>
                <a:t>gua + detergente</a:t>
              </a:r>
              <a:endParaRPr lang="en-US" sz="700" dirty="0">
                <a:solidFill>
                  <a:srgbClr val="0039A6"/>
                </a:solidFill>
              </a:endParaRPr>
            </a:p>
          </p:txBody>
        </p:sp>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226" y="3549905"/>
              <a:ext cx="1008960" cy="64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aphicFrame>
        <p:nvGraphicFramePr>
          <p:cNvPr id="8" name="Table 7"/>
          <p:cNvGraphicFramePr>
            <a:graphicFrameLocks noGrp="1"/>
          </p:cNvGraphicFramePr>
          <p:nvPr>
            <p:extLst>
              <p:ext uri="{D42A27DB-BD31-4B8C-83A1-F6EECF244321}">
                <p14:modId xmlns:p14="http://schemas.microsoft.com/office/powerpoint/2010/main" val="2346555979"/>
              </p:ext>
            </p:extLst>
          </p:nvPr>
        </p:nvGraphicFramePr>
        <p:xfrm>
          <a:off x="213227" y="1232055"/>
          <a:ext cx="3672973" cy="2022914"/>
        </p:xfrm>
        <a:graphic>
          <a:graphicData uri="http://schemas.openxmlformats.org/drawingml/2006/table">
            <a:tbl>
              <a:tblPr firstRow="1" firstCol="1" bandRow="1"/>
              <a:tblGrid>
                <a:gridCol w="1844173"/>
                <a:gridCol w="1828800"/>
              </a:tblGrid>
              <a:tr h="418840">
                <a:tc>
                  <a:txBody>
                    <a:bodyPr/>
                    <a:lstStyle/>
                    <a:p>
                      <a:pPr marL="0" marR="0" algn="ctr">
                        <a:lnSpc>
                          <a:spcPct val="118000"/>
                        </a:lnSpc>
                        <a:spcBef>
                          <a:spcPts val="0"/>
                        </a:spcBef>
                        <a:spcAft>
                          <a:spcPts val="0"/>
                        </a:spcAft>
                      </a:pPr>
                      <a:r>
                        <a:rPr lang="en-US" sz="900" b="1" kern="1400" dirty="0">
                          <a:solidFill>
                            <a:srgbClr val="000000"/>
                          </a:solidFill>
                          <a:effectLst/>
                          <a:latin typeface="Calibri"/>
                          <a:ea typeface="Calibri"/>
                          <a:cs typeface="Calibri"/>
                        </a:rPr>
                        <a:t>Number of water drops</a:t>
                      </a:r>
                      <a:endParaRPr lang="en-US" sz="900" kern="1400" dirty="0">
                        <a:solidFill>
                          <a:srgbClr val="000000"/>
                        </a:solidFill>
                        <a:effectLst/>
                        <a:latin typeface="Calibri"/>
                        <a:ea typeface="Times New Roman"/>
                        <a:cs typeface="Times New Roman"/>
                      </a:endParaRPr>
                    </a:p>
                    <a:p>
                      <a:pPr marL="0" marR="0" algn="ctr">
                        <a:lnSpc>
                          <a:spcPct val="118000"/>
                        </a:lnSpc>
                        <a:spcBef>
                          <a:spcPts val="0"/>
                        </a:spcBef>
                        <a:spcAft>
                          <a:spcPts val="0"/>
                        </a:spcAft>
                      </a:pPr>
                      <a:r>
                        <a:rPr lang="en-US" sz="900" b="1" kern="1400" dirty="0">
                          <a:solidFill>
                            <a:srgbClr val="000000"/>
                          </a:solidFill>
                          <a:effectLst/>
                          <a:latin typeface="Calibri"/>
                          <a:ea typeface="Calibri"/>
                          <a:cs typeface="Calibri"/>
                        </a:rPr>
                        <a:t>on the penny</a:t>
                      </a:r>
                      <a:endParaRPr lang="en-US" sz="900" kern="1400" dirty="0">
                        <a:solidFill>
                          <a:srgbClr val="000000"/>
                        </a:solidFill>
                        <a:effectLst/>
                        <a:latin typeface="Calibri"/>
                        <a:ea typeface="Times New Roman"/>
                        <a:cs typeface="Times New Roman"/>
                      </a:endParaRPr>
                    </a:p>
                  </a:txBody>
                  <a:tcPr marL="36830" marR="36830" marT="36830" marB="36830" anchor="ctr">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FFFF"/>
                    </a:solidFill>
                  </a:tcPr>
                </a:tc>
                <a:tc>
                  <a:txBody>
                    <a:bodyPr/>
                    <a:lstStyle/>
                    <a:p>
                      <a:pPr algn="ctr"/>
                      <a:r>
                        <a:rPr lang="en-US" sz="900" b="1" kern="1200" dirty="0" smtClean="0">
                          <a:solidFill>
                            <a:schemeClr val="tx1"/>
                          </a:solidFill>
                          <a:effectLst/>
                          <a:latin typeface="+mn-lt"/>
                          <a:ea typeface="+mn-ea"/>
                          <a:cs typeface="+mn-cs"/>
                        </a:rPr>
                        <a:t>Number of water-detergent drops</a:t>
                      </a:r>
                      <a:endParaRPr lang="en-US" sz="900" kern="1200" dirty="0" smtClean="0">
                        <a:solidFill>
                          <a:schemeClr val="tx1"/>
                        </a:solidFill>
                        <a:effectLst/>
                        <a:latin typeface="+mn-lt"/>
                        <a:ea typeface="+mn-ea"/>
                        <a:cs typeface="+mn-cs"/>
                      </a:endParaRPr>
                    </a:p>
                    <a:p>
                      <a:pPr algn="ctr"/>
                      <a:r>
                        <a:rPr lang="en-US" sz="900" b="1" kern="1200" dirty="0" smtClean="0">
                          <a:solidFill>
                            <a:schemeClr val="tx1"/>
                          </a:solidFill>
                          <a:effectLst/>
                          <a:latin typeface="+mn-lt"/>
                          <a:ea typeface="+mn-ea"/>
                          <a:cs typeface="+mn-cs"/>
                        </a:rPr>
                        <a:t>on the penny</a:t>
                      </a:r>
                      <a:endParaRPr lang="en-US" sz="900" kern="1400" dirty="0">
                        <a:solidFill>
                          <a:srgbClr val="000000"/>
                        </a:solidFill>
                        <a:effectLst/>
                        <a:latin typeface="Calibri"/>
                        <a:ea typeface="Times New Roman"/>
                        <a:cs typeface="Times New Roman"/>
                      </a:endParaRPr>
                    </a:p>
                  </a:txBody>
                  <a:tcPr marL="36830" marR="36830" marT="36830" marB="3683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FFFF"/>
                    </a:solidFill>
                  </a:tcPr>
                </a:tc>
              </a:tr>
              <a:tr h="291071">
                <a:tc>
                  <a:txBody>
                    <a:bodyPr/>
                    <a:lstStyle/>
                    <a:p>
                      <a:pPr marL="0" marR="0" algn="ctr">
                        <a:lnSpc>
                          <a:spcPct val="118000"/>
                        </a:lnSpc>
                        <a:spcBef>
                          <a:spcPts val="0"/>
                        </a:spcBef>
                        <a:spcAft>
                          <a:spcPts val="0"/>
                        </a:spcAft>
                      </a:pPr>
                      <a:r>
                        <a:rPr lang="en-US" sz="900" kern="1200" dirty="0" smtClean="0">
                          <a:solidFill>
                            <a:schemeClr val="tx1"/>
                          </a:solidFill>
                          <a:effectLst/>
                          <a:latin typeface="+mn-lt"/>
                          <a:ea typeface="+mn-ea"/>
                          <a:cs typeface="+mn-cs"/>
                        </a:rPr>
                        <a:t>Water drops</a:t>
                      </a:r>
                      <a:endParaRPr lang="es-ES_tradnl" sz="900" kern="1400" dirty="0" smtClean="0">
                        <a:solidFill>
                          <a:srgbClr val="000000"/>
                        </a:solidFill>
                        <a:effectLst/>
                        <a:latin typeface="Calibri"/>
                        <a:ea typeface="Times New Roman"/>
                        <a:cs typeface="Times New Roman"/>
                      </a:endParaRPr>
                    </a:p>
                    <a:p>
                      <a:pPr marL="0" marR="0" algn="ctr">
                        <a:lnSpc>
                          <a:spcPct val="118000"/>
                        </a:lnSpc>
                        <a:spcBef>
                          <a:spcPts val="0"/>
                        </a:spcBef>
                        <a:spcAft>
                          <a:spcPts val="0"/>
                        </a:spcAft>
                      </a:pPr>
                      <a:r>
                        <a:rPr lang="es-ES_tradnl" sz="900" kern="1400" dirty="0" smtClean="0">
                          <a:solidFill>
                            <a:srgbClr val="000000"/>
                          </a:solidFill>
                          <a:effectLst/>
                          <a:latin typeface="Calibri"/>
                          <a:ea typeface="Times New Roman"/>
                          <a:cs typeface="Times New Roman"/>
                        </a:rPr>
                        <a:t>__________</a:t>
                      </a:r>
                      <a:endParaRPr lang="en-US" sz="900" kern="1400" dirty="0">
                        <a:solidFill>
                          <a:srgbClr val="000000"/>
                        </a:solidFill>
                        <a:effectLst/>
                        <a:latin typeface="Calibri"/>
                        <a:ea typeface="Times New Roman"/>
                        <a:cs typeface="Times New Roman"/>
                      </a:endParaRPr>
                    </a:p>
                  </a:txBody>
                  <a:tcPr marL="36830" marR="36830" marT="36830" marB="3683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FFFF"/>
                    </a:solidFill>
                  </a:tcPr>
                </a:tc>
                <a:tc>
                  <a:txBody>
                    <a:bodyPr/>
                    <a:lstStyle/>
                    <a:p>
                      <a:pPr marL="0" marR="0" algn="ctr">
                        <a:lnSpc>
                          <a:spcPct val="118000"/>
                        </a:lnSpc>
                        <a:spcBef>
                          <a:spcPts val="0"/>
                        </a:spcBef>
                        <a:spcAft>
                          <a:spcPts val="0"/>
                        </a:spcAft>
                      </a:pPr>
                      <a:r>
                        <a:rPr lang="en-US" sz="900" kern="1400" noProof="0" dirty="0" smtClean="0">
                          <a:solidFill>
                            <a:srgbClr val="000000"/>
                          </a:solidFill>
                          <a:effectLst/>
                          <a:latin typeface="Calibri"/>
                          <a:ea typeface="Times New Roman"/>
                          <a:cs typeface="Times New Roman"/>
                        </a:rPr>
                        <a:t>Water-detergent drops</a:t>
                      </a:r>
                    </a:p>
                    <a:p>
                      <a:pPr marL="0" marR="0" algn="ctr">
                        <a:lnSpc>
                          <a:spcPct val="118000"/>
                        </a:lnSpc>
                        <a:spcBef>
                          <a:spcPts val="0"/>
                        </a:spcBef>
                        <a:spcAft>
                          <a:spcPts val="0"/>
                        </a:spcAft>
                      </a:pPr>
                      <a:r>
                        <a:rPr lang="es-ES_tradnl" sz="900" kern="1400" dirty="0" smtClean="0">
                          <a:solidFill>
                            <a:srgbClr val="000000"/>
                          </a:solidFill>
                          <a:effectLst/>
                          <a:latin typeface="Calibri"/>
                          <a:ea typeface="Times New Roman"/>
                          <a:cs typeface="Times New Roman"/>
                        </a:rPr>
                        <a:t>__________</a:t>
                      </a:r>
                      <a:endParaRPr lang="en-US" sz="900" kern="1400" dirty="0">
                        <a:solidFill>
                          <a:srgbClr val="000000"/>
                        </a:solidFill>
                        <a:effectLst/>
                        <a:latin typeface="Calibri"/>
                        <a:ea typeface="Times New Roman"/>
                        <a:cs typeface="Times New Roman"/>
                      </a:endParaRPr>
                    </a:p>
                  </a:txBody>
                  <a:tcPr marL="36830" marR="36830" marT="36830" marB="3683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FFFF"/>
                    </a:solidFill>
                  </a:tcPr>
                </a:tc>
              </a:tr>
              <a:tr h="697733">
                <a:tc>
                  <a:txBody>
                    <a:bodyPr/>
                    <a:lstStyle/>
                    <a:p>
                      <a:pPr marL="0" marR="0" algn="ctr">
                        <a:lnSpc>
                          <a:spcPct val="118000"/>
                        </a:lnSpc>
                        <a:spcBef>
                          <a:spcPts val="0"/>
                        </a:spcBef>
                        <a:spcAft>
                          <a:spcPts val="0"/>
                        </a:spcAft>
                      </a:pPr>
                      <a:r>
                        <a:rPr lang="en-US" sz="900" kern="1400" dirty="0" smtClean="0">
                          <a:solidFill>
                            <a:srgbClr val="000000"/>
                          </a:solidFill>
                          <a:effectLst/>
                          <a:latin typeface="+mn-lt"/>
                          <a:ea typeface="Times New Roman"/>
                          <a:cs typeface="Times New Roman"/>
                        </a:rPr>
                        <a:t>Picture of the water</a:t>
                      </a:r>
                    </a:p>
                    <a:p>
                      <a:pPr marL="0" marR="0" algn="ctr">
                        <a:lnSpc>
                          <a:spcPct val="118000"/>
                        </a:lnSpc>
                        <a:spcBef>
                          <a:spcPts val="0"/>
                        </a:spcBef>
                        <a:spcAft>
                          <a:spcPts val="0"/>
                        </a:spcAft>
                      </a:pPr>
                      <a:r>
                        <a:rPr lang="en-US" sz="900" kern="1400" dirty="0" smtClean="0">
                          <a:solidFill>
                            <a:srgbClr val="000000"/>
                          </a:solidFill>
                          <a:effectLst/>
                          <a:latin typeface="+mn-lt"/>
                          <a:ea typeface="Times New Roman"/>
                          <a:cs typeface="Times New Roman"/>
                        </a:rPr>
                        <a:t>on the penny</a:t>
                      </a:r>
                    </a:p>
                  </a:txBody>
                  <a:tcPr marL="36830" marR="36830" marT="36830" marB="3683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FFFF"/>
                    </a:solidFill>
                  </a:tcPr>
                </a:tc>
                <a:tc>
                  <a:txBody>
                    <a:bodyPr/>
                    <a:lstStyle/>
                    <a:p>
                      <a:pPr marL="0" marR="0" algn="ctr">
                        <a:lnSpc>
                          <a:spcPct val="118000"/>
                        </a:lnSpc>
                        <a:spcBef>
                          <a:spcPts val="0"/>
                        </a:spcBef>
                        <a:spcAft>
                          <a:spcPts val="0"/>
                        </a:spcAft>
                      </a:pPr>
                      <a:r>
                        <a:rPr lang="en-US" sz="900" kern="1400" dirty="0" smtClean="0">
                          <a:solidFill>
                            <a:srgbClr val="000000"/>
                          </a:solidFill>
                          <a:effectLst/>
                          <a:latin typeface="+mn-lt"/>
                          <a:ea typeface="Times New Roman"/>
                          <a:cs typeface="Times New Roman"/>
                        </a:rPr>
                        <a:t>Picture of the water-detergent</a:t>
                      </a:r>
                    </a:p>
                    <a:p>
                      <a:pPr marL="0" marR="0" algn="ctr">
                        <a:lnSpc>
                          <a:spcPct val="118000"/>
                        </a:lnSpc>
                        <a:spcBef>
                          <a:spcPts val="0"/>
                        </a:spcBef>
                        <a:spcAft>
                          <a:spcPts val="0"/>
                        </a:spcAft>
                      </a:pPr>
                      <a:r>
                        <a:rPr lang="en-US" sz="900" kern="1400" dirty="0" smtClean="0">
                          <a:solidFill>
                            <a:srgbClr val="000000"/>
                          </a:solidFill>
                          <a:effectLst/>
                          <a:latin typeface="+mn-lt"/>
                          <a:ea typeface="Times New Roman"/>
                          <a:cs typeface="Times New Roman"/>
                        </a:rPr>
                        <a:t>on the penny</a:t>
                      </a:r>
                      <a:endParaRPr lang="es-ES_tradnl" sz="900" kern="1400" dirty="0" smtClean="0">
                        <a:solidFill>
                          <a:srgbClr val="000000"/>
                        </a:solidFill>
                        <a:effectLst/>
                        <a:latin typeface="Calibri"/>
                        <a:ea typeface="Times New Roman"/>
                        <a:cs typeface="Times New Roman"/>
                      </a:endParaRPr>
                    </a:p>
                    <a:p>
                      <a:pPr marL="0" marR="0" algn="ctr">
                        <a:lnSpc>
                          <a:spcPct val="118000"/>
                        </a:lnSpc>
                        <a:spcBef>
                          <a:spcPts val="0"/>
                        </a:spcBef>
                        <a:spcAft>
                          <a:spcPts val="0"/>
                        </a:spcAft>
                      </a:pPr>
                      <a:endParaRPr lang="es-ES_tradnl" sz="900" kern="1400" dirty="0" smtClean="0">
                        <a:solidFill>
                          <a:srgbClr val="000000"/>
                        </a:solidFill>
                        <a:effectLst/>
                        <a:latin typeface="Calibri"/>
                        <a:ea typeface="Times New Roman"/>
                        <a:cs typeface="Times New Roman"/>
                      </a:endParaRPr>
                    </a:p>
                    <a:p>
                      <a:pPr marL="0" marR="0" algn="ctr">
                        <a:lnSpc>
                          <a:spcPct val="118000"/>
                        </a:lnSpc>
                        <a:spcBef>
                          <a:spcPts val="0"/>
                        </a:spcBef>
                        <a:spcAft>
                          <a:spcPts val="0"/>
                        </a:spcAft>
                      </a:pPr>
                      <a:endParaRPr lang="es-ES_tradnl" sz="900" kern="1400" dirty="0" smtClean="0">
                        <a:solidFill>
                          <a:srgbClr val="000000"/>
                        </a:solidFill>
                        <a:effectLst/>
                        <a:latin typeface="Calibri"/>
                        <a:ea typeface="Times New Roman"/>
                        <a:cs typeface="Times New Roman"/>
                      </a:endParaRPr>
                    </a:p>
                    <a:p>
                      <a:pPr marL="0" marR="0" algn="ctr">
                        <a:lnSpc>
                          <a:spcPct val="118000"/>
                        </a:lnSpc>
                        <a:spcBef>
                          <a:spcPts val="0"/>
                        </a:spcBef>
                        <a:spcAft>
                          <a:spcPts val="0"/>
                        </a:spcAft>
                      </a:pPr>
                      <a:endParaRPr lang="es-ES_tradnl" sz="900" kern="1400" dirty="0" smtClean="0">
                        <a:solidFill>
                          <a:srgbClr val="000000"/>
                        </a:solidFill>
                        <a:effectLst/>
                        <a:latin typeface="Calibri"/>
                        <a:ea typeface="Times New Roman"/>
                        <a:cs typeface="Times New Roman"/>
                      </a:endParaRPr>
                    </a:p>
                    <a:p>
                      <a:pPr marL="0" marR="0" algn="ctr">
                        <a:lnSpc>
                          <a:spcPct val="118000"/>
                        </a:lnSpc>
                        <a:spcBef>
                          <a:spcPts val="0"/>
                        </a:spcBef>
                        <a:spcAft>
                          <a:spcPts val="0"/>
                        </a:spcAft>
                      </a:pPr>
                      <a:endParaRPr lang="es-ES_tradnl" sz="900" kern="1400" dirty="0" smtClean="0">
                        <a:solidFill>
                          <a:srgbClr val="000000"/>
                        </a:solidFill>
                        <a:effectLst/>
                        <a:latin typeface="Calibri"/>
                        <a:ea typeface="Times New Roman"/>
                        <a:cs typeface="Times New Roman"/>
                      </a:endParaRPr>
                    </a:p>
                    <a:p>
                      <a:pPr marL="0" marR="0" algn="ctr">
                        <a:lnSpc>
                          <a:spcPct val="118000"/>
                        </a:lnSpc>
                        <a:spcBef>
                          <a:spcPts val="0"/>
                        </a:spcBef>
                        <a:spcAft>
                          <a:spcPts val="0"/>
                        </a:spcAft>
                      </a:pPr>
                      <a:endParaRPr lang="en-US" sz="900" kern="1400" dirty="0">
                        <a:solidFill>
                          <a:srgbClr val="000000"/>
                        </a:solidFill>
                        <a:effectLst/>
                        <a:latin typeface="Calibri"/>
                        <a:ea typeface="Times New Roman"/>
                        <a:cs typeface="Times New Roman"/>
                      </a:endParaRPr>
                    </a:p>
                  </a:txBody>
                  <a:tcPr marL="36830" marR="36830" marT="36830" marB="3683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solidFill>
                      <a:srgbClr val="FFFFFF"/>
                    </a:solidFill>
                  </a:tcPr>
                </a:tc>
              </a:tr>
            </a:tbl>
          </a:graphicData>
        </a:graphic>
      </p:graphicFrame>
      <p:sp>
        <p:nvSpPr>
          <p:cNvPr id="10" name="Rectangle 6"/>
          <p:cNvSpPr>
            <a:spLocks noChangeArrowheads="1"/>
          </p:cNvSpPr>
          <p:nvPr/>
        </p:nvSpPr>
        <p:spPr bwMode="auto">
          <a:xfrm>
            <a:off x="213226" y="943013"/>
            <a:ext cx="367297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defTabSz="914400" fontAlgn="base">
              <a:spcBef>
                <a:spcPct val="0"/>
              </a:spcBef>
              <a:spcAft>
                <a:spcPct val="0"/>
              </a:spcAft>
            </a:pPr>
            <a:r>
              <a:rPr lang="en-US" sz="1100" b="1" dirty="0"/>
              <a:t>Testing the water's skin: What did you observe?</a:t>
            </a:r>
            <a:endParaRPr kumimoji="0" lang="en-US" altLang="en-US" sz="1100" b="0" i="0" u="none" strike="noStrike" cap="none" normalizeH="0" baseline="0" dirty="0" smtClean="0">
              <a:ln>
                <a:noFill/>
              </a:ln>
              <a:effectLst/>
              <a:cs typeface="Arial" pitchFamily="34" charset="0"/>
            </a:endParaRPr>
          </a:p>
        </p:txBody>
      </p:sp>
      <p:sp>
        <p:nvSpPr>
          <p:cNvPr id="13" name="Rectangle 12"/>
          <p:cNvSpPr/>
          <p:nvPr/>
        </p:nvSpPr>
        <p:spPr>
          <a:xfrm>
            <a:off x="1054600" y="228600"/>
            <a:ext cx="4203200" cy="384721"/>
          </a:xfrm>
          <a:prstGeom prst="rect">
            <a:avLst/>
          </a:prstGeom>
        </p:spPr>
        <p:txBody>
          <a:bodyPr wrap="square">
            <a:spAutoFit/>
          </a:bodyPr>
          <a:lstStyle/>
          <a:p>
            <a:pPr algn="ctr"/>
            <a:r>
              <a:rPr lang="es-ES" b="1" dirty="0" err="1"/>
              <a:t>Testing</a:t>
            </a:r>
            <a:r>
              <a:rPr lang="es-ES" b="1" dirty="0"/>
              <a:t> </a:t>
            </a:r>
            <a:r>
              <a:rPr lang="es-ES" b="1" dirty="0" err="1"/>
              <a:t>Water's</a:t>
            </a:r>
            <a:r>
              <a:rPr lang="es-ES" b="1" dirty="0"/>
              <a:t> </a:t>
            </a:r>
            <a:r>
              <a:rPr lang="es-ES" b="1" dirty="0" err="1"/>
              <a:t>Skin</a:t>
            </a:r>
            <a:endParaRPr lang="en-US" b="1" dirty="0"/>
          </a:p>
        </p:txBody>
      </p:sp>
    </p:spTree>
    <p:extLst>
      <p:ext uri="{BB962C8B-B14F-4D97-AF65-F5344CB8AC3E}">
        <p14:creationId xmlns:p14="http://schemas.microsoft.com/office/powerpoint/2010/main" val="330449030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1331</TotalTime>
  <Words>527</Words>
  <Application>Microsoft Office PowerPoint</Application>
  <PresentationFormat>Custom</PresentationFormat>
  <Paragraphs>52</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TheSans ACS W7 Bold</vt:lpstr>
      <vt:lpstr>Times New Roman</vt:lpstr>
      <vt:lpstr>Wingdings</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Molly Sherlock (Contractor)</cp:lastModifiedBy>
  <cp:revision>174</cp:revision>
  <cp:lastPrinted>2013-08-28T20:02:02Z</cp:lastPrinted>
  <dcterms:created xsi:type="dcterms:W3CDTF">2013-07-29T15:01:58Z</dcterms:created>
  <dcterms:modified xsi:type="dcterms:W3CDTF">2014-06-23T21:05:43Z</dcterms:modified>
</cp:coreProperties>
</file>