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82" r:id="rId2"/>
    <p:sldId id="281"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82"/>
            <p14:sldId id="281"/>
          </p14:sldIdLst>
        </p14:section>
      </p14:sectionLst>
    </p:ext>
    <p:ext uri="{EFAFB233-063F-42B5-8137-9DF3F51BA10A}">
      <p15:sldGuideLst xmlns:p15="http://schemas.microsoft.com/office/powerpoint/2012/main">
        <p15:guide id="1" orient="horz" pos="1584">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09" d="100"/>
          <a:sy n="109" d="100"/>
        </p:scale>
        <p:origin x="924"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7/3/2018</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8716" y="300693"/>
            <a:ext cx="854466" cy="307777"/>
          </a:xfrm>
          <a:prstGeom prst="rect">
            <a:avLst/>
          </a:prstGeom>
        </p:spPr>
        <p:txBody>
          <a:bodyPr wrap="none">
            <a:spAutoFit/>
          </a:bodyPr>
          <a:lstStyle/>
          <a:p>
            <a:pPr algn="ctr"/>
            <a:r>
              <a:rPr lang="en-US" sz="1400" dirty="0" smtClean="0"/>
              <a:t>Polymers</a:t>
            </a:r>
            <a:endParaRPr lang="en-US" sz="140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8600"/>
            <a:ext cx="4191000" cy="400110"/>
          </a:xfrm>
          <a:prstGeom prst="rect">
            <a:avLst/>
          </a:prstGeom>
        </p:spPr>
        <p:txBody>
          <a:bodyPr wrap="square">
            <a:spAutoFit/>
          </a:bodyPr>
          <a:lstStyle/>
          <a:p>
            <a:pPr algn="ctr"/>
            <a:r>
              <a:rPr lang="en-US" sz="2000" b="1" dirty="0"/>
              <a:t>Interlacing a Polymer</a:t>
            </a:r>
          </a:p>
        </p:txBody>
      </p:sp>
      <p:sp>
        <p:nvSpPr>
          <p:cNvPr id="4" name="Rectangle 3"/>
          <p:cNvSpPr/>
          <p:nvPr/>
        </p:nvSpPr>
        <p:spPr>
          <a:xfrm>
            <a:off x="228600" y="914400"/>
            <a:ext cx="3657600" cy="1107996"/>
          </a:xfrm>
          <a:prstGeom prst="rect">
            <a:avLst/>
          </a:prstGeom>
        </p:spPr>
        <p:txBody>
          <a:bodyPr wrap="square">
            <a:spAutoFit/>
          </a:bodyPr>
          <a:lstStyle/>
          <a:p>
            <a:r>
              <a:rPr lang="en-US" sz="1100" b="1" dirty="0"/>
              <a:t>Materials</a:t>
            </a:r>
            <a:endParaRPr lang="en-US" sz="1100" dirty="0"/>
          </a:p>
          <a:p>
            <a:pPr marL="171450" lvl="0" indent="-171450">
              <a:buFont typeface="Arial" pitchFamily="34" charset="0"/>
              <a:buChar char="•"/>
            </a:pPr>
            <a:r>
              <a:rPr lang="en-US" sz="1100" dirty="0"/>
              <a:t>A piece of a plastic bag that dissolves in water</a:t>
            </a:r>
          </a:p>
          <a:p>
            <a:pPr marL="171450" lvl="0" indent="-171450">
              <a:buFont typeface="Arial" pitchFamily="34" charset="0"/>
              <a:buChar char="•"/>
            </a:pPr>
            <a:r>
              <a:rPr lang="en-US" sz="1100" dirty="0"/>
              <a:t>A quart-size Ziploc bag</a:t>
            </a:r>
          </a:p>
          <a:p>
            <a:pPr marL="171450" lvl="0" indent="-171450">
              <a:buFont typeface="Arial" pitchFamily="34" charset="0"/>
              <a:buChar char="•"/>
            </a:pPr>
            <a:r>
              <a:rPr lang="en-US" sz="1100" dirty="0"/>
              <a:t>Water</a:t>
            </a:r>
          </a:p>
          <a:p>
            <a:pPr marL="171450" lvl="0" indent="-171450">
              <a:buFont typeface="Arial" pitchFamily="34" charset="0"/>
              <a:buChar char="•"/>
            </a:pPr>
            <a:r>
              <a:rPr lang="en-US" sz="1100" dirty="0"/>
              <a:t>Plastic cup</a:t>
            </a:r>
          </a:p>
          <a:p>
            <a:pPr marL="171450" indent="-171450">
              <a:buFont typeface="Arial" pitchFamily="34" charset="0"/>
              <a:buChar char="•"/>
            </a:pPr>
            <a:r>
              <a:rPr lang="en-US" sz="1100" dirty="0"/>
              <a:t>Sharpened pencil</a:t>
            </a:r>
            <a:endParaRPr lang="en-US" sz="1100" kern="1400" dirty="0">
              <a:solidFill>
                <a:srgbClr val="000000"/>
              </a:solidFill>
              <a:ea typeface="Times New Roman"/>
              <a:cs typeface="Times New Roman"/>
            </a:endParaRPr>
          </a:p>
        </p:txBody>
      </p:sp>
      <p:sp>
        <p:nvSpPr>
          <p:cNvPr id="5" name="Rectangle 4"/>
          <p:cNvSpPr/>
          <p:nvPr/>
        </p:nvSpPr>
        <p:spPr>
          <a:xfrm>
            <a:off x="228600" y="2253725"/>
            <a:ext cx="3657600" cy="1615827"/>
          </a:xfrm>
          <a:prstGeom prst="rect">
            <a:avLst/>
          </a:prstGeom>
        </p:spPr>
        <p:txBody>
          <a:bodyPr wrap="square">
            <a:spAutoFit/>
          </a:bodyPr>
          <a:lstStyle/>
          <a:p>
            <a:r>
              <a:rPr lang="en-US" sz="1100" b="1" dirty="0"/>
              <a:t>Procedure</a:t>
            </a:r>
            <a:endParaRPr lang="en-US" sz="1100" dirty="0"/>
          </a:p>
          <a:p>
            <a:r>
              <a:rPr lang="es-CO" sz="1100" dirty="0"/>
              <a:t> </a:t>
            </a:r>
            <a:endParaRPr lang="en-US" sz="1100" dirty="0"/>
          </a:p>
          <a:p>
            <a:r>
              <a:rPr lang="en-US" sz="1100" dirty="0"/>
              <a:t>1. Show the students the piece of clear plastic polyvinyl acetate (PVA) and the piece of a Ziploc bag.  Tell the students that this bag is made from a different polymer, low-density polyethylene (LDPE).  Explain to them that both types of plastic are used to make clear plastic bags. Ask the students: What characteristics do these two types of plastic have in common?</a:t>
            </a:r>
            <a:endParaRPr lang="en-US" sz="1100" kern="1400" dirty="0">
              <a:solidFill>
                <a:srgbClr val="000000"/>
              </a:solidFill>
              <a:ea typeface="Times New Roman"/>
              <a:cs typeface="Times New Roman"/>
            </a:endParaRPr>
          </a:p>
        </p:txBody>
      </p:sp>
      <p:sp>
        <p:nvSpPr>
          <p:cNvPr id="6" name="Rectangle 5"/>
          <p:cNvSpPr/>
          <p:nvPr/>
        </p:nvSpPr>
        <p:spPr>
          <a:xfrm>
            <a:off x="3886200" y="979120"/>
            <a:ext cx="3657600" cy="2462213"/>
          </a:xfrm>
          <a:prstGeom prst="rect">
            <a:avLst/>
          </a:prstGeom>
        </p:spPr>
        <p:txBody>
          <a:bodyPr wrap="square">
            <a:spAutoFit/>
          </a:bodyPr>
          <a:lstStyle/>
          <a:p>
            <a:r>
              <a:rPr lang="en-US" sz="1100" dirty="0"/>
              <a:t>2. Fill a glass with water. Place most of the PVA in the water. Leave a part of the PVA outside and hanging up over the edge of the glass so that you can later remove it.</a:t>
            </a:r>
          </a:p>
          <a:p>
            <a:r>
              <a:rPr lang="es-CO" sz="1100" dirty="0"/>
              <a:t> </a:t>
            </a:r>
            <a:endParaRPr lang="en-US" sz="1100" dirty="0"/>
          </a:p>
          <a:p>
            <a:r>
              <a:rPr lang="en-US" sz="1100" dirty="0"/>
              <a:t>3. Pour about 500 ml of water into a quart-sized Ziploc bag, so that a little less than half of the bag is filled with water. Seal it completely.  </a:t>
            </a:r>
          </a:p>
          <a:p>
            <a:r>
              <a:rPr lang="es-CO" sz="1100" dirty="0"/>
              <a:t> </a:t>
            </a:r>
            <a:endParaRPr lang="en-US" sz="1100" dirty="0"/>
          </a:p>
          <a:p>
            <a:r>
              <a:rPr lang="en-US" sz="1100" dirty="0"/>
              <a:t>4. Lift up the bag so that everyone can see it. Then, poke the sharpened pencil through the bag, passing it through the water, so that it completely comes out the other side of the bag.   Do not remove the pencil. Explain that the bag does a nice job holding the water because it forms a seal around the pencil.</a:t>
            </a:r>
            <a:endParaRPr lang="en-US" sz="1100" kern="1400" dirty="0">
              <a:solidFill>
                <a:srgbClr val="000000"/>
              </a:solidFill>
              <a:ea typeface="Times New Roman"/>
              <a:cs typeface="Times New Roman"/>
            </a:endParaRPr>
          </a:p>
        </p:txBody>
      </p:sp>
      <p:pic>
        <p:nvPicPr>
          <p:cNvPr id="5122" name="Picture 2" descr="11FJW+kGlzL[1]"/>
          <p:cNvPicPr>
            <a:picLocks noChangeAspect="1" noChangeArrowheads="1"/>
          </p:cNvPicPr>
          <p:nvPr/>
        </p:nvPicPr>
        <p:blipFill>
          <a:blip r:embed="rId2">
            <a:extLst>
              <a:ext uri="{28A0092B-C50C-407E-A947-70E740481C1C}">
                <a14:useLocalDpi xmlns:a14="http://schemas.microsoft.com/office/drawing/2010/main" val="0"/>
              </a:ext>
            </a:extLst>
          </a:blip>
          <a:srcRect l="18553" t="-5646" r="21780" b="7260"/>
          <a:stretch>
            <a:fillRect/>
          </a:stretch>
        </p:blipFill>
        <p:spPr bwMode="auto">
          <a:xfrm>
            <a:off x="2286000" y="1600200"/>
            <a:ext cx="1109115"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4064852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066800"/>
            <a:ext cx="7315200" cy="1107996"/>
          </a:xfrm>
          <a:prstGeom prst="rect">
            <a:avLst/>
          </a:prstGeom>
        </p:spPr>
        <p:txBody>
          <a:bodyPr wrap="square">
            <a:spAutoFit/>
          </a:bodyPr>
          <a:lstStyle/>
          <a:p>
            <a:r>
              <a:rPr lang="en-US" sz="1100" b="1" dirty="0"/>
              <a:t>Chemical explanation</a:t>
            </a:r>
            <a:endParaRPr lang="en-US" sz="1100" dirty="0"/>
          </a:p>
          <a:p>
            <a:r>
              <a:rPr lang="es-CO" sz="1100" b="1" dirty="0"/>
              <a:t> </a:t>
            </a:r>
            <a:endParaRPr lang="en-US" sz="1100" dirty="0"/>
          </a:p>
          <a:p>
            <a:r>
              <a:rPr lang="en-US" sz="1100" dirty="0"/>
              <a:t>Why does PVA dissolve in water while LDPE does not? The two pieces of plastic appear to be similar but are made from different polymers with different characteristics. Polyvinyl alcohol (PVA) is easily dissolved in water because its molecules are strongly attracted to water molecules. Low-density polyethylene (LDPE) does not dissolve in water because its molecules are not attracted to water.</a:t>
            </a:r>
            <a:r>
              <a:rPr lang="es-CO" sz="1100" dirty="0">
                <a:solidFill>
                  <a:srgbClr val="252538"/>
                </a:solidFill>
                <a:ea typeface="Times New Roman"/>
                <a:cs typeface="Times New Roman"/>
              </a:rPr>
              <a:t>  </a:t>
            </a:r>
            <a:endParaRPr lang="en-US" sz="1100" kern="1400" dirty="0">
              <a:solidFill>
                <a:srgbClr val="000000"/>
              </a:solidFill>
              <a:ea typeface="Times New Roman"/>
              <a:cs typeface="Times New Roman"/>
            </a:endParaRPr>
          </a:p>
        </p:txBody>
      </p:sp>
      <p:pic>
        <p:nvPicPr>
          <p:cNvPr id="4098" name="Picture 2" descr="bolsaslapi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357538"/>
            <a:ext cx="4399816" cy="20116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5" name="Rectangle 4"/>
          <p:cNvSpPr/>
          <p:nvPr/>
        </p:nvSpPr>
        <p:spPr>
          <a:xfrm>
            <a:off x="1066800" y="228600"/>
            <a:ext cx="4191000" cy="400110"/>
          </a:xfrm>
          <a:prstGeom prst="rect">
            <a:avLst/>
          </a:prstGeom>
        </p:spPr>
        <p:txBody>
          <a:bodyPr wrap="square">
            <a:spAutoFit/>
          </a:bodyPr>
          <a:lstStyle/>
          <a:p>
            <a:pPr algn="ctr"/>
            <a:r>
              <a:rPr lang="en-US" sz="2000" b="1" dirty="0"/>
              <a:t>Interlacing a Polymer</a:t>
            </a:r>
          </a:p>
        </p:txBody>
      </p:sp>
    </p:spTree>
    <p:extLst>
      <p:ext uri="{BB962C8B-B14F-4D97-AF65-F5344CB8AC3E}">
        <p14:creationId xmlns:p14="http://schemas.microsoft.com/office/powerpoint/2010/main" val="1552189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1232</TotalTime>
  <Words>70</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TheSans ACS W7 Bold</vt:lpstr>
      <vt:lpstr>Calibri</vt:lpstr>
      <vt:lpstr>Wingdings</vt:lpstr>
      <vt:lpstr>Arial</vt:lpstr>
      <vt:lpstr>Times New Roman</vt:lpstr>
      <vt:lpstr>1_Template</vt:lpstr>
      <vt:lpstr>PowerPoint Presentation</vt:lpstr>
      <vt:lpstr>PowerPoint Presentation</vt:lpstr>
    </vt:vector>
  </TitlesOfParts>
  <Company>American Chemical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Lily L Raines</cp:lastModifiedBy>
  <cp:revision>169</cp:revision>
  <cp:lastPrinted>2013-08-28T20:02:02Z</cp:lastPrinted>
  <dcterms:created xsi:type="dcterms:W3CDTF">2013-07-29T15:01:58Z</dcterms:created>
  <dcterms:modified xsi:type="dcterms:W3CDTF">2018-07-03T14:04:50Z</dcterms:modified>
</cp:coreProperties>
</file>