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6"/>
  </p:notesMasterIdLst>
  <p:sldIdLst>
    <p:sldId id="256" r:id="rId2"/>
    <p:sldId id="257" r:id="rId3"/>
    <p:sldId id="258" r:id="rId4"/>
    <p:sldId id="269" r:id="rId5"/>
    <p:sldId id="259" r:id="rId6"/>
    <p:sldId id="267" r:id="rId7"/>
    <p:sldId id="260" r:id="rId8"/>
    <p:sldId id="264" r:id="rId9"/>
    <p:sldId id="263" r:id="rId10"/>
    <p:sldId id="265" r:id="rId11"/>
    <p:sldId id="261" r:id="rId12"/>
    <p:sldId id="262" r:id="rId13"/>
    <p:sldId id="266" r:id="rId14"/>
    <p:sldId id="26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DDDDDD"/>
    <a:srgbClr val="99CCFF"/>
    <a:srgbClr val="D9EAEB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4" autoAdjust="0"/>
    <p:restoredTop sz="94681" autoAdjust="0"/>
  </p:normalViewPr>
  <p:slideViewPr>
    <p:cSldViewPr>
      <p:cViewPr varScale="1">
        <p:scale>
          <a:sx n="69" d="100"/>
          <a:sy n="69" d="100"/>
        </p:scale>
        <p:origin x="-102" y="-444"/>
      </p:cViewPr>
      <p:guideLst>
        <p:guide orient="horz" pos="1536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A0FD7956-5FC7-4E15-A843-D1ECB01F7B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41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7F2C5-9ECF-480C-882F-9E57858686DC}" type="slidenum">
              <a:rPr lang="en-US"/>
              <a:pPr/>
              <a:t>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43797-4304-4E4E-B2A2-8A52D8CFEC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648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6ED6E-EA6B-42CB-B8ED-602541527B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72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EBEF7-8643-465B-B274-54D2099937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8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9F4C7-DA2A-41A2-BA51-7D958F117B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1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AEE8D-B8C3-447B-9FDD-D941557A19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5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F7E45-8C49-4203-B2FC-CE11EC5FDA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9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64AB0-D724-4C6F-AA13-B84F4BA1169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4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55855-2A3F-451E-94E6-8D5F88D788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4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4903B-B3BC-4E3B-AAED-4293B79069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01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42C53-58A3-4FE9-8AE9-A6DC4E7193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6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633EE-B03D-402C-BE8F-4A2B782D21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8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653208-5782-4AEC-881F-3A2B713884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1864" name="Line 8"/>
          <p:cNvSpPr>
            <a:spLocks noChangeShapeType="1"/>
          </p:cNvSpPr>
          <p:nvPr userDrawn="1"/>
        </p:nvSpPr>
        <p:spPr bwMode="auto">
          <a:xfrm flipV="1">
            <a:off x="457200" y="6456363"/>
            <a:ext cx="7543800" cy="206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5" name="Line 9"/>
          <p:cNvSpPr>
            <a:spLocks noChangeShapeType="1"/>
          </p:cNvSpPr>
          <p:nvPr userDrawn="1"/>
        </p:nvSpPr>
        <p:spPr bwMode="auto">
          <a:xfrm>
            <a:off x="1371600" y="6546850"/>
            <a:ext cx="6629400" cy="0"/>
          </a:xfrm>
          <a:prstGeom prst="line">
            <a:avLst/>
          </a:prstGeom>
          <a:noFill/>
          <a:ln w="7620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6" name="Line 10"/>
          <p:cNvSpPr>
            <a:spLocks noChangeShapeType="1"/>
          </p:cNvSpPr>
          <p:nvPr userDrawn="1"/>
        </p:nvSpPr>
        <p:spPr bwMode="auto">
          <a:xfrm>
            <a:off x="1981200" y="6643688"/>
            <a:ext cx="6019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7" name="Rectangle 11"/>
          <p:cNvSpPr>
            <a:spLocks noChangeArrowheads="1"/>
          </p:cNvSpPr>
          <p:nvPr userDrawn="1"/>
        </p:nvSpPr>
        <p:spPr bwMode="auto">
          <a:xfrm>
            <a:off x="152400" y="152400"/>
            <a:ext cx="57390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C0000"/>
                </a:solidFill>
              </a:rPr>
              <a:t>Job Searching for Chemical </a:t>
            </a:r>
            <a:r>
              <a:rPr lang="en-US" sz="1200" b="1" dirty="0" smtClean="0">
                <a:solidFill>
                  <a:srgbClr val="CC0000"/>
                </a:solidFill>
              </a:rPr>
              <a:t>Professionals </a:t>
            </a:r>
            <a:r>
              <a:rPr lang="en-US" sz="1200" b="1" dirty="0">
                <a:solidFill>
                  <a:srgbClr val="CC0000"/>
                </a:solidFill>
              </a:rPr>
              <a:t>– Pittsburgh Specific Information</a:t>
            </a:r>
          </a:p>
        </p:txBody>
      </p:sp>
      <p:sp>
        <p:nvSpPr>
          <p:cNvPr id="121870" name="Line 14"/>
          <p:cNvSpPr>
            <a:spLocks noChangeShapeType="1"/>
          </p:cNvSpPr>
          <p:nvPr userDrawn="1"/>
        </p:nvSpPr>
        <p:spPr bwMode="auto">
          <a:xfrm>
            <a:off x="228600" y="415925"/>
            <a:ext cx="4114800" cy="0"/>
          </a:xfrm>
          <a:prstGeom prst="line">
            <a:avLst/>
          </a:prstGeom>
          <a:noFill/>
          <a:ln w="571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71" name="Line 15"/>
          <p:cNvSpPr>
            <a:spLocks noChangeShapeType="1"/>
          </p:cNvSpPr>
          <p:nvPr userDrawn="1"/>
        </p:nvSpPr>
        <p:spPr bwMode="auto">
          <a:xfrm>
            <a:off x="228600" y="481013"/>
            <a:ext cx="3276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72" name="Line 16"/>
          <p:cNvSpPr>
            <a:spLocks noChangeShapeType="1"/>
          </p:cNvSpPr>
          <p:nvPr userDrawn="1"/>
        </p:nvSpPr>
        <p:spPr bwMode="auto">
          <a:xfrm>
            <a:off x="533400" y="609600"/>
            <a:ext cx="0" cy="5638800"/>
          </a:xfrm>
          <a:prstGeom prst="line">
            <a:avLst/>
          </a:prstGeom>
          <a:noFill/>
          <a:ln w="3175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73" name="Line 17"/>
          <p:cNvSpPr>
            <a:spLocks noChangeShapeType="1"/>
          </p:cNvSpPr>
          <p:nvPr userDrawn="1"/>
        </p:nvSpPr>
        <p:spPr bwMode="auto">
          <a:xfrm>
            <a:off x="304800" y="609600"/>
            <a:ext cx="0" cy="5638800"/>
          </a:xfrm>
          <a:prstGeom prst="line">
            <a:avLst/>
          </a:prstGeom>
          <a:noFill/>
          <a:ln w="3175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74" name="Line 18"/>
          <p:cNvSpPr>
            <a:spLocks noChangeShapeType="1"/>
          </p:cNvSpPr>
          <p:nvPr userDrawn="1"/>
        </p:nvSpPr>
        <p:spPr bwMode="auto">
          <a:xfrm>
            <a:off x="423863" y="609600"/>
            <a:ext cx="0" cy="5638800"/>
          </a:xfrm>
          <a:prstGeom prst="line">
            <a:avLst/>
          </a:prstGeom>
          <a:noFill/>
          <a:ln w="3175">
            <a:solidFill>
              <a:srgbClr val="D9EAE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884" name="Group 28"/>
          <p:cNvGrpSpPr>
            <a:grpSpLocks/>
          </p:cNvGrpSpPr>
          <p:nvPr userDrawn="1"/>
        </p:nvGrpSpPr>
        <p:grpSpPr bwMode="auto">
          <a:xfrm>
            <a:off x="228600" y="685800"/>
            <a:ext cx="381000" cy="546100"/>
            <a:chOff x="96" y="432"/>
            <a:chExt cx="240" cy="344"/>
          </a:xfrm>
        </p:grpSpPr>
        <p:grpSp>
          <p:nvGrpSpPr>
            <p:cNvPr id="121877" name="Group 2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875" name="Line 19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76" name="Line 20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878" name="Group 22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879" name="Line 23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80" name="Line 24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881" name="Group 25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882" name="Line 26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83" name="Line 27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895" name="Group 39"/>
          <p:cNvGrpSpPr>
            <a:grpSpLocks/>
          </p:cNvGrpSpPr>
          <p:nvPr userDrawn="1"/>
        </p:nvGrpSpPr>
        <p:grpSpPr bwMode="auto">
          <a:xfrm>
            <a:off x="228600" y="1347788"/>
            <a:ext cx="381000" cy="546100"/>
            <a:chOff x="96" y="432"/>
            <a:chExt cx="240" cy="344"/>
          </a:xfrm>
        </p:grpSpPr>
        <p:grpSp>
          <p:nvGrpSpPr>
            <p:cNvPr id="121896" name="Group 40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897" name="Line 41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98" name="Line 42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899" name="Group 43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00" name="Line 44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01" name="Line 45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02" name="Group 46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03" name="Line 47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04" name="Line 48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05" name="Group 49"/>
          <p:cNvGrpSpPr>
            <a:grpSpLocks/>
          </p:cNvGrpSpPr>
          <p:nvPr userDrawn="1"/>
        </p:nvGrpSpPr>
        <p:grpSpPr bwMode="auto">
          <a:xfrm>
            <a:off x="228600" y="1990725"/>
            <a:ext cx="381000" cy="546100"/>
            <a:chOff x="96" y="432"/>
            <a:chExt cx="240" cy="344"/>
          </a:xfrm>
        </p:grpSpPr>
        <p:grpSp>
          <p:nvGrpSpPr>
            <p:cNvPr id="121906" name="Group 50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07" name="Line 51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08" name="Line 52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09" name="Group 53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10" name="Line 54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11" name="Line 55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12" name="Group 56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13" name="Line 57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14" name="Line 58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16" name="Group 60"/>
          <p:cNvGrpSpPr>
            <a:grpSpLocks/>
          </p:cNvGrpSpPr>
          <p:nvPr userDrawn="1"/>
        </p:nvGrpSpPr>
        <p:grpSpPr bwMode="auto">
          <a:xfrm>
            <a:off x="228600" y="2633663"/>
            <a:ext cx="381000" cy="546100"/>
            <a:chOff x="96" y="432"/>
            <a:chExt cx="240" cy="344"/>
          </a:xfrm>
        </p:grpSpPr>
        <p:grpSp>
          <p:nvGrpSpPr>
            <p:cNvPr id="121917" name="Group 6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18" name="Line 62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19" name="Line 63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20" name="Group 64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21" name="Line 65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22" name="Line 66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23" name="Group 67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24" name="Line 68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25" name="Line 69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26" name="Group 70"/>
          <p:cNvGrpSpPr>
            <a:grpSpLocks/>
          </p:cNvGrpSpPr>
          <p:nvPr userDrawn="1"/>
        </p:nvGrpSpPr>
        <p:grpSpPr bwMode="auto">
          <a:xfrm>
            <a:off x="228600" y="3276600"/>
            <a:ext cx="381000" cy="546100"/>
            <a:chOff x="96" y="432"/>
            <a:chExt cx="240" cy="344"/>
          </a:xfrm>
        </p:grpSpPr>
        <p:grpSp>
          <p:nvGrpSpPr>
            <p:cNvPr id="121927" name="Group 7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28" name="Line 72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29" name="Line 73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30" name="Group 74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31" name="Line 75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32" name="Line 76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33" name="Group 77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34" name="Line 78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35" name="Line 79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36" name="Group 80"/>
          <p:cNvGrpSpPr>
            <a:grpSpLocks/>
          </p:cNvGrpSpPr>
          <p:nvPr userDrawn="1"/>
        </p:nvGrpSpPr>
        <p:grpSpPr bwMode="auto">
          <a:xfrm>
            <a:off x="228600" y="3910013"/>
            <a:ext cx="381000" cy="546100"/>
            <a:chOff x="96" y="432"/>
            <a:chExt cx="240" cy="344"/>
          </a:xfrm>
        </p:grpSpPr>
        <p:grpSp>
          <p:nvGrpSpPr>
            <p:cNvPr id="121937" name="Group 8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38" name="Line 82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39" name="Line 83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40" name="Group 84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41" name="Line 85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42" name="Line 86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43" name="Group 87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44" name="Line 88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45" name="Line 89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46" name="Group 90"/>
          <p:cNvGrpSpPr>
            <a:grpSpLocks/>
          </p:cNvGrpSpPr>
          <p:nvPr userDrawn="1"/>
        </p:nvGrpSpPr>
        <p:grpSpPr bwMode="auto">
          <a:xfrm>
            <a:off x="228600" y="4548188"/>
            <a:ext cx="381000" cy="546100"/>
            <a:chOff x="96" y="432"/>
            <a:chExt cx="240" cy="344"/>
          </a:xfrm>
        </p:grpSpPr>
        <p:grpSp>
          <p:nvGrpSpPr>
            <p:cNvPr id="121947" name="Group 9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48" name="Line 92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49" name="Line 93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50" name="Group 94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51" name="Line 95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52" name="Line 96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53" name="Group 97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54" name="Line 98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55" name="Line 99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56" name="Group 100"/>
          <p:cNvGrpSpPr>
            <a:grpSpLocks/>
          </p:cNvGrpSpPr>
          <p:nvPr userDrawn="1"/>
        </p:nvGrpSpPr>
        <p:grpSpPr bwMode="auto">
          <a:xfrm>
            <a:off x="228600" y="5191125"/>
            <a:ext cx="381000" cy="546100"/>
            <a:chOff x="96" y="432"/>
            <a:chExt cx="240" cy="344"/>
          </a:xfrm>
        </p:grpSpPr>
        <p:grpSp>
          <p:nvGrpSpPr>
            <p:cNvPr id="121957" name="Group 101"/>
            <p:cNvGrpSpPr>
              <a:grpSpLocks/>
            </p:cNvGrpSpPr>
            <p:nvPr userDrawn="1"/>
          </p:nvGrpSpPr>
          <p:grpSpPr bwMode="auto">
            <a:xfrm>
              <a:off x="96" y="432"/>
              <a:ext cx="240" cy="68"/>
              <a:chOff x="96" y="432"/>
              <a:chExt cx="240" cy="68"/>
            </a:xfrm>
          </p:grpSpPr>
          <p:sp>
            <p:nvSpPr>
              <p:cNvPr id="121958" name="Line 102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59" name="Line 103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60" name="Group 104"/>
            <p:cNvGrpSpPr>
              <a:grpSpLocks/>
            </p:cNvGrpSpPr>
            <p:nvPr userDrawn="1"/>
          </p:nvGrpSpPr>
          <p:grpSpPr bwMode="auto">
            <a:xfrm>
              <a:off x="96" y="569"/>
              <a:ext cx="240" cy="68"/>
              <a:chOff x="96" y="432"/>
              <a:chExt cx="240" cy="68"/>
            </a:xfrm>
          </p:grpSpPr>
          <p:sp>
            <p:nvSpPr>
              <p:cNvPr id="121961" name="Line 105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62" name="Line 106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1963" name="Group 107"/>
            <p:cNvGrpSpPr>
              <a:grpSpLocks/>
            </p:cNvGrpSpPr>
            <p:nvPr userDrawn="1"/>
          </p:nvGrpSpPr>
          <p:grpSpPr bwMode="auto">
            <a:xfrm>
              <a:off x="96" y="708"/>
              <a:ext cx="240" cy="68"/>
              <a:chOff x="96" y="432"/>
              <a:chExt cx="240" cy="68"/>
            </a:xfrm>
          </p:grpSpPr>
          <p:sp>
            <p:nvSpPr>
              <p:cNvPr id="121964" name="Line 108"/>
              <p:cNvSpPr>
                <a:spLocks noChangeShapeType="1"/>
              </p:cNvSpPr>
              <p:nvPr userDrawn="1"/>
            </p:nvSpPr>
            <p:spPr bwMode="auto">
              <a:xfrm>
                <a:off x="96" y="43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99C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65" name="Line 109"/>
              <p:cNvSpPr>
                <a:spLocks noChangeShapeType="1"/>
              </p:cNvSpPr>
              <p:nvPr userDrawn="1"/>
            </p:nvSpPr>
            <p:spPr bwMode="auto">
              <a:xfrm>
                <a:off x="96" y="500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D9EAE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1967" name="Group 111"/>
          <p:cNvGrpSpPr>
            <a:grpSpLocks/>
          </p:cNvGrpSpPr>
          <p:nvPr userDrawn="1"/>
        </p:nvGrpSpPr>
        <p:grpSpPr bwMode="auto">
          <a:xfrm>
            <a:off x="228600" y="5843588"/>
            <a:ext cx="381000" cy="107950"/>
            <a:chOff x="96" y="432"/>
            <a:chExt cx="240" cy="68"/>
          </a:xfrm>
        </p:grpSpPr>
        <p:sp>
          <p:nvSpPr>
            <p:cNvPr id="121968" name="Line 112"/>
            <p:cNvSpPr>
              <a:spLocks noChangeShapeType="1"/>
            </p:cNvSpPr>
            <p:nvPr userDrawn="1"/>
          </p:nvSpPr>
          <p:spPr bwMode="auto">
            <a:xfrm>
              <a:off x="96" y="432"/>
              <a:ext cx="240" cy="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969" name="Line 113"/>
            <p:cNvSpPr>
              <a:spLocks noChangeShapeType="1"/>
            </p:cNvSpPr>
            <p:nvPr userDrawn="1"/>
          </p:nvSpPr>
          <p:spPr bwMode="auto">
            <a:xfrm>
              <a:off x="96" y="500"/>
              <a:ext cx="240" cy="0"/>
            </a:xfrm>
            <a:prstGeom prst="line">
              <a:avLst/>
            </a:prstGeom>
            <a:noFill/>
            <a:ln w="9525">
              <a:solidFill>
                <a:srgbClr val="D9EAE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1970" name="Group 114"/>
          <p:cNvGrpSpPr>
            <a:grpSpLocks/>
          </p:cNvGrpSpPr>
          <p:nvPr userDrawn="1"/>
        </p:nvGrpSpPr>
        <p:grpSpPr bwMode="auto">
          <a:xfrm>
            <a:off x="228600" y="6061075"/>
            <a:ext cx="381000" cy="107950"/>
            <a:chOff x="96" y="432"/>
            <a:chExt cx="240" cy="68"/>
          </a:xfrm>
        </p:grpSpPr>
        <p:sp>
          <p:nvSpPr>
            <p:cNvPr id="121971" name="Line 115"/>
            <p:cNvSpPr>
              <a:spLocks noChangeShapeType="1"/>
            </p:cNvSpPr>
            <p:nvPr userDrawn="1"/>
          </p:nvSpPr>
          <p:spPr bwMode="auto">
            <a:xfrm>
              <a:off x="96" y="432"/>
              <a:ext cx="240" cy="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972" name="Line 116"/>
            <p:cNvSpPr>
              <a:spLocks noChangeShapeType="1"/>
            </p:cNvSpPr>
            <p:nvPr userDrawn="1"/>
          </p:nvSpPr>
          <p:spPr bwMode="auto">
            <a:xfrm>
              <a:off x="96" y="500"/>
              <a:ext cx="240" cy="0"/>
            </a:xfrm>
            <a:prstGeom prst="line">
              <a:avLst/>
            </a:prstGeom>
            <a:noFill/>
            <a:ln w="9525">
              <a:solidFill>
                <a:srgbClr val="D9EAE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sijobfair.com/Schedule" TargetMode="External"/><Relationship Id="rId2" Type="http://schemas.openxmlformats.org/officeDocument/2006/relationships/hyperlink" Target="http://www.westpac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mu.edu/career/career-fairs-students/other-career-fairs/GOV-Career-Fair.html" TargetMode="External"/><Relationship Id="rId5" Type="http://schemas.openxmlformats.org/officeDocument/2006/relationships/hyperlink" Target="http://www.cmu.edu/career/career-fairs-students" TargetMode="External"/><Relationship Id="rId4" Type="http://schemas.openxmlformats.org/officeDocument/2006/relationships/hyperlink" Target="http://www.studentaffairs.pitt.edu/cdpa/springcareer-fai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deed.com/" TargetMode="External"/><Relationship Id="rId3" Type="http://schemas.openxmlformats.org/officeDocument/2006/relationships/hyperlink" Target="http://www.post-gazette.com/jobs" TargetMode="External"/><Relationship Id="rId7" Type="http://schemas.openxmlformats.org/officeDocument/2006/relationships/hyperlink" Target="http://imaginepittsburgh.com/work" TargetMode="External"/><Relationship Id="rId2" Type="http://schemas.openxmlformats.org/officeDocument/2006/relationships/hyperlink" Target="http://www.cwds.pa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ittsburgh.jobing.com/" TargetMode="External"/><Relationship Id="rId5" Type="http://schemas.openxmlformats.org/officeDocument/2006/relationships/hyperlink" Target="http://pghcareerconnector.com/jobs" TargetMode="External"/><Relationship Id="rId4" Type="http://schemas.openxmlformats.org/officeDocument/2006/relationships/hyperlink" Target="http://jobs.triblive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ajobs.gov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cp.org/job-opportunities" TargetMode="External"/><Relationship Id="rId2" Type="http://schemas.openxmlformats.org/officeDocument/2006/relationships/hyperlink" Target="http://pghycc.org/membershi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667000"/>
          </a:xfrm>
        </p:spPr>
        <p:txBody>
          <a:bodyPr/>
          <a:lstStyle/>
          <a:p>
            <a:r>
              <a:rPr lang="en-US" b="1" dirty="0"/>
              <a:t>Overview of the Local Job Market for Chemical Professionals</a:t>
            </a:r>
            <a:endParaRPr lang="en-US" sz="36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743200"/>
          </a:xfrm>
        </p:spPr>
        <p:txBody>
          <a:bodyPr/>
          <a:lstStyle/>
          <a:p>
            <a:r>
              <a:rPr lang="en-US" sz="2800"/>
              <a:t>Presented by:</a:t>
            </a:r>
          </a:p>
          <a:p>
            <a:r>
              <a:rPr lang="en-US" sz="2800"/>
              <a:t>Joseph D. Jolson, Ph.D.</a:t>
            </a:r>
          </a:p>
          <a:p>
            <a:r>
              <a:rPr lang="en-US" sz="2800"/>
              <a:t>ACS Pittsburgh Section</a:t>
            </a:r>
          </a:p>
          <a:p>
            <a:r>
              <a:rPr lang="en-US" sz="2800">
                <a:solidFill>
                  <a:srgbClr val="99CCFF"/>
                </a:solidFill>
              </a:rPr>
              <a:t>joe@customclientsolutions.net</a:t>
            </a:r>
          </a:p>
          <a:p>
            <a:r>
              <a:rPr lang="en-US" sz="2800">
                <a:solidFill>
                  <a:srgbClr val="99CCFF"/>
                </a:solidFill>
              </a:rPr>
              <a:t>www.customclientsolutions.net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371600"/>
          </a:xfrm>
        </p:spPr>
        <p:txBody>
          <a:bodyPr/>
          <a:lstStyle/>
          <a:p>
            <a:r>
              <a:rPr lang="en-US"/>
              <a:t>Pittsburgh Metropolitan Area Overview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r>
              <a:rPr lang="en-US"/>
              <a:t>19</a:t>
            </a:r>
            <a:r>
              <a:rPr lang="en-US" baseline="30000"/>
              <a:t>th</a:t>
            </a:r>
            <a:r>
              <a:rPr lang="en-US"/>
              <a:t> largest U.S. metropolitan area</a:t>
            </a:r>
          </a:p>
          <a:p>
            <a:r>
              <a:rPr lang="en-US"/>
              <a:t>Employment opportunities for chemists</a:t>
            </a:r>
          </a:p>
          <a:p>
            <a:pPr lvl="1"/>
            <a:r>
              <a:rPr lang="en-US"/>
              <a:t>Academic institutions</a:t>
            </a:r>
          </a:p>
          <a:p>
            <a:pPr lvl="1"/>
            <a:r>
              <a:rPr lang="en-US"/>
              <a:t>Government agencies</a:t>
            </a:r>
          </a:p>
          <a:p>
            <a:pPr lvl="1"/>
            <a:r>
              <a:rPr lang="en-US"/>
              <a:t>Industry </a:t>
            </a:r>
          </a:p>
          <a:p>
            <a:pPr lvl="1"/>
            <a:r>
              <a:rPr lang="en-US"/>
              <a:t>Other (non-profits)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Employment Agencies</a:t>
            </a:r>
          </a:p>
        </p:txBody>
      </p:sp>
      <p:sp>
        <p:nvSpPr>
          <p:cNvPr id="12493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On Assignment/Lab Support (412-321-1143)</a:t>
            </a:r>
          </a:p>
          <a:p>
            <a:r>
              <a:rPr lang="en-US" sz="2800" dirty="0" smtClean="0"/>
              <a:t>Aerotek Sc</a:t>
            </a:r>
            <a:r>
              <a:rPr lang="en-US" sz="2800" dirty="0" smtClean="0"/>
              <a:t>ientific (412-489-9800)</a:t>
            </a:r>
          </a:p>
          <a:p>
            <a:r>
              <a:rPr lang="en-US" sz="2800" dirty="0" smtClean="0"/>
              <a:t>Kelly </a:t>
            </a:r>
            <a:r>
              <a:rPr lang="en-US" sz="2800" dirty="0"/>
              <a:t>Scientific (412-391-3222)</a:t>
            </a:r>
          </a:p>
          <a:p>
            <a:r>
              <a:rPr lang="en-US" sz="2800" dirty="0"/>
              <a:t>Adecco Technical (412-488-9940)</a:t>
            </a:r>
          </a:p>
          <a:p>
            <a:r>
              <a:rPr lang="en-US" sz="2800" dirty="0"/>
              <a:t>Manpower (412-434-6507) </a:t>
            </a:r>
            <a:r>
              <a:rPr lang="en-US" sz="2800"/>
              <a:t> </a:t>
            </a:r>
            <a:endParaRPr lang="en-US" sz="2800" dirty="0"/>
          </a:p>
          <a:p>
            <a:r>
              <a:rPr lang="en-US" sz="2800" dirty="0"/>
              <a:t>Oxford Solutions (412-220-4230)</a:t>
            </a:r>
          </a:p>
          <a:p>
            <a:r>
              <a:rPr lang="en-US" sz="2800" dirty="0" err="1"/>
              <a:t>Basilone</a:t>
            </a:r>
            <a:r>
              <a:rPr lang="en-US" sz="2800" dirty="0"/>
              <a:t> Oliver (412-369-9501)</a:t>
            </a:r>
          </a:p>
          <a:p>
            <a:r>
              <a:rPr lang="en-US" sz="2800" dirty="0"/>
              <a:t>K.A. Hamilton &amp; Associates (412-459-0122)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Career Fairs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WestPACS</a:t>
            </a:r>
            <a:endParaRPr lang="en-US" sz="2400" dirty="0" smtClean="0"/>
          </a:p>
          <a:p>
            <a:pPr lvl="1"/>
            <a:r>
              <a:rPr lang="en-US" sz="1600" dirty="0" smtClean="0">
                <a:hlinkClick r:id="rId2"/>
              </a:rPr>
              <a:t>www.westpacs.org</a:t>
            </a:r>
            <a:r>
              <a:rPr lang="en-US" sz="1600" dirty="0" smtClean="0"/>
              <a:t>, March 12 &amp; Fall 2014</a:t>
            </a:r>
          </a:p>
          <a:p>
            <a:r>
              <a:rPr lang="en-US" sz="2400" dirty="0" smtClean="0"/>
              <a:t>Professional Diversity Network</a:t>
            </a:r>
          </a:p>
          <a:p>
            <a:pPr lvl="1"/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psijobfair.com/Schedule</a:t>
            </a:r>
            <a:r>
              <a:rPr lang="en-US" sz="1600" dirty="0" smtClean="0"/>
              <a:t>, April 23, 2014 </a:t>
            </a:r>
            <a:endParaRPr lang="en-US" sz="1600" dirty="0"/>
          </a:p>
          <a:p>
            <a:r>
              <a:rPr lang="en-US" sz="2400" dirty="0" smtClean="0"/>
              <a:t>University of Pittsburgh Career Fairs</a:t>
            </a:r>
          </a:p>
          <a:p>
            <a:pPr lvl="1"/>
            <a:r>
              <a:rPr lang="en-US" sz="1600" dirty="0" smtClean="0">
                <a:hlinkClick r:id="rId4"/>
              </a:rPr>
              <a:t>www.studentaffairs.pitt.edu/cdpa/springcareer-fair</a:t>
            </a:r>
            <a:r>
              <a:rPr lang="en-US" sz="1600" dirty="0" smtClean="0"/>
              <a:t>, Feb. 19, Summer &amp; Fall 2014</a:t>
            </a:r>
          </a:p>
          <a:p>
            <a:r>
              <a:rPr lang="en-US" sz="2400" dirty="0" smtClean="0"/>
              <a:t>Carnegie Mellon University Career Fairs</a:t>
            </a:r>
          </a:p>
          <a:p>
            <a:pPr lvl="1"/>
            <a:r>
              <a:rPr lang="en-US" sz="1600" dirty="0" smtClean="0">
                <a:hlinkClick r:id="rId5"/>
              </a:rPr>
              <a:t>www.cmu.edu/career/career-fairs-students</a:t>
            </a:r>
            <a:r>
              <a:rPr lang="en-US" sz="1600" dirty="0" smtClean="0"/>
              <a:t>, Feb. 4-5, Fall 2014</a:t>
            </a:r>
          </a:p>
          <a:p>
            <a:r>
              <a:rPr lang="en-US" sz="2800" dirty="0"/>
              <a:t>.</a:t>
            </a:r>
            <a:r>
              <a:rPr lang="en-US" sz="2400" dirty="0"/>
              <a:t>GOV Federal Career Day</a:t>
            </a:r>
          </a:p>
          <a:p>
            <a:pPr lvl="1"/>
            <a:r>
              <a:rPr lang="en-US" sz="1600" dirty="0" smtClean="0">
                <a:hlinkClick r:id="rId6"/>
              </a:rPr>
              <a:t>www.cmu.edu/career/career-fairs-students/other-career-fairs/GOV-Career-Fair.html</a:t>
            </a:r>
            <a:r>
              <a:rPr lang="en-US" sz="1600" dirty="0" smtClean="0"/>
              <a:t>, To </a:t>
            </a:r>
            <a:r>
              <a:rPr lang="en-US" sz="1600" dirty="0"/>
              <a:t>be announced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3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Web-Based Job Boards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200" dirty="0"/>
              <a:t>Pennsylvania Career Link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>
                <a:hlinkClick r:id="rId2"/>
              </a:rPr>
              <a:t>www.cwds.pa.gov</a:t>
            </a:r>
            <a:r>
              <a:rPr lang="en-US" sz="2200" dirty="0" smtClean="0"/>
              <a:t> </a:t>
            </a: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Pittsburgh Post-Gazette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>
                <a:hlinkClick r:id="rId3"/>
              </a:rPr>
              <a:t>www.post-gazette.com/jobs</a:t>
            </a:r>
            <a:r>
              <a:rPr lang="en-US" sz="2200" dirty="0" smtClean="0"/>
              <a:t> </a:t>
            </a: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 smtClean="0"/>
              <a:t>Pittsburgh Tribune Review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hlinkClick r:id="rId4"/>
              </a:rPr>
              <a:t>http://</a:t>
            </a:r>
            <a:r>
              <a:rPr lang="en-US" sz="2200" dirty="0" smtClean="0">
                <a:hlinkClick r:id="rId4"/>
              </a:rPr>
              <a:t>jobs.triblive.com</a:t>
            </a:r>
            <a:r>
              <a:rPr lang="en-US" sz="2200" dirty="0" smtClean="0"/>
              <a:t> </a:t>
            </a: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 smtClean="0"/>
              <a:t>Pittsburgh </a:t>
            </a:r>
            <a:r>
              <a:rPr lang="en-US" sz="2200" dirty="0"/>
              <a:t>Technology Council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hlinkClick r:id="rId5"/>
              </a:rPr>
              <a:t>http</a:t>
            </a:r>
            <a:r>
              <a:rPr lang="en-US" sz="2200" dirty="0" smtClean="0">
                <a:hlinkClick r:id="rId5"/>
              </a:rPr>
              <a:t>://pghcareerconnector.com/jobs</a:t>
            </a:r>
            <a:r>
              <a:rPr lang="en-US" sz="2200" dirty="0" smtClean="0"/>
              <a:t> </a:t>
            </a: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Jobing Pittsburgh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hlinkClick r:id="rId6"/>
              </a:rPr>
              <a:t>http://pittsburgh.jobing.com</a:t>
            </a:r>
            <a:r>
              <a:rPr lang="en-US" sz="2200" dirty="0"/>
              <a:t> </a:t>
            </a:r>
          </a:p>
          <a:p>
            <a:pPr>
              <a:lnSpc>
                <a:spcPct val="80000"/>
              </a:lnSpc>
            </a:pPr>
            <a:r>
              <a:rPr lang="en-US" sz="2200" dirty="0" smtClean="0"/>
              <a:t>ImaginePittsburgh.com</a:t>
            </a:r>
            <a:endParaRPr lang="en-US" sz="2200" dirty="0"/>
          </a:p>
          <a:p>
            <a:pPr lvl="1">
              <a:lnSpc>
                <a:spcPct val="80000"/>
              </a:lnSpc>
            </a:pPr>
            <a:r>
              <a:rPr lang="en-US" sz="2200" dirty="0">
                <a:hlinkClick r:id="rId7"/>
              </a:rPr>
              <a:t>http://</a:t>
            </a:r>
            <a:r>
              <a:rPr lang="en-US" sz="2200" dirty="0" smtClean="0">
                <a:hlinkClick r:id="rId7"/>
              </a:rPr>
              <a:t>imaginepittsburgh.com/work</a:t>
            </a:r>
            <a:r>
              <a:rPr lang="en-US" sz="2200" dirty="0" smtClean="0"/>
              <a:t> </a:t>
            </a: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Indeed</a:t>
            </a:r>
          </a:p>
          <a:p>
            <a:pPr lvl="1">
              <a:lnSpc>
                <a:spcPct val="80000"/>
              </a:lnSpc>
            </a:pPr>
            <a:r>
              <a:rPr lang="en-US" sz="2200" dirty="0" smtClean="0">
                <a:hlinkClick r:id="rId8"/>
              </a:rPr>
              <a:t>www.indeed.com</a:t>
            </a:r>
            <a:r>
              <a:rPr lang="en-US" sz="2200" dirty="0" smtClean="0"/>
              <a:t> </a:t>
            </a:r>
            <a:endParaRPr lang="en-US" sz="2200" dirty="0"/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219200"/>
          </a:xfrm>
        </p:spPr>
        <p:txBody>
          <a:bodyPr/>
          <a:lstStyle/>
          <a:p>
            <a:r>
              <a:rPr lang="en-US" dirty="0"/>
              <a:t>Local Career Management Firms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dirty="0"/>
              <a:t>G.A. </a:t>
            </a:r>
            <a:r>
              <a:rPr lang="en-US" dirty="0" err="1"/>
              <a:t>Puleo</a:t>
            </a:r>
            <a:r>
              <a:rPr lang="en-US" dirty="0"/>
              <a:t> &amp; Associates</a:t>
            </a:r>
          </a:p>
          <a:p>
            <a:r>
              <a:rPr lang="en-US" dirty="0"/>
              <a:t>R. Davenport and Associates</a:t>
            </a:r>
          </a:p>
          <a:p>
            <a:r>
              <a:rPr lang="en-US" dirty="0"/>
              <a:t>Three Rivers Career Management</a:t>
            </a:r>
          </a:p>
          <a:p>
            <a:r>
              <a:rPr lang="en-US" dirty="0"/>
              <a:t>DBM Career Services</a:t>
            </a:r>
          </a:p>
          <a:p>
            <a:r>
              <a:rPr lang="en-US" dirty="0"/>
              <a:t>Fogarty </a:t>
            </a:r>
            <a:r>
              <a:rPr lang="en-US" dirty="0" smtClean="0"/>
              <a:t>Group</a:t>
            </a:r>
          </a:p>
          <a:p>
            <a:r>
              <a:rPr lang="en-US" dirty="0"/>
              <a:t>Jewish Family &amp; Children's Service of Pittsburgh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sz="3600"/>
              <a:t>Largest Local Companies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Alcoa Inc.</a:t>
            </a:r>
          </a:p>
          <a:p>
            <a:pPr>
              <a:lnSpc>
                <a:spcPct val="90000"/>
              </a:lnSpc>
            </a:pPr>
            <a:r>
              <a:rPr lang="en-US" sz="2400"/>
              <a:t>United States Steel Corp.</a:t>
            </a:r>
          </a:p>
          <a:p>
            <a:pPr>
              <a:lnSpc>
                <a:spcPct val="90000"/>
              </a:lnSpc>
            </a:pPr>
            <a:r>
              <a:rPr lang="en-US" sz="2400"/>
              <a:t>PPG Industries Inc.</a:t>
            </a:r>
          </a:p>
          <a:p>
            <a:pPr>
              <a:lnSpc>
                <a:spcPct val="90000"/>
              </a:lnSpc>
            </a:pPr>
            <a:r>
              <a:rPr lang="en-US" sz="2400"/>
              <a:t>Mylan Pharmaceuticals, Inc.</a:t>
            </a:r>
          </a:p>
          <a:p>
            <a:pPr>
              <a:lnSpc>
                <a:spcPct val="90000"/>
              </a:lnSpc>
            </a:pPr>
            <a:r>
              <a:rPr lang="en-US" sz="2400"/>
              <a:t>Fisher Scientific International Inc.</a:t>
            </a:r>
          </a:p>
          <a:p>
            <a:pPr>
              <a:lnSpc>
                <a:spcPct val="90000"/>
              </a:lnSpc>
            </a:pPr>
            <a:r>
              <a:rPr lang="en-US" sz="2400"/>
              <a:t>H.J. Heinz Co.</a:t>
            </a:r>
          </a:p>
          <a:p>
            <a:pPr>
              <a:lnSpc>
                <a:spcPct val="90000"/>
              </a:lnSpc>
            </a:pPr>
            <a:r>
              <a:rPr lang="en-US" sz="2400"/>
              <a:t>Del Monte Foods Pittsburgh</a:t>
            </a:r>
          </a:p>
          <a:p>
            <a:pPr>
              <a:lnSpc>
                <a:spcPct val="90000"/>
              </a:lnSpc>
            </a:pPr>
            <a:r>
              <a:rPr lang="en-US" sz="2400"/>
              <a:t>Allegheny Technologies Inc.</a:t>
            </a:r>
          </a:p>
          <a:p>
            <a:pPr>
              <a:lnSpc>
                <a:spcPct val="90000"/>
              </a:lnSpc>
            </a:pPr>
            <a:r>
              <a:rPr lang="en-US" sz="2400"/>
              <a:t>Kennametal Inc.</a:t>
            </a:r>
          </a:p>
          <a:p>
            <a:pPr>
              <a:lnSpc>
                <a:spcPct val="90000"/>
              </a:lnSpc>
            </a:pPr>
            <a:r>
              <a:rPr lang="en-US" sz="2400"/>
              <a:t>Mine Safety Appliances Co.</a:t>
            </a:r>
          </a:p>
          <a:p>
            <a:pPr>
              <a:lnSpc>
                <a:spcPct val="90000"/>
              </a:lnSpc>
            </a:pPr>
            <a:r>
              <a:rPr lang="en-US" sz="2400"/>
              <a:t>Valspar Corporation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r>
              <a:rPr lang="en-US" sz="3600"/>
              <a:t>Largest Local Foreign-Owned Manufacturing Companies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Westinghouse Electric Co.</a:t>
            </a:r>
          </a:p>
          <a:p>
            <a:pPr>
              <a:lnSpc>
                <a:spcPct val="90000"/>
              </a:lnSpc>
            </a:pPr>
            <a:r>
              <a:rPr lang="en-US" dirty="0"/>
              <a:t>Bayer Corp./</a:t>
            </a:r>
            <a:r>
              <a:rPr lang="en-US" dirty="0" err="1"/>
              <a:t>Lanxess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Medrad</a:t>
            </a:r>
            <a:r>
              <a:rPr lang="en-US" dirty="0"/>
              <a:t> Inc.</a:t>
            </a:r>
          </a:p>
          <a:p>
            <a:pPr>
              <a:lnSpc>
                <a:spcPct val="90000"/>
              </a:lnSpc>
            </a:pPr>
            <a:r>
              <a:rPr lang="en-US" dirty="0"/>
              <a:t>Nova Chemicals Corp.</a:t>
            </a:r>
          </a:p>
          <a:p>
            <a:pPr>
              <a:lnSpc>
                <a:spcPct val="90000"/>
              </a:lnSpc>
            </a:pPr>
            <a:r>
              <a:rPr lang="en-US" dirty="0"/>
              <a:t>GlaxoSmithKline Consumer Healthcare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Philips </a:t>
            </a:r>
            <a:r>
              <a:rPr lang="en-US" dirty="0" err="1" smtClean="0"/>
              <a:t>Respironics</a:t>
            </a:r>
            <a:r>
              <a:rPr lang="en-US" dirty="0" smtClean="0"/>
              <a:t> </a:t>
            </a:r>
            <a:r>
              <a:rPr lang="en-US" dirty="0"/>
              <a:t>Inc.</a:t>
            </a:r>
          </a:p>
          <a:p>
            <a:pPr>
              <a:lnSpc>
                <a:spcPct val="90000"/>
              </a:lnSpc>
            </a:pPr>
            <a:r>
              <a:rPr lang="en-US" dirty="0"/>
              <a:t>Siemens Power Generation</a:t>
            </a:r>
          </a:p>
          <a:p>
            <a:pPr>
              <a:lnSpc>
                <a:spcPct val="90000"/>
              </a:lnSpc>
            </a:pPr>
            <a:r>
              <a:rPr lang="en-US" dirty="0"/>
              <a:t>Draeger Safety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sz="3600"/>
              <a:t>Largest Local Environmental/Test Laboratory Companies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sz="2800"/>
              <a:t>Michael Baker Corp.</a:t>
            </a:r>
          </a:p>
          <a:p>
            <a:r>
              <a:rPr lang="en-US" sz="2800"/>
              <a:t>Shaw Environmental &amp; Infrastructure Inc.</a:t>
            </a:r>
          </a:p>
          <a:p>
            <a:r>
              <a:rPr lang="en-US" sz="2800"/>
              <a:t>Quest Diagnostics</a:t>
            </a:r>
          </a:p>
          <a:p>
            <a:r>
              <a:rPr lang="en-US" sz="2800"/>
              <a:t>Tetra Tech NUS Inc.</a:t>
            </a:r>
          </a:p>
          <a:p>
            <a:r>
              <a:rPr lang="en-US" sz="2800"/>
              <a:t>RJ Lee Group Inc.</a:t>
            </a:r>
          </a:p>
          <a:p>
            <a:r>
              <a:rPr lang="en-US" sz="2800"/>
              <a:t>URS Corp.</a:t>
            </a:r>
          </a:p>
          <a:p>
            <a:r>
              <a:rPr lang="en-US" sz="2800"/>
              <a:t>Civil &amp; Environmental Consultants Inc.</a:t>
            </a:r>
          </a:p>
          <a:p>
            <a:r>
              <a:rPr lang="en-US" sz="2800"/>
              <a:t>Weavertown Environmental Group</a:t>
            </a:r>
          </a:p>
          <a:p>
            <a:r>
              <a:rPr lang="en-US" sz="2800"/>
              <a:t>Wayne Crouse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sz="3600" dirty="0"/>
              <a:t>Largest Local Medical Equipment Manufacturing Companies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Philips </a:t>
            </a:r>
            <a:r>
              <a:rPr lang="en-US" sz="2800" dirty="0" err="1" smtClean="0"/>
              <a:t>Respironics</a:t>
            </a:r>
            <a:r>
              <a:rPr lang="en-US" sz="2800" dirty="0" smtClean="0"/>
              <a:t> </a:t>
            </a:r>
            <a:r>
              <a:rPr lang="en-US" sz="2800" dirty="0"/>
              <a:t>Inc.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McKesson </a:t>
            </a:r>
            <a:r>
              <a:rPr lang="en-US" sz="2800" dirty="0" smtClean="0"/>
              <a:t>Automation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Zoll</a:t>
            </a:r>
            <a:r>
              <a:rPr lang="en-US" sz="2800" dirty="0"/>
              <a:t> </a:t>
            </a:r>
            <a:r>
              <a:rPr lang="en-US" sz="2800" dirty="0" smtClean="0"/>
              <a:t>Medical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Renal Solutions Inc.</a:t>
            </a: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ChemImage</a:t>
            </a:r>
            <a:r>
              <a:rPr lang="en-US" sz="2800" dirty="0" smtClean="0"/>
              <a:t> </a:t>
            </a:r>
            <a:r>
              <a:rPr lang="en-US" sz="2800" dirty="0"/>
              <a:t>Corp.</a:t>
            </a:r>
          </a:p>
          <a:p>
            <a:pPr>
              <a:lnSpc>
                <a:spcPct val="90000"/>
              </a:lnSpc>
            </a:pPr>
            <a:r>
              <a:rPr lang="en-US" sz="2800" dirty="0" err="1" smtClean="0"/>
              <a:t>TharSFC</a:t>
            </a:r>
            <a:r>
              <a:rPr lang="en-US" sz="2800" dirty="0" smtClean="0"/>
              <a:t>, a Waters Company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Instrumentation Industries Inc.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Extrel</a:t>
            </a:r>
            <a:r>
              <a:rPr lang="en-US" sz="2800" dirty="0"/>
              <a:t> CMS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E.A. </a:t>
            </a:r>
            <a:r>
              <a:rPr lang="en-US" sz="2800" dirty="0" err="1"/>
              <a:t>Fischione</a:t>
            </a:r>
            <a:r>
              <a:rPr lang="en-US" sz="2800" dirty="0"/>
              <a:t> Instruments Inc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Local Academic Employers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University of Pittsburgh</a:t>
            </a:r>
          </a:p>
          <a:p>
            <a:pPr>
              <a:lnSpc>
                <a:spcPct val="90000"/>
              </a:lnSpc>
            </a:pPr>
            <a:r>
              <a:rPr lang="en-US" sz="2800"/>
              <a:t>Indiana University of Pennsylvania</a:t>
            </a:r>
          </a:p>
          <a:p>
            <a:pPr>
              <a:lnSpc>
                <a:spcPct val="90000"/>
              </a:lnSpc>
            </a:pPr>
            <a:r>
              <a:rPr lang="en-US" sz="2800"/>
              <a:t>Community College of Allegheny County</a:t>
            </a:r>
          </a:p>
          <a:p>
            <a:pPr>
              <a:lnSpc>
                <a:spcPct val="90000"/>
              </a:lnSpc>
            </a:pPr>
            <a:r>
              <a:rPr lang="en-US" sz="2800"/>
              <a:t>Slippery Rock University of Pennsylvania</a:t>
            </a:r>
          </a:p>
          <a:p>
            <a:pPr>
              <a:lnSpc>
                <a:spcPct val="90000"/>
              </a:lnSpc>
            </a:pPr>
            <a:r>
              <a:rPr lang="en-US" sz="2800"/>
              <a:t>Carnegie Mellon University</a:t>
            </a:r>
          </a:p>
          <a:p>
            <a:pPr>
              <a:lnSpc>
                <a:spcPct val="90000"/>
              </a:lnSpc>
            </a:pPr>
            <a:r>
              <a:rPr lang="en-US" sz="2800"/>
              <a:t>Duquesne University</a:t>
            </a:r>
          </a:p>
          <a:p>
            <a:pPr>
              <a:lnSpc>
                <a:spcPct val="90000"/>
              </a:lnSpc>
            </a:pPr>
            <a:r>
              <a:rPr lang="en-US" sz="2800"/>
              <a:t>California University of Pennsylvania</a:t>
            </a:r>
          </a:p>
          <a:p>
            <a:pPr>
              <a:lnSpc>
                <a:spcPct val="90000"/>
              </a:lnSpc>
            </a:pPr>
            <a:r>
              <a:rPr lang="en-US" sz="2800"/>
              <a:t>Clarion University of Pennsylvania</a:t>
            </a:r>
          </a:p>
          <a:p>
            <a:pPr>
              <a:lnSpc>
                <a:spcPct val="90000"/>
              </a:lnSpc>
            </a:pPr>
            <a:r>
              <a:rPr lang="en-US" sz="2800"/>
              <a:t>Robert Morris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Government Employers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Federal (</a:t>
            </a:r>
            <a:r>
              <a:rPr lang="en-US" sz="2400">
                <a:hlinkClick r:id="rId2"/>
              </a:rPr>
              <a:t>www.usajobs.gov</a:t>
            </a:r>
            <a:r>
              <a:rPr lang="en-US" sz="2400"/>
              <a:t>)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FBI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MSHA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NIOSH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NETL</a:t>
            </a:r>
          </a:p>
          <a:p>
            <a:pPr>
              <a:lnSpc>
                <a:spcPct val="80000"/>
              </a:lnSpc>
            </a:pPr>
            <a:r>
              <a:rPr lang="en-US" sz="2400"/>
              <a:t>State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Department of Environmental Protection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Pennsylvania police crime lab</a:t>
            </a:r>
          </a:p>
          <a:p>
            <a:pPr>
              <a:lnSpc>
                <a:spcPct val="80000"/>
              </a:lnSpc>
            </a:pPr>
            <a:r>
              <a:rPr lang="en-US" sz="2400"/>
              <a:t>Local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Allegheny County Health Department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Allegheny County Criminal Lab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Allegheny County Coroner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City of Pittsburgh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371600"/>
          </a:xfrm>
        </p:spPr>
        <p:txBody>
          <a:bodyPr/>
          <a:lstStyle/>
          <a:p>
            <a:r>
              <a:rPr lang="en-US"/>
              <a:t>Other Employment Opportunities for Chemists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Chemical Health &amp; Safety Specialist</a:t>
            </a:r>
          </a:p>
          <a:p>
            <a:pPr>
              <a:lnSpc>
                <a:spcPct val="80000"/>
              </a:lnSpc>
            </a:pPr>
            <a:r>
              <a:rPr lang="en-US" sz="2400"/>
              <a:t>Forensic Scientist</a:t>
            </a:r>
          </a:p>
          <a:p>
            <a:pPr>
              <a:lnSpc>
                <a:spcPct val="80000"/>
              </a:lnSpc>
            </a:pPr>
            <a:r>
              <a:rPr lang="en-US" sz="2400"/>
              <a:t>Information Scientist</a:t>
            </a:r>
          </a:p>
          <a:p>
            <a:pPr>
              <a:lnSpc>
                <a:spcPct val="80000"/>
              </a:lnSpc>
            </a:pPr>
            <a:r>
              <a:rPr lang="en-US" sz="2400"/>
              <a:t>Science Writer</a:t>
            </a:r>
          </a:p>
          <a:p>
            <a:pPr>
              <a:lnSpc>
                <a:spcPct val="80000"/>
              </a:lnSpc>
            </a:pPr>
            <a:r>
              <a:rPr lang="en-US" sz="2400"/>
              <a:t>Technology Transfer Specialist</a:t>
            </a:r>
          </a:p>
          <a:p>
            <a:pPr>
              <a:lnSpc>
                <a:spcPct val="80000"/>
              </a:lnSpc>
            </a:pPr>
            <a:r>
              <a:rPr lang="en-US" sz="2400"/>
              <a:t>Government Regulatory Specialist</a:t>
            </a:r>
          </a:p>
          <a:p>
            <a:pPr>
              <a:lnSpc>
                <a:spcPct val="80000"/>
              </a:lnSpc>
            </a:pPr>
            <a:r>
              <a:rPr lang="en-US" sz="2400"/>
              <a:t>Science Policy Specialist</a:t>
            </a:r>
          </a:p>
          <a:p>
            <a:pPr>
              <a:lnSpc>
                <a:spcPct val="80000"/>
              </a:lnSpc>
            </a:pPr>
            <a:r>
              <a:rPr lang="en-US" sz="2400"/>
              <a:t>Business Development, Sales, and Marketing</a:t>
            </a:r>
          </a:p>
          <a:p>
            <a:pPr>
              <a:lnSpc>
                <a:spcPct val="80000"/>
              </a:lnSpc>
            </a:pPr>
            <a:r>
              <a:rPr lang="en-US" sz="2400"/>
              <a:t>Patent Agent, Intellectual Property Attorney</a:t>
            </a:r>
          </a:p>
          <a:p>
            <a:pPr>
              <a:lnSpc>
                <a:spcPct val="80000"/>
              </a:lnSpc>
            </a:pPr>
            <a:r>
              <a:rPr lang="en-US" sz="2400"/>
              <a:t>Start a Company, Consult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Use Your Imagination 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Network by joining </a:t>
            </a:r>
            <a:r>
              <a:rPr lang="en-US" sz="2200" dirty="0"/>
              <a:t>the ACS </a:t>
            </a:r>
            <a:r>
              <a:rPr lang="en-US" sz="2200" dirty="0" smtClean="0"/>
              <a:t>- Pittsburgh </a:t>
            </a:r>
            <a:r>
              <a:rPr lang="en-US" sz="2200" dirty="0"/>
              <a:t>Section </a:t>
            </a:r>
            <a:r>
              <a:rPr lang="en-US" sz="2200" dirty="0" smtClean="0"/>
              <a:t>YCC: </a:t>
            </a:r>
            <a:r>
              <a:rPr lang="en-US" sz="2200" dirty="0" smtClean="0">
                <a:hlinkClick r:id="rId2"/>
              </a:rPr>
              <a:t>http</a:t>
            </a:r>
            <a:r>
              <a:rPr lang="en-US" sz="2200" dirty="0">
                <a:hlinkClick r:id="rId2"/>
              </a:rPr>
              <a:t>://</a:t>
            </a:r>
            <a:r>
              <a:rPr lang="en-US" sz="2200" dirty="0" smtClean="0">
                <a:hlinkClick r:id="rId2"/>
              </a:rPr>
              <a:t>pghycc.org/membership</a:t>
            </a:r>
            <a:r>
              <a:rPr lang="en-US" sz="2200" dirty="0" smtClean="0"/>
              <a:t>  </a:t>
            </a:r>
            <a:endParaRPr lang="en-US" sz="2200" dirty="0"/>
          </a:p>
          <a:p>
            <a:pPr marL="747522" lvl="1" indent="-347472">
              <a:lnSpc>
                <a:spcPct val="80000"/>
              </a:lnSpc>
              <a:spcBef>
                <a:spcPts val="624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2200" dirty="0" smtClean="0">
                <a:solidFill>
                  <a:srgbClr val="000000"/>
                </a:solidFill>
              </a:rPr>
              <a:t>View the List of Local </a:t>
            </a:r>
            <a:r>
              <a:rPr lang="en-US" sz="2200" dirty="0">
                <a:solidFill>
                  <a:srgbClr val="000000"/>
                </a:solidFill>
              </a:rPr>
              <a:t>Companies that Hire </a:t>
            </a:r>
            <a:r>
              <a:rPr lang="en-US" sz="2200" dirty="0" smtClean="0">
                <a:solidFill>
                  <a:srgbClr val="000000"/>
                </a:solidFill>
              </a:rPr>
              <a:t>Chemical Professionals: </a:t>
            </a:r>
            <a:r>
              <a:rPr lang="en-US" sz="2200" dirty="0" smtClean="0">
                <a:solidFill>
                  <a:srgbClr val="000000"/>
                </a:solidFill>
                <a:hlinkClick r:id="rId3"/>
              </a:rPr>
              <a:t>www.sacp.org/job-opportunities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600" dirty="0" smtClean="0"/>
              <a:t>Read</a:t>
            </a:r>
            <a:r>
              <a:rPr lang="en-US" sz="26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Pittsburgh Business Times – Book of Lists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Nontraditional Careers for Chemists: New formulas in Chemistry: By Lisa M. </a:t>
            </a:r>
            <a:r>
              <a:rPr lang="en-US" sz="2200" dirty="0" err="1"/>
              <a:t>Balbes</a:t>
            </a:r>
            <a:r>
              <a:rPr lang="en-US" sz="2200" dirty="0"/>
              <a:t>; 2006, Oxford University Press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Careers for Chemists: A World Outside the Lab: By Fred </a:t>
            </a:r>
            <a:r>
              <a:rPr lang="en-US" sz="2200" dirty="0" smtClean="0"/>
              <a:t>Owens</a:t>
            </a:r>
            <a:r>
              <a:rPr lang="en-US" sz="2200" dirty="0"/>
              <a:t>, Roger </a:t>
            </a:r>
            <a:r>
              <a:rPr lang="en-US" sz="2200" dirty="0" err="1"/>
              <a:t>Uhler</a:t>
            </a:r>
            <a:r>
              <a:rPr lang="en-US" sz="2200" dirty="0"/>
              <a:t>, and Corinne </a:t>
            </a:r>
            <a:r>
              <a:rPr lang="en-US" sz="2200" dirty="0" err="1"/>
              <a:t>Marasco</a:t>
            </a:r>
            <a:r>
              <a:rPr lang="en-US" sz="2200" dirty="0"/>
              <a:t>; 1997, ACS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6553</TotalTime>
  <Words>562</Words>
  <Application>Microsoft Office PowerPoint</Application>
  <PresentationFormat>On-screen Show (4:3)</PresentationFormat>
  <Paragraphs>141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1_Default Design</vt:lpstr>
      <vt:lpstr>Overview of the Local Job Market for Chemical Professionals</vt:lpstr>
      <vt:lpstr>Pittsburgh Metropolitan Area Overview</vt:lpstr>
      <vt:lpstr>Local Employment Agencies</vt:lpstr>
      <vt:lpstr>Local Career Fairs</vt:lpstr>
      <vt:lpstr>Local Web-Based Job Boards</vt:lpstr>
      <vt:lpstr>Local Career Management Firms</vt:lpstr>
      <vt:lpstr>Largest Local Companies</vt:lpstr>
      <vt:lpstr>Largest Local Foreign-Owned Manufacturing Companies</vt:lpstr>
      <vt:lpstr>Largest Local Environmental/Test Laboratory Companies</vt:lpstr>
      <vt:lpstr>Largest Local Medical Equipment Manufacturing Companies</vt:lpstr>
      <vt:lpstr>Local Academic Employers</vt:lpstr>
      <vt:lpstr>Local Government Employers</vt:lpstr>
      <vt:lpstr>Other Employment Opportunities for Chemists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Underground Self-Rescuer Technology  Past, Present, and Future</dc:title>
  <dc:creator>Joseph D. Jolson</dc:creator>
  <cp:lastModifiedBy>Joseph David Jolson</cp:lastModifiedBy>
  <cp:revision>197</cp:revision>
  <cp:lastPrinted>2014-01-02T16:51:16Z</cp:lastPrinted>
  <dcterms:created xsi:type="dcterms:W3CDTF">2006-07-14T13:33:30Z</dcterms:created>
  <dcterms:modified xsi:type="dcterms:W3CDTF">2014-04-10T14:13:18Z</dcterms:modified>
</cp:coreProperties>
</file>