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s/slide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6" r:id="rId3"/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74" r:id="rId12"/>
    <p:sldId id="265" r:id="rId13"/>
    <p:sldId id="264" r:id="rId14"/>
    <p:sldId id="271" r:id="rId15"/>
    <p:sldId id="267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441" autoAdjust="0"/>
    <p:restoredTop sz="82060" autoAdjust="0"/>
  </p:normalViewPr>
  <p:slideViewPr>
    <p:cSldViewPr>
      <p:cViewPr varScale="1">
        <p:scale>
          <a:sx n="84" d="100"/>
          <a:sy n="84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2.xml"/><Relationship Id="rId20" Type="http://schemas.openxmlformats.org/officeDocument/2006/relationships/presProps" Target="presProps.xml"/><Relationship Id="rId4" Type="http://schemas.openxmlformats.org/officeDocument/2006/relationships/slide" Target="slides/slide2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5.xml"/><Relationship Id="rId11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6" Type="http://schemas.openxmlformats.org/officeDocument/2006/relationships/slide" Target="slides/slide14.xml"/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0" Type="http://schemas.openxmlformats.org/officeDocument/2006/relationships/slide" Target="slides/slide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19" Type="http://schemas.openxmlformats.org/officeDocument/2006/relationships/printerSettings" Target="printerSettings/printerSettings1.bin"/><Relationship Id="rId2" Type="http://schemas.openxmlformats.org/officeDocument/2006/relationships/slideMaster" Target="slideMasters/slideMaster2.xml"/><Relationship Id="rId9" Type="http://schemas.openxmlformats.org/officeDocument/2006/relationships/slide" Target="slides/slide7.xml"/><Relationship Id="rId3" Type="http://schemas.openxmlformats.org/officeDocument/2006/relationships/slide" Target="slides/slide1.xml"/><Relationship Id="rId1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05D1D-2FB9-4C54-A238-78982E2CE76B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A3703-631C-4B59-AB75-6390487BED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647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e.g.</a:t>
            </a:r>
            <a:r>
              <a:rPr lang="en-US" baseline="0" dirty="0" smtClean="0"/>
              <a:t> integrated library system (updated two versions, now we are using </a:t>
            </a:r>
            <a:r>
              <a:rPr lang="en-US" baseline="0" dirty="0" err="1" smtClean="0"/>
              <a:t>Sirsi</a:t>
            </a:r>
            <a:r>
              <a:rPr lang="en-US" baseline="0" dirty="0" smtClean="0"/>
              <a:t> symphony), correct records in the catalog, deal with the backlog of e-resources records, upload e-books to the </a:t>
            </a:r>
            <a:r>
              <a:rPr lang="en-US" baseline="0" dirty="0" err="1" smtClean="0"/>
              <a:t>Sirsi</a:t>
            </a:r>
            <a:r>
              <a:rPr lang="en-US" baseline="0" dirty="0" smtClean="0"/>
              <a:t> system</a:t>
            </a:r>
          </a:p>
          <a:p>
            <a:endParaRPr lang="en-US" baseline="0" dirty="0" smtClean="0"/>
          </a:p>
          <a:p>
            <a:r>
              <a:rPr lang="en-US" dirty="0" smtClean="0"/>
              <a:t>a new kind of interdisciplinary experience for our students and will focus on developing a serious facility for critical, multidisciplinary thinking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5233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Their primary</a:t>
            </a:r>
            <a:r>
              <a:rPr lang="en-US" baseline="0" dirty="0" smtClean="0"/>
              <a:t> professional association in their professional life, publishing is an integrated and important part of their professional growth.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They still don’t know what they don’t know, even all is in front of them.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3167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Iphone</a:t>
            </a:r>
            <a:r>
              <a:rPr lang="en-US" baseline="0" dirty="0" smtClean="0"/>
              <a:t> applications, search tab are </a:t>
            </a:r>
            <a:endParaRPr lang="en-US" dirty="0" smtClean="0"/>
          </a:p>
          <a:p>
            <a:r>
              <a:rPr lang="en-US" dirty="0" smtClean="0"/>
              <a:t>Educate</a:t>
            </a:r>
            <a:r>
              <a:rPr lang="en-US" baseline="0" dirty="0" smtClean="0"/>
              <a:t> students about their important society publication, from the day one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ACS style on-line version?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6885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93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0814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42864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676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469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6036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605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775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6671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9471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54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66789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3289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994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3869B-DBD8-4060-9F3D-5F4D6F5AFC42}" type="datetimeFigureOut">
              <a:rPr lang="en-US" smtClean="0"/>
              <a:pPr/>
              <a:t>11/1/10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082CB-B9DE-4BFB-968A-ED458B1CE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289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c.edu/research/about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nxiao@usc.ed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12990" y="4829183"/>
            <a:ext cx="7772400" cy="587012"/>
          </a:xfrm>
        </p:spPr>
        <p:txBody>
          <a:bodyPr/>
          <a:lstStyle/>
          <a:p>
            <a:pPr algn="r"/>
            <a:r>
              <a:rPr lang="en-US" sz="2800" dirty="0" smtClean="0">
                <a:latin typeface="Georgia" pitchFamily="18" charset="0"/>
              </a:rPr>
              <a:t>Communication, Collaboration &amp; Contribution</a:t>
            </a:r>
            <a:endParaRPr lang="en-US" sz="2800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884590" y="5453054"/>
            <a:ext cx="6400800" cy="795346"/>
          </a:xfrm>
        </p:spPr>
        <p:txBody>
          <a:bodyPr/>
          <a:lstStyle/>
          <a:p>
            <a:pPr marL="0" indent="0" algn="r">
              <a:buNone/>
            </a:pPr>
            <a:r>
              <a:rPr lang="en-US" sz="2000" dirty="0" smtClean="0">
                <a:latin typeface="Garamond" pitchFamily="18" charset="0"/>
              </a:rPr>
              <a:t>Norah Xiao</a:t>
            </a:r>
          </a:p>
          <a:p>
            <a:pPr marL="0" indent="0" algn="r">
              <a:buNone/>
            </a:pPr>
            <a:r>
              <a:rPr lang="en-US" sz="2000" dirty="0" smtClean="0">
                <a:latin typeface="Garamond" pitchFamily="18" charset="0"/>
              </a:rPr>
              <a:t>University of Southern California Libraries</a:t>
            </a:r>
            <a:endParaRPr lang="en-US" sz="20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6815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 of USC and USC Libraries</a:t>
            </a:r>
          </a:p>
          <a:p>
            <a:r>
              <a:rPr lang="en-US" dirty="0" smtClean="0"/>
              <a:t>Insight for the ACS Customer Advisory Panel</a:t>
            </a:r>
          </a:p>
          <a:p>
            <a:r>
              <a:rPr lang="en-US" dirty="0" smtClean="0"/>
              <a:t>My insight for future of scientific publishing and communication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111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Background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Science and Engineering Librarian </a:t>
            </a:r>
          </a:p>
          <a:p>
            <a:pPr lvl="1"/>
            <a:r>
              <a:rPr lang="en-US" dirty="0" smtClean="0"/>
              <a:t>Member of University Committee for Information Technologies appointed by the Provost and Academic Senators</a:t>
            </a:r>
          </a:p>
          <a:p>
            <a:r>
              <a:rPr lang="en-US" dirty="0" smtClean="0"/>
              <a:t>Member of SLA – DCHE Advisory Board as SLA – ACS Liaison</a:t>
            </a:r>
          </a:p>
          <a:p>
            <a:r>
              <a:rPr lang="en-US" dirty="0" smtClean="0"/>
              <a:t>Member of the education committee of ACS – CINF Division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1808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of Southern California (USC)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Research On The Cutting Edge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“nearly $560 million in annual research 	expenditures, and has ranked among the top 10 		private universities in federal 	supported research 	activity”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2"/>
              </a:rPr>
              <a:t>http://www.usc.edu/research/about/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054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Students (2009-10 academic year)</a:t>
            </a:r>
          </a:p>
          <a:p>
            <a:pPr marL="400050" lvl="1" indent="0">
              <a:buNone/>
            </a:pPr>
            <a:r>
              <a:rPr lang="en-US" i="1" dirty="0" smtClean="0"/>
              <a:t>Rounded to the nearest 500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Undergraduates: 17,000 </a:t>
            </a:r>
            <a:br>
              <a:rPr lang="en-US" dirty="0" smtClean="0"/>
            </a:br>
            <a:r>
              <a:rPr lang="en-US" dirty="0" smtClean="0"/>
              <a:t>Graduate and professional: 18,000 </a:t>
            </a:r>
            <a:br>
              <a:rPr lang="en-US" dirty="0" smtClean="0"/>
            </a:br>
            <a:r>
              <a:rPr lang="en-US" dirty="0" smtClean="0"/>
              <a:t>Total: 35,000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International Students</a:t>
            </a:r>
          </a:p>
          <a:p>
            <a:pPr marL="457200" lvl="1" indent="0">
              <a:buNone/>
            </a:pPr>
            <a:r>
              <a:rPr lang="en-US" i="1" dirty="0" smtClean="0"/>
              <a:t>Rounded to the nearest 100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Regularly Enrolled International Students: 6,600</a:t>
            </a:r>
            <a:br>
              <a:rPr lang="en-US" dirty="0" smtClean="0"/>
            </a:br>
            <a:r>
              <a:rPr lang="en-US" dirty="0" smtClean="0"/>
              <a:t>Optional Practical Training Students: 1,300</a:t>
            </a:r>
            <a:br>
              <a:rPr lang="en-US" dirty="0" smtClean="0"/>
            </a:br>
            <a:r>
              <a:rPr lang="en-US" dirty="0" smtClean="0"/>
              <a:t>Intensive English Language Students: 100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4151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Changes &amp;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Within USC</a:t>
            </a:r>
          </a:p>
          <a:p>
            <a:pPr lvl="1"/>
            <a:r>
              <a:rPr lang="en-US" dirty="0" smtClean="0"/>
              <a:t>Senior administration changes</a:t>
            </a:r>
          </a:p>
          <a:p>
            <a:pPr lvl="1"/>
            <a:r>
              <a:rPr lang="en-US" dirty="0" smtClean="0"/>
              <a:t>Research initiatives: global research collaboration</a:t>
            </a:r>
          </a:p>
          <a:p>
            <a:pPr lvl="1"/>
            <a:r>
              <a:rPr lang="en-US" dirty="0" smtClean="0"/>
              <a:t>Education initiatives: “Urban Residential University”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563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Changes &amp;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Within USC Libraries: </a:t>
            </a:r>
          </a:p>
          <a:p>
            <a:pPr lvl="1"/>
            <a:r>
              <a:rPr lang="en-US" dirty="0" smtClean="0"/>
              <a:t>Implementation of the Strategic Plan </a:t>
            </a:r>
          </a:p>
          <a:p>
            <a:pPr lvl="2"/>
            <a:r>
              <a:rPr lang="en-US" dirty="0" smtClean="0"/>
              <a:t>Many library space renovation projects, e.g. </a:t>
            </a:r>
            <a:r>
              <a:rPr lang="en-US" dirty="0" smtClean="0">
                <a:solidFill>
                  <a:srgbClr val="FF0000"/>
                </a:solidFill>
              </a:rPr>
              <a:t>the new first floor of the S&amp;E Library</a:t>
            </a:r>
          </a:p>
          <a:p>
            <a:pPr lvl="2"/>
            <a:r>
              <a:rPr lang="en-US" dirty="0" smtClean="0"/>
              <a:t>Fundamental  and on-going issues in the collection development</a:t>
            </a:r>
          </a:p>
          <a:p>
            <a:pPr lvl="1"/>
            <a:r>
              <a:rPr lang="en-US" dirty="0" smtClean="0"/>
              <a:t>Work on the next five-year strategic plan</a:t>
            </a:r>
          </a:p>
          <a:p>
            <a:pPr lvl="2"/>
            <a:r>
              <a:rPr lang="en-US" dirty="0" smtClean="0"/>
              <a:t>Reorganization</a:t>
            </a:r>
          </a:p>
          <a:p>
            <a:pPr lvl="2"/>
            <a:r>
              <a:rPr lang="en-US" dirty="0" smtClean="0"/>
              <a:t>Establishment </a:t>
            </a:r>
            <a:r>
              <a:rPr lang="en-US" dirty="0"/>
              <a:t>of an academy of </a:t>
            </a:r>
            <a:r>
              <a:rPr lang="en-US" dirty="0" err="1"/>
              <a:t>polymathic</a:t>
            </a:r>
            <a:r>
              <a:rPr lang="en-US" dirty="0"/>
              <a:t> </a:t>
            </a:r>
            <a:r>
              <a:rPr lang="en-US" dirty="0" smtClean="0"/>
              <a:t>studies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986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Within </a:t>
            </a:r>
            <a:r>
              <a:rPr lang="en-US" dirty="0"/>
              <a:t>S&amp;E </a:t>
            </a:r>
            <a:r>
              <a:rPr lang="en-US" dirty="0" smtClean="0"/>
              <a:t>Library: </a:t>
            </a:r>
            <a:r>
              <a:rPr lang="en-US" dirty="0"/>
              <a:t>“Going Digital”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More library spaces for collaborative learning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More e-collections to support teaching, learning and research</a:t>
            </a:r>
          </a:p>
          <a:p>
            <a:pPr marL="742950" lvl="2" indent="-342900"/>
            <a:r>
              <a:rPr lang="en-US" dirty="0" smtClean="0"/>
              <a:t>More e-books: Springer e-books collection from 2005 to 2010, and contract till 2012</a:t>
            </a:r>
          </a:p>
          <a:p>
            <a:pPr marL="742950" lvl="2" indent="-342900"/>
            <a:r>
              <a:rPr lang="en-US" dirty="0" smtClean="0"/>
              <a:t>More </a:t>
            </a:r>
            <a:r>
              <a:rPr lang="en-US" dirty="0" err="1" smtClean="0"/>
              <a:t>backfiles</a:t>
            </a:r>
            <a:r>
              <a:rPr lang="en-US" dirty="0" smtClean="0"/>
              <a:t>: ACS symposium series</a:t>
            </a:r>
          </a:p>
          <a:p>
            <a:pPr marL="742950" lvl="2" indent="-342900"/>
            <a:r>
              <a:rPr lang="en-US" dirty="0" smtClean="0"/>
              <a:t>More new databases: </a:t>
            </a:r>
            <a:r>
              <a:rPr lang="en-US" dirty="0" err="1" smtClean="0"/>
              <a:t>Reaxys</a:t>
            </a:r>
            <a:r>
              <a:rPr lang="en-US" dirty="0" smtClean="0"/>
              <a:t>, Conference proceedings citation indexes </a:t>
            </a:r>
          </a:p>
          <a:p>
            <a:pPr marL="742950" lvl="2" indent="-342900"/>
            <a:r>
              <a:rPr lang="en-US" dirty="0" smtClean="0"/>
              <a:t>More new journals …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113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S&amp;E </a:t>
            </a:r>
            <a:r>
              <a:rPr lang="en-US" dirty="0" smtClean="0"/>
              <a:t>Library: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No budget cut but flat in past two years, might expect 6.5% cut in FY 2012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Initiatives &amp; services</a:t>
            </a:r>
          </a:p>
          <a:p>
            <a:pPr marL="742950" lvl="2" indent="-342900"/>
            <a:r>
              <a:rPr lang="en-US" dirty="0" smtClean="0"/>
              <a:t>Institution repository </a:t>
            </a:r>
          </a:p>
          <a:p>
            <a:pPr marL="742950" lvl="2" indent="-342900"/>
            <a:r>
              <a:rPr lang="en-US" dirty="0" smtClean="0"/>
              <a:t>Data </a:t>
            </a:r>
            <a:r>
              <a:rPr lang="en-US" dirty="0" err="1" smtClean="0"/>
              <a:t>curation</a:t>
            </a:r>
            <a:r>
              <a:rPr lang="en-US" dirty="0" smtClean="0"/>
              <a:t> and management for researchers (NIH and NSF requirements)</a:t>
            </a:r>
          </a:p>
          <a:p>
            <a:pPr marL="742950" lvl="2" indent="-342900"/>
            <a:r>
              <a:rPr lang="en-US" dirty="0" smtClean="0"/>
              <a:t>Systematic information trainings for students e.g. courses embedded, or new courses designed</a:t>
            </a:r>
          </a:p>
          <a:p>
            <a:pPr marL="742950" lvl="2" indent="-342900"/>
            <a:endParaRPr lang="en-US" dirty="0" smtClean="0"/>
          </a:p>
          <a:p>
            <a:pPr marL="742950" lvl="2" indent="-342900"/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268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ACS and USC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most recent “ACS on Campus” at USC</a:t>
            </a:r>
          </a:p>
          <a:p>
            <a:pPr lvl="1"/>
            <a:r>
              <a:rPr lang="en-US" dirty="0" smtClean="0"/>
              <a:t>highlight ACS roles in chemistry researchers’ life </a:t>
            </a:r>
          </a:p>
          <a:p>
            <a:pPr lvl="1"/>
            <a:r>
              <a:rPr lang="en-US" dirty="0" smtClean="0"/>
              <a:t>education opportunity for users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utreach opportunity for librarians to their users, and among librarians</a:t>
            </a:r>
          </a:p>
          <a:p>
            <a:pPr lvl="1"/>
            <a:r>
              <a:rPr lang="en-US" dirty="0" smtClean="0"/>
              <a:t>lessons learned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45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Scholarly Publishing &amp; Scientific Research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752600" y="2133600"/>
            <a:ext cx="5040583" cy="3677253"/>
          </a:xfrm>
        </p:spPr>
      </p:pic>
      <p:sp>
        <p:nvSpPr>
          <p:cNvPr id="5" name="Rectangle 4"/>
          <p:cNvSpPr/>
          <p:nvPr/>
        </p:nvSpPr>
        <p:spPr>
          <a:xfrm>
            <a:off x="898632" y="5954110"/>
            <a:ext cx="81481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Garamond" pitchFamily="18" charset="0"/>
              </a:rPr>
              <a:t>Strategic Reading, Ontologies, and the Future of Scientific Publishing Allen H. </a:t>
            </a:r>
            <a:r>
              <a:rPr lang="en-US" sz="1400" dirty="0" err="1">
                <a:latin typeface="Garamond" pitchFamily="18" charset="0"/>
              </a:rPr>
              <a:t>Renear</a:t>
            </a:r>
            <a:r>
              <a:rPr lang="en-US" sz="1400" dirty="0">
                <a:latin typeface="Garamond" pitchFamily="18" charset="0"/>
              </a:rPr>
              <a:t> and Carole L. Palmer (14 August 2009</a:t>
            </a:r>
            <a:r>
              <a:rPr lang="en-US" sz="1400" dirty="0" smtClean="0">
                <a:latin typeface="Garamond" pitchFamily="18" charset="0"/>
              </a:rPr>
              <a:t>)  </a:t>
            </a:r>
            <a:r>
              <a:rPr lang="en-US" sz="1400" i="1" dirty="0" smtClean="0">
                <a:latin typeface="Garamond" pitchFamily="18" charset="0"/>
              </a:rPr>
              <a:t>Science</a:t>
            </a:r>
            <a:r>
              <a:rPr lang="en-US" sz="1400" dirty="0" smtClean="0">
                <a:latin typeface="Garamond" pitchFamily="18" charset="0"/>
              </a:rPr>
              <a:t> </a:t>
            </a:r>
            <a:r>
              <a:rPr lang="en-US" sz="1400" b="1" dirty="0">
                <a:latin typeface="Garamond" pitchFamily="18" charset="0"/>
              </a:rPr>
              <a:t>325</a:t>
            </a:r>
            <a:r>
              <a:rPr lang="en-US" sz="1400" dirty="0">
                <a:latin typeface="Garamond" pitchFamily="18" charset="0"/>
              </a:rPr>
              <a:t> (5942), 828. [DOI: 10.1126/science.1157784]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464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Advisory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Who are customers?</a:t>
            </a:r>
          </a:p>
          <a:p>
            <a:pPr lvl="1"/>
            <a:r>
              <a:rPr lang="en-US" dirty="0" smtClean="0"/>
              <a:t>Our researchers and students</a:t>
            </a:r>
            <a:endParaRPr lang="en-US" dirty="0"/>
          </a:p>
          <a:p>
            <a:r>
              <a:rPr lang="en-US" dirty="0" smtClean="0"/>
              <a:t>What do they want?</a:t>
            </a:r>
          </a:p>
          <a:p>
            <a:pPr lvl="1"/>
            <a:r>
              <a:rPr lang="en-US" dirty="0" smtClean="0"/>
              <a:t>Current, complete, and current information</a:t>
            </a:r>
          </a:p>
          <a:p>
            <a:pPr lvl="1"/>
            <a:r>
              <a:rPr lang="en-US" dirty="0" smtClean="0"/>
              <a:t>Streamline information research within disciplines, inter- and multi-disciplines</a:t>
            </a:r>
          </a:p>
          <a:p>
            <a:pPr lvl="1"/>
            <a:r>
              <a:rPr lang="en-US" dirty="0" smtClean="0"/>
              <a:t>Rapid reading with more visualization aids and high-performance computing analysis </a:t>
            </a:r>
          </a:p>
          <a:p>
            <a:pPr lvl="1"/>
            <a:r>
              <a:rPr lang="en-US" dirty="0" smtClean="0"/>
              <a:t>Dissemination of information via global professional network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541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Advisory Panel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Go </a:t>
            </a:r>
            <a:r>
              <a:rPr lang="en-US" dirty="0" smtClean="0"/>
              <a:t>mobil</a:t>
            </a:r>
            <a:r>
              <a:rPr lang="en-US" dirty="0" smtClean="0"/>
              <a:t>e</a:t>
            </a:r>
            <a:endParaRPr lang="en-US" dirty="0" smtClean="0"/>
          </a:p>
          <a:p>
            <a:pPr lvl="1"/>
            <a:r>
              <a:rPr lang="en-US" dirty="0" smtClean="0"/>
              <a:t>Integration to </a:t>
            </a:r>
            <a:r>
              <a:rPr lang="en-US" smtClean="0"/>
              <a:t>SciFinder® </a:t>
            </a:r>
            <a:r>
              <a:rPr lang="en-US" dirty="0" smtClean="0"/>
              <a:t>auto search</a:t>
            </a:r>
          </a:p>
          <a:p>
            <a:r>
              <a:rPr lang="en-US" dirty="0" smtClean="0"/>
              <a:t>Data &amp; content</a:t>
            </a:r>
          </a:p>
          <a:p>
            <a:pPr lvl="1"/>
            <a:r>
              <a:rPr lang="en-US" dirty="0" smtClean="0"/>
              <a:t>Data preservation</a:t>
            </a:r>
          </a:p>
          <a:p>
            <a:pPr lvl="1"/>
            <a:r>
              <a:rPr lang="en-US" dirty="0" smtClean="0"/>
              <a:t>Author identification</a:t>
            </a:r>
          </a:p>
          <a:p>
            <a:r>
              <a:rPr lang="en-US" dirty="0" smtClean="0"/>
              <a:t>Security</a:t>
            </a:r>
          </a:p>
          <a:p>
            <a:r>
              <a:rPr lang="en-US" dirty="0" smtClean="0"/>
              <a:t>Specific issues</a:t>
            </a:r>
          </a:p>
          <a:p>
            <a:pPr lvl="1"/>
            <a:r>
              <a:rPr lang="en-US" dirty="0" smtClean="0"/>
              <a:t>Educational opportunities (business model)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986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 &amp; My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Communication, communication and communication</a:t>
            </a:r>
            <a:endParaRPr lang="en-US" dirty="0"/>
          </a:p>
          <a:p>
            <a:r>
              <a:rPr lang="en-US" dirty="0" smtClean="0"/>
              <a:t>Collaboration with information professionals, researchers and students</a:t>
            </a:r>
          </a:p>
          <a:p>
            <a:r>
              <a:rPr lang="en-US" dirty="0" smtClean="0"/>
              <a:t>Contributions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4496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Look forward to many great success together!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Contact information </a:t>
            </a:r>
          </a:p>
          <a:p>
            <a:pPr lvl="1"/>
            <a:r>
              <a:rPr lang="en-US" dirty="0" smtClean="0"/>
              <a:t>Email: </a:t>
            </a:r>
            <a:r>
              <a:rPr lang="en-US" dirty="0" smtClean="0">
                <a:hlinkClick r:id="rId2"/>
              </a:rPr>
              <a:t>nxiao@usc.edu</a:t>
            </a:r>
            <a:endParaRPr lang="en-US" dirty="0" smtClean="0"/>
          </a:p>
          <a:p>
            <a:pPr lvl="1"/>
            <a:r>
              <a:rPr lang="en-US" smtClean="0"/>
              <a:t>Tel: 213-740-2214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707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229</TotalTime>
  <Words>744</Words>
  <Application>Microsoft Macintosh PowerPoint</Application>
  <PresentationFormat>On-screen Show (4:3)</PresentationFormat>
  <Paragraphs>102</Paragraphs>
  <Slides>15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Custom Design</vt:lpstr>
      <vt:lpstr>1_Office Theme</vt:lpstr>
      <vt:lpstr>Communication, Collaboration &amp; Contribution</vt:lpstr>
      <vt:lpstr>Overview</vt:lpstr>
      <vt:lpstr>My Background </vt:lpstr>
      <vt:lpstr>University of Southern California (USC)</vt:lpstr>
      <vt:lpstr>USC</vt:lpstr>
      <vt:lpstr>Key Changes &amp; Initiatives</vt:lpstr>
      <vt:lpstr>Key Changes &amp; Initiatives</vt:lpstr>
      <vt:lpstr>Within S&amp;E Library: “Going Digital” </vt:lpstr>
      <vt:lpstr>Within S&amp;E Library: Challenges</vt:lpstr>
      <vt:lpstr>ACS and USC</vt:lpstr>
      <vt:lpstr>Scholarly Publishing &amp; Scientific Research</vt:lpstr>
      <vt:lpstr>Customer Advisory Panel</vt:lpstr>
      <vt:lpstr>Customer Advisory Panel</vt:lpstr>
      <vt:lpstr>Best Practice &amp; My Roles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Norah</dc:creator>
  <cp:lastModifiedBy>Sara Rouhi</cp:lastModifiedBy>
  <cp:revision>126</cp:revision>
  <dcterms:created xsi:type="dcterms:W3CDTF">2010-11-01T20:46:59Z</dcterms:created>
  <dcterms:modified xsi:type="dcterms:W3CDTF">2010-11-01T20:48:05Z</dcterms:modified>
</cp:coreProperties>
</file>