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56" r:id="rId3"/>
    <p:sldId id="272" r:id="rId4"/>
    <p:sldId id="276" r:id="rId5"/>
    <p:sldId id="275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2060" autoAdjust="0"/>
  </p:normalViewPr>
  <p:slideViewPr>
    <p:cSldViewPr>
      <p:cViewPr>
        <p:scale>
          <a:sx n="74" d="100"/>
          <a:sy n="74" d="100"/>
        </p:scale>
        <p:origin x="-642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05D1D-2FB9-4C54-A238-78982E2CE76B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A3703-631C-4B59-AB75-6390487BE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47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04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28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A3703-631C-4B59-AB75-6390487BED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9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4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64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6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9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36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5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1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1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4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89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89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E4C8D"/>
                </a:solidFill>
                <a:latin typeface="Garamond" pitchFamily="18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800">
                <a:latin typeface="Garamond" pitchFamily="18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400">
                <a:latin typeface="Garamond" pitchFamily="18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800">
                <a:latin typeface="Garamond" pitchFamily="18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4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3869B-DBD8-4060-9F3D-5F4D6F5AFC42}" type="datetimeFigureOut">
              <a:rPr lang="en-US" smtClean="0"/>
              <a:pPr/>
              <a:t>12/9/2010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082CB-B9DE-4BFB-968A-ED458B1CE7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9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3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3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iaald/is-there-a-future-for-conventional-abstracting-and-indexing-services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lsalisbu@uark.ed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12990" y="4419600"/>
            <a:ext cx="7772400" cy="996595"/>
          </a:xfrm>
        </p:spPr>
        <p:txBody>
          <a:bodyPr/>
          <a:lstStyle/>
          <a:p>
            <a:pPr algn="r"/>
            <a:r>
              <a:rPr lang="en-US" sz="2800" dirty="0" smtClean="0">
                <a:latin typeface="Georgia" pitchFamily="18" charset="0"/>
              </a:rPr>
              <a:t>Overview: My self, my institution and issues facing the  academic library world</a:t>
            </a:r>
            <a:endParaRPr lang="en-US" sz="2800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884590" y="5453054"/>
            <a:ext cx="6400800" cy="795346"/>
          </a:xfrm>
        </p:spPr>
        <p:txBody>
          <a:bodyPr/>
          <a:lstStyle/>
          <a:p>
            <a:pPr marL="0" indent="0" algn="r">
              <a:buNone/>
            </a:pPr>
            <a:r>
              <a:rPr lang="en-US" sz="2000" dirty="0" smtClean="0">
                <a:latin typeface="Garamond" pitchFamily="18" charset="0"/>
              </a:rPr>
              <a:t>Lutishoor (Luti) Salisbury</a:t>
            </a:r>
          </a:p>
          <a:p>
            <a:pPr marL="0" indent="0" algn="r">
              <a:buNone/>
            </a:pPr>
            <a:r>
              <a:rPr lang="en-US" sz="2000" dirty="0" smtClean="0">
                <a:latin typeface="Garamond" pitchFamily="18" charset="0"/>
              </a:rPr>
              <a:t>University of Arkansas, Fayetteville</a:t>
            </a:r>
            <a:endParaRPr lang="en-US" sz="20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5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630160" cy="42862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Background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____________________________________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647700" y="1981201"/>
            <a:ext cx="7632700" cy="48768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 smtClean="0">
              <a:latin typeface="+mn-lt"/>
            </a:endParaRP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Chemistry and Biochemistry Librarian and a member of the science team</a:t>
            </a:r>
          </a:p>
          <a:p>
            <a:pPr marL="457200" lvl="1" indent="0">
              <a:buNone/>
            </a:pPr>
            <a:endParaRPr lang="en-US" sz="2000" dirty="0">
              <a:latin typeface="+mn-lt"/>
            </a:endParaRPr>
          </a:p>
          <a:p>
            <a:pPr marL="457200" lvl="1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Campus committees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Faculty Senate member  (elected member)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Campus Council Chair (2009) – (elected member)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Campus Council member (2010) – faculty senate elected position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University Tenure and Promotion Committee (elected member)</a:t>
            </a:r>
          </a:p>
          <a:p>
            <a:pPr marL="457200" lvl="1" indent="0">
              <a:buNone/>
            </a:pPr>
            <a:r>
              <a:rPr lang="en-US" sz="2000" dirty="0" smtClean="0">
                <a:latin typeface="+mn-lt"/>
              </a:rPr>
              <a:t>University Grievance Committee and the University Library Committee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8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Library Committees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____________________________________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Chair</a:t>
            </a:r>
            <a:r>
              <a:rPr lang="en-US" dirty="0"/>
              <a:t>, Library Information Literacy Committee (2008-2010)</a:t>
            </a:r>
          </a:p>
          <a:p>
            <a:pPr marL="457200" lvl="1" indent="0">
              <a:buNone/>
            </a:pPr>
            <a:r>
              <a:rPr lang="en-US" dirty="0"/>
              <a:t>Library Information  Literacy Collaborative Member</a:t>
            </a:r>
          </a:p>
          <a:p>
            <a:pPr marL="0" indent="0">
              <a:buNone/>
            </a:pPr>
            <a:r>
              <a:rPr lang="en-US" dirty="0" smtClean="0"/>
              <a:t>	Selectors Committee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Science and Technology team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National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dirty="0">
                <a:latin typeface="Arial" pitchFamily="34" charset="0"/>
              </a:rPr>
              <a:t>Member of SLA, Director of SLA/FAN Board 2010-2012 </a:t>
            </a:r>
          </a:p>
          <a:p>
            <a:r>
              <a:rPr lang="en-US" sz="2400" dirty="0">
                <a:latin typeface="Arial" pitchFamily="34" charset="0"/>
              </a:rPr>
              <a:t>Member, ACS – CINF Division</a:t>
            </a:r>
          </a:p>
          <a:p>
            <a:r>
              <a:rPr lang="en-US" sz="2400" dirty="0">
                <a:latin typeface="Arial" pitchFamily="34" charset="0"/>
              </a:rPr>
              <a:t>Member, ALA and STS.  Co-Chair of the STS/Awards </a:t>
            </a:r>
            <a:r>
              <a:rPr lang="en-US" sz="2400" dirty="0" smtClean="0">
                <a:latin typeface="Arial" pitchFamily="34" charset="0"/>
              </a:rPr>
              <a:t>Committee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</a:rPr>
              <a:t>   Member, Continuing Education Committee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</a:rPr>
              <a:t>Member of the ACRL Research and Review 	Committee (responsible for publishing the top ten 	trends in libraries -  </a:t>
            </a:r>
            <a:r>
              <a:rPr lang="en-US" sz="2400" i="1" dirty="0" smtClean="0">
                <a:latin typeface="Arial" pitchFamily="34" charset="0"/>
              </a:rPr>
              <a:t>College and Research Libraries 	News</a:t>
            </a:r>
            <a:endParaRPr lang="en-US" sz="2400" i="1" dirty="0">
              <a:latin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National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Member of the NSDL annual planning conference committee</a:t>
            </a:r>
          </a:p>
          <a:p>
            <a:r>
              <a:rPr lang="en-US" dirty="0" smtClean="0"/>
              <a:t>Chair of NSDL annual planning conference committee, 2011.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4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Advisory and Editorial Boards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BioOne</a:t>
            </a:r>
            <a:endParaRPr lang="en-US" dirty="0" smtClean="0"/>
          </a:p>
          <a:p>
            <a:r>
              <a:rPr lang="en-US" dirty="0" smtClean="0"/>
              <a:t>CABI</a:t>
            </a:r>
          </a:p>
          <a:p>
            <a:r>
              <a:rPr lang="en-US" dirty="0" smtClean="0"/>
              <a:t>FSTA</a:t>
            </a:r>
          </a:p>
          <a:p>
            <a:r>
              <a:rPr lang="en-US" smtClean="0"/>
              <a:t>ACS CAP</a:t>
            </a:r>
            <a:endParaRPr lang="en-US" dirty="0"/>
          </a:p>
          <a:p>
            <a:r>
              <a:rPr lang="en-US" dirty="0" smtClean="0"/>
              <a:t>Journal of Agriculture, Food and Information</a:t>
            </a:r>
          </a:p>
          <a:p>
            <a:r>
              <a:rPr lang="en-US" dirty="0" smtClean="0"/>
              <a:t>Agricultural Information Worldwide</a:t>
            </a:r>
          </a:p>
          <a:p>
            <a:r>
              <a:rPr lang="en-US" dirty="0" smtClean="0"/>
              <a:t>Review several candidates for promotion &amp; tenure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8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Research Interests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Evaluation of information systems</a:t>
            </a:r>
          </a:p>
          <a:p>
            <a:r>
              <a:rPr lang="en-US" dirty="0" smtClean="0"/>
              <a:t>Information literacy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Recent publications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85800" y="2057400"/>
            <a:ext cx="7937500" cy="4217987"/>
          </a:xfrm>
        </p:spPr>
        <p:txBody>
          <a:bodyPr/>
          <a:lstStyle/>
          <a:p>
            <a:r>
              <a:rPr lang="en-US" sz="1400" dirty="0" smtClean="0"/>
              <a:t> Salisbury</a:t>
            </a:r>
            <a:r>
              <a:rPr lang="en-US" sz="1400" dirty="0"/>
              <a:t>, L. 2008. </a:t>
            </a:r>
            <a:r>
              <a:rPr lang="en-US" sz="1400" b="1" dirty="0" err="1"/>
              <a:t>Inspec</a:t>
            </a:r>
            <a:r>
              <a:rPr lang="en-US" sz="1400" b="1" dirty="0"/>
              <a:t> on </a:t>
            </a:r>
            <a:r>
              <a:rPr lang="en-US" sz="1400" b="1" dirty="0" err="1"/>
              <a:t>InspecDirect</a:t>
            </a:r>
            <a:r>
              <a:rPr lang="en-US" sz="1400" b="1" dirty="0"/>
              <a:t> and on Engineering Village</a:t>
            </a:r>
            <a:r>
              <a:rPr lang="en-US" sz="1400" dirty="0"/>
              <a:t>.  </a:t>
            </a:r>
            <a:r>
              <a:rPr lang="en-US" sz="1400" i="1" dirty="0"/>
              <a:t>The Charleston Advisor</a:t>
            </a:r>
            <a:r>
              <a:rPr lang="en-US" sz="1400" dirty="0"/>
              <a:t>. Vol. 9(4), </a:t>
            </a:r>
            <a:r>
              <a:rPr lang="en-US" sz="1400" dirty="0" smtClean="0"/>
              <a:t>p5-11</a:t>
            </a:r>
            <a:r>
              <a:rPr lang="en-US" sz="1400" dirty="0"/>
              <a:t>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r>
              <a:rPr lang="en-US" sz="1400" dirty="0" smtClean="0"/>
              <a:t>Salisbury</a:t>
            </a:r>
            <a:r>
              <a:rPr lang="en-US" sz="1400" dirty="0"/>
              <a:t>, L and Carolyn Mills. 2008. </a:t>
            </a:r>
            <a:r>
              <a:rPr lang="en-US" sz="1400" b="1" dirty="0"/>
              <a:t>Analysis of </a:t>
            </a:r>
            <a:r>
              <a:rPr lang="en-US" sz="1400" b="1" dirty="0" err="1"/>
              <a:t>BioOne</a:t>
            </a:r>
            <a:r>
              <a:rPr lang="en-US" sz="1400" b="1" dirty="0"/>
              <a:t> Journal Collections: Their Quality, Indexing Coverage, and Scholarly Content.</a:t>
            </a:r>
            <a:r>
              <a:rPr lang="en-US" sz="1400" dirty="0"/>
              <a:t> </a:t>
            </a:r>
            <a:r>
              <a:rPr lang="en-US" sz="1400" i="1" dirty="0"/>
              <a:t>Journal of Agricultural and Food Information.</a:t>
            </a:r>
            <a:r>
              <a:rPr lang="en-US" sz="1400" dirty="0"/>
              <a:t>  Vol. 10(2), p113 — 123.   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smtClean="0"/>
              <a:t>Salisbury</a:t>
            </a:r>
            <a:r>
              <a:rPr lang="en-US" sz="1400" dirty="0"/>
              <a:t>, L. 2009. </a:t>
            </a:r>
            <a:r>
              <a:rPr lang="en-US" sz="1400" b="1" dirty="0"/>
              <a:t>Web of Science and Scopus: A Comparative Review of Content and Searching Capabilities</a:t>
            </a:r>
            <a:r>
              <a:rPr lang="en-US" sz="1400" dirty="0"/>
              <a:t>. </a:t>
            </a:r>
            <a:r>
              <a:rPr lang="en-US" sz="1400" i="1" dirty="0"/>
              <a:t>The Charleston Advisor</a:t>
            </a:r>
            <a:r>
              <a:rPr lang="en-US" sz="1400" dirty="0"/>
              <a:t>, Vol. 11(1), p5-18.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smtClean="0"/>
              <a:t>Salisbury</a:t>
            </a:r>
            <a:r>
              <a:rPr lang="en-US" sz="1400" dirty="0"/>
              <a:t>, L. and Jeremy S. Smith. 2010. </a:t>
            </a:r>
            <a:r>
              <a:rPr lang="en-US" sz="1400" b="1" dirty="0"/>
              <a:t>The Use of Web of Science to Study Publishing and Citation Use for Local Researchers at the Campus Level</a:t>
            </a:r>
            <a:r>
              <a:rPr lang="en-US" sz="1400" dirty="0"/>
              <a:t>. </a:t>
            </a:r>
            <a:r>
              <a:rPr lang="en-US" sz="1400" i="1" dirty="0"/>
              <a:t>Collection Management,</a:t>
            </a:r>
            <a:r>
              <a:rPr lang="en-US" sz="1400" dirty="0"/>
              <a:t> Vol. 35(2), p69-82.</a:t>
            </a:r>
          </a:p>
          <a:p>
            <a:endParaRPr lang="en-US" sz="1400" dirty="0" smtClean="0"/>
          </a:p>
          <a:p>
            <a:r>
              <a:rPr lang="en-US" sz="1400" dirty="0" smtClean="0"/>
              <a:t>Salisbury, L. 2011. </a:t>
            </a:r>
            <a:r>
              <a:rPr lang="en-US" sz="1400" b="1" i="1" dirty="0"/>
              <a:t>CAB Abstracts</a:t>
            </a:r>
            <a:r>
              <a:rPr lang="en-US" sz="1400" b="1" dirty="0"/>
              <a:t> on CAB Direct, </a:t>
            </a:r>
            <a:r>
              <a:rPr lang="en-US" sz="1400" b="1" dirty="0" err="1"/>
              <a:t>EBSCOHost</a:t>
            </a:r>
            <a:r>
              <a:rPr lang="en-US" sz="1400" b="1" dirty="0"/>
              <a:t> and Thomson Reuters Web of Knowledge: Comparison of the platforms and their searching and retrieval capabilities</a:t>
            </a:r>
            <a:r>
              <a:rPr lang="en-US" sz="1400" b="1" dirty="0" smtClean="0"/>
              <a:t>. </a:t>
            </a:r>
            <a:r>
              <a:rPr lang="en-US" sz="1400" i="1" dirty="0" smtClean="0"/>
              <a:t>Charleston Advisor </a:t>
            </a:r>
            <a:r>
              <a:rPr lang="en-US" sz="1400" b="1" dirty="0" smtClean="0"/>
              <a:t>(peer-reviewed and accepted)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endParaRPr lang="en-US" sz="1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0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Recent Presentations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</a:rPr>
              <a:t>Is there a future for conventional abstracting and indexing services.  Check it out at:</a:t>
            </a:r>
          </a:p>
          <a:p>
            <a:pPr marL="0" indent="0">
              <a:buNone/>
            </a:pPr>
            <a:r>
              <a:rPr lang="en-US" sz="1200" dirty="0" smtClean="0">
                <a:latin typeface="Arial" pitchFamily="34" charset="0"/>
                <a:hlinkClick r:id="rId2"/>
              </a:rPr>
              <a:t>http</a:t>
            </a:r>
            <a:r>
              <a:rPr lang="en-US" sz="1200" dirty="0">
                <a:latin typeface="Arial" pitchFamily="34" charset="0"/>
                <a:hlinkClick r:id="rId2"/>
              </a:rPr>
              <a:t>://</a:t>
            </a:r>
            <a:r>
              <a:rPr lang="en-US" sz="1200" dirty="0" smtClean="0">
                <a:latin typeface="Arial" pitchFamily="34" charset="0"/>
                <a:hlinkClick r:id="rId2"/>
              </a:rPr>
              <a:t>www.slideshare.net/iaald/is-there-a-future-for-conventional-abstracting-and-indexing-services</a:t>
            </a:r>
            <a:endParaRPr lang="en-US" sz="1200" dirty="0" smtClean="0">
              <a:latin typeface="Arial" pitchFamily="34" charset="0"/>
            </a:endParaRPr>
          </a:p>
          <a:p>
            <a:endParaRPr lang="en-US" sz="1200" dirty="0" smtClean="0">
              <a:latin typeface="Arial" pitchFamily="34" charset="0"/>
            </a:endParaRPr>
          </a:p>
          <a:p>
            <a:pPr marL="0" indent="0">
              <a:buNone/>
            </a:pPr>
            <a:endParaRPr lang="en-US" sz="1200" dirty="0">
              <a:latin typeface="Arial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+mn-lt"/>
              </a:rPr>
              <a:t>Using Web of Knowledge to identify publishing </a:t>
            </a:r>
            <a:r>
              <a:rPr lang="en-US" sz="2400" b="1" dirty="0" smtClean="0">
                <a:latin typeface="+mn-lt"/>
              </a:rPr>
              <a:t>and citation </a:t>
            </a:r>
            <a:r>
              <a:rPr lang="en-US" sz="2400" b="1" dirty="0">
                <a:latin typeface="+mn-lt"/>
              </a:rPr>
              <a:t>patterns of campus researchers at the University of Arkansas </a:t>
            </a: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>(with Jeremy </a:t>
            </a:r>
            <a:r>
              <a:rPr lang="en-US" sz="2400" dirty="0">
                <a:latin typeface="+mn-lt"/>
              </a:rPr>
              <a:t>S. </a:t>
            </a:r>
            <a:r>
              <a:rPr lang="en-US" sz="2400" dirty="0" smtClean="0">
                <a:latin typeface="+mn-lt"/>
              </a:rPr>
              <a:t>Smith)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http://acscinf.org/docs/meetings/240nm/presentations/240nm09.pdf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26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Institution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Flagship campus of the University of Arkansas</a:t>
            </a:r>
          </a:p>
          <a:p>
            <a:pPr marL="0" indent="0">
              <a:buNone/>
            </a:pPr>
            <a:r>
              <a:rPr lang="en-US" dirty="0" smtClean="0"/>
              <a:t>resides </a:t>
            </a:r>
            <a:r>
              <a:rPr lang="en-US" dirty="0"/>
              <a:t>on 345 picturesque acres overlooking the </a:t>
            </a:r>
            <a:r>
              <a:rPr lang="en-US" dirty="0" smtClean="0"/>
              <a:t>   Ozark Mountains</a:t>
            </a:r>
          </a:p>
          <a:p>
            <a:pPr marL="0" indent="0">
              <a:buNone/>
            </a:pPr>
            <a:r>
              <a:rPr lang="en-US" dirty="0"/>
              <a:t>19,000 students come from every county in Arkansas and some 100 </a:t>
            </a:r>
            <a:r>
              <a:rPr lang="en-US" dirty="0" smtClean="0"/>
              <a:t>nations</a:t>
            </a:r>
          </a:p>
          <a:p>
            <a:pPr marL="0" indent="0">
              <a:buNone/>
            </a:pPr>
            <a:r>
              <a:rPr lang="en-US" dirty="0" smtClean="0"/>
              <a:t>200 </a:t>
            </a:r>
            <a:r>
              <a:rPr lang="en-US" dirty="0"/>
              <a:t>academic </a:t>
            </a:r>
            <a:r>
              <a:rPr lang="en-US" dirty="0" smtClean="0"/>
              <a:t>programs (</a:t>
            </a:r>
            <a:r>
              <a:rPr lang="en-US" dirty="0" err="1" smtClean="0"/>
              <a:t>Phd</a:t>
            </a:r>
            <a:r>
              <a:rPr lang="en-US" dirty="0" smtClean="0"/>
              <a:t> granting institution)</a:t>
            </a:r>
          </a:p>
          <a:p>
            <a:pPr marL="0" indent="0">
              <a:buNone/>
            </a:pPr>
            <a:r>
              <a:rPr lang="en-US" dirty="0" smtClean="0"/>
              <a:t>36 doctoral and 90 masters programs – 3500 graduate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58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Strategic Initiatives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Open access policy</a:t>
            </a:r>
          </a:p>
          <a:p>
            <a:endParaRPr lang="en-US" dirty="0"/>
          </a:p>
          <a:p>
            <a:r>
              <a:rPr lang="en-US" dirty="0" smtClean="0"/>
              <a:t>University repository</a:t>
            </a:r>
          </a:p>
          <a:p>
            <a:endParaRPr lang="en-US" dirty="0"/>
          </a:p>
          <a:p>
            <a:r>
              <a:rPr lang="en-US" dirty="0" smtClean="0"/>
              <a:t>Data </a:t>
            </a:r>
            <a:r>
              <a:rPr lang="en-US" dirty="0" err="1" smtClean="0"/>
              <a:t>curation</a:t>
            </a:r>
            <a:r>
              <a:rPr lang="en-US" dirty="0" smtClean="0"/>
              <a:t> to satisfy the NSF mandate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7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Moving beyond </a:t>
            </a:r>
            <a:r>
              <a:rPr lang="en-US" dirty="0" err="1" smtClean="0"/>
              <a:t>google</a:t>
            </a:r>
            <a:r>
              <a:rPr lang="en-US" dirty="0" smtClean="0"/>
              <a:t>/</a:t>
            </a:r>
            <a:r>
              <a:rPr lang="en-US" dirty="0" err="1" smtClean="0"/>
              <a:t>google</a:t>
            </a:r>
            <a:r>
              <a:rPr lang="en-US" dirty="0" smtClean="0"/>
              <a:t> scholar</a:t>
            </a:r>
          </a:p>
          <a:p>
            <a:r>
              <a:rPr lang="en-US" dirty="0" smtClean="0"/>
              <a:t>Information literacy across the curriculum</a:t>
            </a:r>
          </a:p>
          <a:p>
            <a:r>
              <a:rPr lang="en-US" dirty="0" smtClean="0"/>
              <a:t>Federated searching  (CAS and </a:t>
            </a:r>
            <a:r>
              <a:rPr lang="en-US" dirty="0" err="1" smtClean="0"/>
              <a:t>Beilstein</a:t>
            </a:r>
            <a:r>
              <a:rPr lang="en-US" dirty="0" smtClean="0"/>
              <a:t> does not play well with this)</a:t>
            </a:r>
          </a:p>
          <a:p>
            <a:r>
              <a:rPr lang="en-US" dirty="0" smtClean="0"/>
              <a:t>Stagnant budget</a:t>
            </a:r>
          </a:p>
          <a:p>
            <a:pPr lvl="1"/>
            <a:r>
              <a:rPr lang="en-US" dirty="0" smtClean="0"/>
              <a:t>No new journals, one in one out only</a:t>
            </a:r>
          </a:p>
          <a:p>
            <a:pPr lvl="1"/>
            <a:r>
              <a:rPr lang="en-US" dirty="0" smtClean="0"/>
              <a:t>Just-in time delivery to desktop</a:t>
            </a:r>
          </a:p>
          <a:p>
            <a:pPr lvl="1"/>
            <a:r>
              <a:rPr lang="en-US" dirty="0" smtClean="0"/>
              <a:t>Patron driven acquisition </a:t>
            </a:r>
          </a:p>
          <a:p>
            <a:pPr lvl="1"/>
            <a:r>
              <a:rPr lang="en-US" dirty="0" smtClean="0"/>
              <a:t>Free ILL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Patron education to use subject databases and CC to identify material – order on demand</a:t>
            </a:r>
          </a:p>
          <a:p>
            <a:r>
              <a:rPr lang="en-US" dirty="0" smtClean="0"/>
              <a:t>Ongoing challenge – cost of STM material </a:t>
            </a:r>
            <a:r>
              <a:rPr lang="en-US" dirty="0" err="1" smtClean="0"/>
              <a:t>vs</a:t>
            </a:r>
            <a:r>
              <a:rPr lang="en-US" dirty="0" smtClean="0"/>
              <a:t> others</a:t>
            </a:r>
          </a:p>
          <a:p>
            <a:r>
              <a:rPr lang="en-US" dirty="0" smtClean="0"/>
              <a:t>Show ROI  -- role of databases in providing information to do this</a:t>
            </a:r>
          </a:p>
          <a:p>
            <a:r>
              <a:rPr lang="en-US" dirty="0" smtClean="0"/>
              <a:t>How to provide the wealth of open access material to patrons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6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Use of social networks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8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Top Ten Trends in academic libraries </a:t>
            </a:r>
            <a:r>
              <a:rPr lang="en-US" sz="1400" dirty="0">
                <a:solidFill>
                  <a:srgbClr val="FF0000"/>
                </a:solidFill>
              </a:rPr>
              <a:t/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http://crln.acrl.org/content/71/6/286.full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</a:rPr>
              <a:t>Patron driven acquisition</a:t>
            </a:r>
          </a:p>
          <a:p>
            <a:r>
              <a:rPr lang="en-US" dirty="0">
                <a:latin typeface="Arial" pitchFamily="34" charset="0"/>
              </a:rPr>
              <a:t>Budget challenges will continue and libraries will evolve as a </a:t>
            </a:r>
            <a:r>
              <a:rPr lang="en-US" dirty="0" smtClean="0">
                <a:latin typeface="Arial" pitchFamily="34" charset="0"/>
              </a:rPr>
              <a:t>result</a:t>
            </a:r>
          </a:p>
          <a:p>
            <a:r>
              <a:rPr lang="en-US" dirty="0">
                <a:latin typeface="Arial" pitchFamily="34" charset="0"/>
              </a:rPr>
              <a:t>Changes in higher education will require that librarians possess diverse skill </a:t>
            </a:r>
            <a:r>
              <a:rPr lang="en-US" dirty="0" smtClean="0">
                <a:latin typeface="Arial" pitchFamily="34" charset="0"/>
              </a:rPr>
              <a:t>sets – librarians will need to broaden their portfolio of skills set</a:t>
            </a:r>
          </a:p>
          <a:p>
            <a:r>
              <a:rPr lang="en-US" dirty="0">
                <a:latin typeface="Arial" pitchFamily="34" charset="0"/>
              </a:rPr>
              <a:t>Demands for accountability and assessment will increase</a:t>
            </a:r>
          </a:p>
        </p:txBody>
      </p:sp>
    </p:spTree>
    <p:extLst>
      <p:ext uri="{BB962C8B-B14F-4D97-AF65-F5344CB8AC3E}">
        <p14:creationId xmlns:p14="http://schemas.microsoft.com/office/powerpoint/2010/main" val="272883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Top Ten Trends in Academic Libraries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dirty="0">
                <a:latin typeface="Arial" pitchFamily="34" charset="0"/>
              </a:rPr>
              <a:t>Digitization of unique library collections will increase and require a larger share of </a:t>
            </a:r>
            <a:r>
              <a:rPr lang="en-US" sz="2400" dirty="0" smtClean="0">
                <a:latin typeface="Arial" pitchFamily="34" charset="0"/>
              </a:rPr>
              <a:t>resources</a:t>
            </a:r>
          </a:p>
          <a:p>
            <a:r>
              <a:rPr lang="en-US" sz="2400" dirty="0">
                <a:latin typeface="Arial" pitchFamily="34" charset="0"/>
              </a:rPr>
              <a:t>Explosive growth of mobile devices and applications will drive new </a:t>
            </a:r>
            <a:r>
              <a:rPr lang="en-US" sz="2400" dirty="0" smtClean="0">
                <a:latin typeface="Arial" pitchFamily="34" charset="0"/>
              </a:rPr>
              <a:t>services</a:t>
            </a:r>
          </a:p>
          <a:p>
            <a:r>
              <a:rPr lang="en-US" sz="2400" dirty="0">
                <a:latin typeface="Arial" pitchFamily="34" charset="0"/>
              </a:rPr>
              <a:t>Increased collaboration will expand the role of the library within the institution </a:t>
            </a:r>
            <a:endParaRPr lang="en-US" sz="2400" dirty="0" smtClean="0">
              <a:latin typeface="Arial" pitchFamily="34" charset="0"/>
            </a:endParaRPr>
          </a:p>
          <a:p>
            <a:r>
              <a:rPr lang="en-US" sz="2400" dirty="0">
                <a:latin typeface="Arial" pitchFamily="34" charset="0"/>
              </a:rPr>
              <a:t>Libraries will continue to lead efforts to develop scholarly communication and intellectual property </a:t>
            </a:r>
            <a:r>
              <a:rPr lang="en-US" sz="2400" dirty="0" smtClean="0">
                <a:latin typeface="Arial" pitchFamily="34" charset="0"/>
              </a:rPr>
              <a:t>services</a:t>
            </a:r>
            <a:endParaRPr lang="en-US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24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Top Ten Trends in Academic Libraries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</a:rPr>
              <a:t>Technology will continue to change services and required </a:t>
            </a:r>
            <a:r>
              <a:rPr lang="en-US" dirty="0" smtClean="0">
                <a:latin typeface="Arial" pitchFamily="34" charset="0"/>
              </a:rPr>
              <a:t>skills</a:t>
            </a:r>
          </a:p>
          <a:p>
            <a:r>
              <a:rPr lang="en-US" dirty="0">
                <a:latin typeface="Arial" pitchFamily="34" charset="0"/>
              </a:rPr>
              <a:t>The definition of the library will change as physical space is repurposed and virtual space </a:t>
            </a:r>
            <a:r>
              <a:rPr lang="en-US" dirty="0" smtClean="0">
                <a:latin typeface="Arial" pitchFamily="34" charset="0"/>
              </a:rPr>
              <a:t>expands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1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role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Building bridges to information  for student learning, retention and research</a:t>
            </a:r>
          </a:p>
          <a:p>
            <a:endParaRPr lang="en-US" dirty="0"/>
          </a:p>
          <a:p>
            <a:r>
              <a:rPr lang="en-US" dirty="0" smtClean="0"/>
              <a:t>Looking forward to meaningful discussion on how to do this.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Luti Salisbury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lsalisbu@uark.edu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479-575-8418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038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ACS_CAP_11022010</Template>
  <TotalTime>402</TotalTime>
  <Words>581</Words>
  <Application>Microsoft Office PowerPoint</Application>
  <PresentationFormat>On-screen Show (4:3)</PresentationFormat>
  <Paragraphs>110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Custom Design</vt:lpstr>
      <vt:lpstr>1_Office Theme</vt:lpstr>
      <vt:lpstr>Overview: My self, my institution and issues facing the  academic library world</vt:lpstr>
      <vt:lpstr>My Background  ____________________________________ </vt:lpstr>
      <vt:lpstr>Library Committees ____________________________________ </vt:lpstr>
      <vt:lpstr>National </vt:lpstr>
      <vt:lpstr>National </vt:lpstr>
      <vt:lpstr>Advisory and Editorial Boards</vt:lpstr>
      <vt:lpstr>Research Interests</vt:lpstr>
      <vt:lpstr>Recent publications</vt:lpstr>
      <vt:lpstr>Recent Presentations</vt:lpstr>
      <vt:lpstr>My Institution</vt:lpstr>
      <vt:lpstr>Strategic Initiatives </vt:lpstr>
      <vt:lpstr>Challenges</vt:lpstr>
      <vt:lpstr>Challenges</vt:lpstr>
      <vt:lpstr>Challenges</vt:lpstr>
      <vt:lpstr>Top Ten Trends in academic libraries  http://crln.acrl.org/content/71/6/286.full</vt:lpstr>
      <vt:lpstr>Top Ten Trends in Academic Libraries</vt:lpstr>
      <vt:lpstr>Top Ten Trends in Academic Libraries</vt:lpstr>
      <vt:lpstr>My role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Norah</dc:creator>
  <cp:lastModifiedBy>lsalisbu</cp:lastModifiedBy>
  <cp:revision>140</cp:revision>
  <dcterms:created xsi:type="dcterms:W3CDTF">2010-11-01T20:46:59Z</dcterms:created>
  <dcterms:modified xsi:type="dcterms:W3CDTF">2010-12-09T18:27:59Z</dcterms:modified>
</cp:coreProperties>
</file>