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?>

<Relationships xmlns="http://schemas.openxmlformats.org/package/2006/relationships">
  <Relationship Id="cId1" Type="http://schemas.openxmlformats.org/officeDocument/2006/relationships/custom-properties" Target="docProps/custom.xml"/>
  <Relationship Id="rId1" Type="http://schemas.openxmlformats.org/officeDocument/2006/relationships/officeDocument" Target="ppt/presentation.xml"/>
  <Relationship Id="rId2" Type="http://schemas.openxmlformats.org/package/2006/relationships/metadata/thumbnail" Target="docProps/thumbnail.jpeg"/>
  <Relationship Id="rId3" Type="http://schemas.openxmlformats.org/package/2006/relationships/metadata/core-properties" Target="docProps/core.xml"/>
  <Relationship Id="rId4" Type="http://schemas.openxmlformats.org/officeDocument/2006/relationships/extended-properties" Target="docProps/app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22"/>
  </p:notesMasterIdLst>
  <p:sldIdLst>
    <p:sldId id="256" r:id="rId3"/>
    <p:sldId id="273" r:id="rId4"/>
    <p:sldId id="272" r:id="rId5"/>
    <p:sldId id="274" r:id="rId6"/>
    <p:sldId id="285" r:id="rId7"/>
    <p:sldId id="286" r:id="rId8"/>
    <p:sldId id="275" r:id="rId9"/>
    <p:sldId id="287" r:id="rId10"/>
    <p:sldId id="288" r:id="rId11"/>
    <p:sldId id="289" r:id="rId12"/>
    <p:sldId id="276" r:id="rId13"/>
    <p:sldId id="277" r:id="rId14"/>
    <p:sldId id="284" r:id="rId15"/>
    <p:sldId id="278" r:id="rId16"/>
    <p:sldId id="279" r:id="rId17"/>
    <p:sldId id="280" r:id="rId18"/>
    <p:sldId id="281" r:id="rId19"/>
    <p:sldId id="282" r:id="rId20"/>
    <p:sldId id="283" r:id="rId2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41" autoAdjust="0"/>
    <p:restoredTop sz="82060" autoAdjust="0"/>
  </p:normalViewPr>
  <p:slideViewPr>
    <p:cSldViewPr>
      <p:cViewPr>
        <p:scale>
          <a:sx n="74" d="100"/>
          <a:sy n="74" d="100"/>
        </p:scale>
        <p:origin x="-1062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526"/>
    </p:cViewPr>
  </p:sorterViewPr>
  <p:gridSpacing cx="76200" cy="76200"/>
</p:viewPr>
</file>

<file path=ppt/_rels/presentation.xml.rels><?xml version="1.0" encoding="UTF-8"?>

<Relationships xmlns="http://schemas.openxmlformats.org/package/2006/relationships">
  <Relationship Id="rId1" Type="http://schemas.openxmlformats.org/officeDocument/2006/relationships/slideMaster" Target="slideMasters/slideMaster1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" Type="http://schemas.openxmlformats.org/officeDocument/2006/relationships/slideMaster" Target="slideMasters/slideMaster2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notesMaster" Target="notesMasters/notesMaster1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heme" Target="theme/theme1.xml"/>
  <Relationship Id="rId26" Type="http://schemas.openxmlformats.org/officeDocument/2006/relationships/tableStyles" Target="tableStyles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</Relationships>

</file>

<file path=ppt/drawings/_rels/vmlDrawing1.vml.rels><?xml version="1.0" encoding="UTF-8"?>

<Relationships xmlns="http://schemas.openxmlformats.org/package/2006/relationships">
  <Relationship Id="rId1" Type="http://schemas.openxmlformats.org/officeDocument/2006/relationships/image" Target="../media/image3.emf"/>
</Relationships>

</file>

<file path=ppt/notesMasters/_rels/notesMaster1.xml.rels><?xml version="1.0" encoding="UTF-8"?>

<Relationships xmlns="http://schemas.openxmlformats.org/package/2006/relationships">
  <Relationship Id="rId1" Type="http://schemas.openxmlformats.org/officeDocument/2006/relationships/theme" Target="../theme/theme3.xml"/>
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9402CB3B-919C-4F4B-9C6F-500788B8A57E}" type="datetimeFigureOut">
              <a:rPr lang="en-US"/>
              <a:pPr>
                <a:defRPr/>
              </a:pPr>
              <a:t>4/24/2011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64FC283-8EEF-4BCE-8EB1-09A92871E16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99934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
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.xml"/>
</Relationships>
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C3DCED2-E1B4-4296-B48A-3D2B4BF67418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5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6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7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8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9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10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11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12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2.xml"/>
  <Relationship Id="rId2" Type="http://schemas.openxmlformats.org/officeDocument/2006/relationships/image" Target="../media/image1.jpeg"/>
</Relationships>

</file>

<file path=ppt/slideLayouts/_rels/slideLayout13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2.xml"/>
  <Relationship Id="rId2" Type="http://schemas.openxmlformats.org/officeDocument/2006/relationships/image" Target="../media/image2.jpeg"/>
</Relationships>

</file>

<file path=ppt/slideLayouts/_rels/slideLayout14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2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ED4469-CF67-4651-B6E4-99201639E8C9}" type="datetimeFigureOut">
              <a:rPr lang="en-US"/>
              <a:pPr>
                <a:defRPr/>
              </a:pPr>
              <a:t>4/24/2011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D543F4-385E-4AF3-9F8C-55D70ACEA7A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405781-D377-4767-9AC6-A1A1E3C3E9C2}" type="datetimeFigureOut">
              <a:rPr lang="en-US"/>
              <a:pPr>
                <a:defRPr/>
              </a:pPr>
              <a:t>4/24/2011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783FD-C3C9-4EFA-8F79-98CF3708931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5487FC-9D58-4E11-8EE1-F10868D5DF89}" type="datetimeFigureOut">
              <a:rPr lang="en-US"/>
              <a:pPr>
                <a:defRPr/>
              </a:pPr>
              <a:t>4/24/2011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D24BCC-E0F6-4DC2-ABB1-CD056403A9F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47FE37-DA3F-45D1-9F12-649028E769DA}" type="datetimeFigureOut">
              <a:rPr lang="en-US"/>
              <a:pPr>
                <a:defRPr/>
              </a:pPr>
              <a:t>4/24/2011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B9F2FF-D8E1-45FC-B8FA-A0FF956D051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0919F3-2E7E-4B2A-8BC3-E02AF6AAEF71}" type="datetimeFigureOut">
              <a:rPr lang="en-US"/>
              <a:pPr>
                <a:defRPr/>
              </a:pPr>
              <a:t>4/24/2011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2987F9-0E1B-48FF-98D6-E7E1B460410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6B3300-E2D6-4559-8FDF-91E74900A00A}" type="datetimeFigureOut">
              <a:rPr lang="en-US"/>
              <a:pPr>
                <a:defRPr/>
              </a:pPr>
              <a:t>4/24/2011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869E0F-06AB-42AE-BB68-D990FAC76BA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D1E621-61EF-4FEF-A791-67353865CAD9}" type="datetimeFigureOut">
              <a:rPr lang="en-US"/>
              <a:pPr>
                <a:defRPr/>
              </a:pPr>
              <a:t>4/24/2011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DA950A-4D14-41AE-84B8-7AF9996AB04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226662-A55A-4E2E-9BEF-B9F3456D5602}" type="datetimeFigureOut">
              <a:rPr lang="en-US"/>
              <a:pPr>
                <a:defRPr/>
              </a:pPr>
              <a:t>4/24/2011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489517-E304-46C5-9FC8-B01CE6C338E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59C51C-929A-4267-AE82-79504AE95B18}" type="datetimeFigureOut">
              <a:rPr lang="en-US"/>
              <a:pPr>
                <a:defRPr/>
              </a:pPr>
              <a:t>4/24/2011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FAEF2D-C604-45F1-8B34-01CA873BB55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EA6C0A-5080-4655-B193-09136844F6AD}" type="datetimeFigureOut">
              <a:rPr lang="en-US"/>
              <a:pPr>
                <a:defRPr/>
              </a:pPr>
              <a:t>4/24/2011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A40437-D638-4701-A21C-5F5A97EE4F4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C9EC12-39A8-4CAD-8B5A-FFF2052AAB76}" type="datetimeFigureOut">
              <a:rPr lang="en-US"/>
              <a:pPr>
                <a:defRPr/>
              </a:pPr>
              <a:t>4/24/2011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70A6D3-FAFE-4868-BDA5-3A5EE9C2D2C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CS-1000 PPT CAP template.jpg" descr="/CLIENTS/ACS/ACS-1000 PPT CAP template/ACS-1000 PPT CAP template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ACS-1000 PPT CAP template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685800" y="1447800"/>
            <a:ext cx="7630160" cy="581025"/>
          </a:xfrm>
          <a:prstGeom prst="rect">
            <a:avLst/>
          </a:prstGeom>
        </p:spPr>
        <p:txBody>
          <a:bodyPr/>
          <a:lstStyle>
            <a:lvl1pPr algn="l">
              <a:defRPr sz="3200">
                <a:solidFill>
                  <a:srgbClr val="0E4C8D"/>
                </a:solidFill>
                <a:latin typeface="Garamond" pitchFamily="18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Text Placeholder 16"/>
          <p:cNvSpPr>
            <a:spLocks noGrp="1"/>
          </p:cNvSpPr>
          <p:nvPr>
            <p:ph type="body" sz="quarter" idx="13"/>
          </p:nvPr>
        </p:nvSpPr>
        <p:spPr>
          <a:xfrm>
            <a:off x="647700" y="2138363"/>
            <a:ext cx="7632700" cy="4217987"/>
          </a:xfrm>
          <a:prstGeom prst="rect">
            <a:avLst/>
          </a:prstGeom>
        </p:spPr>
        <p:txBody>
          <a:bodyPr/>
          <a:lstStyle>
            <a:lvl1pPr>
              <a:buFont typeface="Arial" pitchFamily="34" charset="0"/>
              <a:buChar char="•"/>
              <a:defRPr sz="2800">
                <a:latin typeface="Garamond" pitchFamily="18" charset="0"/>
                <a:cs typeface="Arial" pitchFamily="34" charset="0"/>
              </a:defRPr>
            </a:lvl1pPr>
            <a:lvl2pPr>
              <a:buFont typeface="Arial" pitchFamily="34" charset="0"/>
              <a:buChar char="•"/>
              <a:defRPr sz="2400">
                <a:latin typeface="Garamond" pitchFamily="18" charset="0"/>
                <a:cs typeface="Arial" pitchFamily="34" charset="0"/>
              </a:defRPr>
            </a:lvl2pPr>
            <a:lvl3pPr>
              <a:buFont typeface="Arial" pitchFamily="34" charset="0"/>
              <a:buChar char="•"/>
              <a:defRPr sz="1800">
                <a:latin typeface="Garamond" pitchFamily="18" charset="0"/>
                <a:cs typeface="Arial" pitchFamily="34" charset="0"/>
              </a:defRPr>
            </a:lvl3pPr>
            <a:lvl4pPr>
              <a:buFont typeface="Arial" pitchFamily="34" charset="0"/>
              <a:buChar char="•"/>
              <a:defRPr sz="1800">
                <a:latin typeface="Garamond" pitchFamily="18" charset="0"/>
                <a:cs typeface="Arial" pitchFamily="34" charset="0"/>
              </a:defRPr>
            </a:lvl4pPr>
            <a:lvl5pPr>
              <a:buFont typeface="Arial" pitchFamily="34" charset="0"/>
              <a:buChar char="•"/>
              <a:defRPr sz="1800">
                <a:latin typeface="Garamond" pitchFamily="18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52D0ADF-85E9-413D-87D0-06C87401EBBE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3268332"/>
      </p:ext>
    </p:extLst>
  </p:cSld>
  <p:clrMapOvr>
    <a:masterClrMapping/>
  </p:clrMapOvr>
</p:sldLayout>
</file>

<file path=ppt/slideMasters/_rels/slideMaster1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.xml"/>
  <Relationship Id="rId10" Type="http://schemas.openxmlformats.org/officeDocument/2006/relationships/slideLayout" Target="../slideLayouts/slideLayout10.xml"/>
  <Relationship Id="rId11" Type="http://schemas.openxmlformats.org/officeDocument/2006/relationships/slideLayout" Target="../slideLayouts/slideLayout11.xml"/>
  <Relationship Id="rId12" Type="http://schemas.openxmlformats.org/officeDocument/2006/relationships/theme" Target="../theme/theme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slideLayout" Target="../slideLayouts/slideLayout5.xml"/>
  <Relationship Id="rId6" Type="http://schemas.openxmlformats.org/officeDocument/2006/relationships/slideLayout" Target="../slideLayouts/slideLayout6.xml"/>
  <Relationship Id="rId7" Type="http://schemas.openxmlformats.org/officeDocument/2006/relationships/slideLayout" Target="../slideLayouts/slideLayout7.xml"/>
  <Relationship Id="rId8" Type="http://schemas.openxmlformats.org/officeDocument/2006/relationships/slideLayout" Target="../slideLayouts/slideLayout8.xml"/>
  <Relationship Id="rId9" Type="http://schemas.openxmlformats.org/officeDocument/2006/relationships/slideLayout" Target="../slideLayouts/slideLayout9.xml"/>
</Relationships>

</file>

<file path=ppt/slideMasters/_rels/slideMaster2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2.xml"/>
  <Relationship Id="rId2" Type="http://schemas.openxmlformats.org/officeDocument/2006/relationships/slideLayout" Target="../slideLayouts/slideLayout13.xml"/>
  <Relationship Id="rId3" Type="http://schemas.openxmlformats.org/officeDocument/2006/relationships/slideLayout" Target="../slideLayouts/slideLayout14.xml"/>
  <Relationship Id="rId4" Type="http://schemas.openxmlformats.org/officeDocument/2006/relationships/theme" Target="../theme/theme2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4EE6D01-0274-46D7-814C-9996774A836E}" type="datetimeFigureOut">
              <a:rPr lang="en-US"/>
              <a:pPr>
                <a:defRPr/>
              </a:pPr>
              <a:t>4/24/2011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BDAC414-2EA0-4205-B693-1CBFC3769D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4" r:id="rId2"/>
    <p:sldLayoutId id="2147483683" r:id="rId3"/>
    <p:sldLayoutId id="2147483682" r:id="rId4"/>
    <p:sldLayoutId id="2147483681" r:id="rId5"/>
    <p:sldLayoutId id="2147483680" r:id="rId6"/>
    <p:sldLayoutId id="2147483679" r:id="rId7"/>
    <p:sldLayoutId id="2147483678" r:id="rId8"/>
    <p:sldLayoutId id="2147483677" r:id="rId9"/>
    <p:sldLayoutId id="2147483676" r:id="rId10"/>
    <p:sldLayoutId id="2147483675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667000" y="274638"/>
            <a:ext cx="6019800" cy="538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3315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</p:sldLayoutIdLst>
  <p:timing>
    <p:tnLst>
      <p:par>
        <p:cTn id="1" dur="indefinite" restart="never" nodeType="tmRoot"/>
      </p:par>
    </p:tnLst>
  </p:timing>
  <p:txStyles>
    <p:titleStyle>
      <a:lvl1pPr algn="ctr" defTabSz="457200" rtl="0" fontAlgn="base">
        <a:spcBef>
          <a:spcPct val="0"/>
        </a:spcBef>
        <a:spcAft>
          <a:spcPct val="0"/>
        </a:spcAft>
        <a:defRPr sz="2400" kern="1200">
          <a:solidFill>
            <a:schemeClr val="tx1"/>
          </a:solidFill>
          <a:latin typeface="Arial" charset="0"/>
          <a:ea typeface="ＭＳ Ｐゴシック" pitchFamily="32" charset="-128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ＭＳ Ｐゴシック" pitchFamily="32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ＭＳ Ｐゴシック" pitchFamily="32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ＭＳ Ｐゴシック" pitchFamily="32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ＭＳ Ｐゴシック" pitchFamily="32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itchFamily="32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itchFamily="32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itchFamily="32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itchFamily="32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" charset="0"/>
          <a:ea typeface="ＭＳ Ｐゴシック" pitchFamily="32" charset="-128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" charset="0"/>
          <a:ea typeface="ＭＳ Ｐゴシック" pitchFamily="32" charset="-128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 charset="0"/>
          <a:ea typeface="ＭＳ Ｐゴシック" pitchFamily="32" charset="-128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charset="0"/>
          <a:ea typeface="ＭＳ Ｐゴシック" pitchFamily="32" charset="-128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charset="0"/>
          <a:ea typeface="ＭＳ Ｐゴシック" pitchFamily="32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2.xml"/>
  <Relationship Id="rId2" Type="http://schemas.openxmlformats.org/officeDocument/2006/relationships/notesSlide" Target="../notesSlides/notesSlide1.xml"/>
</Relationships>

</file>

<file path=ppt/slides/_rels/slide2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3.xml"/>
</Relationships>

</file>

<file path=ppt/slides/_rels/slide3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3.xml"/>
</Relationships>

</file>

<file path=ppt/slides/_rels/slide4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3.xml"/>
</Relationships>

</file>

<file path=ppt/slides/_rels/slide5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3.xml"/>
</Relationships>

</file>

<file path=ppt/slides/_rels/slide6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3.xml"/>
</Relationships>

</file>

<file path=ppt/slides/_rels/slide7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3.xml"/>
</Relationships>

</file>

<file path=ppt/slides/_rels/slide8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4.xml"/>
</Relationships>

</file>

<file path=ppt/slides/_rels/slide9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4.xml"/>
</Relationships>

</file>

<file path=ppt/slides/_rels/slide10.xml.rels><?xml version="1.0" encoding="UTF-8"?>

<Relationships xmlns="http://schemas.openxmlformats.org/package/2006/relationships">
  <Relationship Id="rId1" Type="http://schemas.openxmlformats.org/officeDocument/2006/relationships/vmlDrawing" Target="../drawings/vmlDrawing1.vml"/>
  <Relationship Id="rId2" Type="http://schemas.openxmlformats.org/officeDocument/2006/relationships/slideLayout" Target="../slideLayouts/slideLayout13.xml"/>
  <Relationship Id="rId3" Type="http://schemas.openxmlformats.org/officeDocument/2006/relationships/oleObject" Target="../embeddings/oleObject1.bin"/>
  <Relationship Id="rId4" Type="http://schemas.openxmlformats.org/officeDocument/2006/relationships/image" Target="../media/image3.emf"/>
</Relationships>

</file>

<file path=ppt/slides/_rels/slide11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3.xml"/>
</Relationships>

</file>

<file path=ppt/slides/_rels/slide12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3.xml"/>
</Relationships>

</file>

<file path=ppt/slides/_rels/slide13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3.xml"/>
</Relationships>

</file>

<file path=ppt/slides/_rels/slide14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3.xml"/>
</Relationships>

</file>

<file path=ppt/slides/_rels/slide15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3.xml"/>
</Relationships>

</file>

<file path=ppt/slides/_rels/slide16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3.xml"/>
</Relationships>

</file>

<file path=ppt/slides/_rels/slide17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3.xml"/>
</Relationships>

</file>

<file path=ppt/slides/_rels/slide18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3.xml"/>
</Relationships>

</file>

<file path=ppt/slides/_rels/slide19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ctrTitle" idx="4294967295"/>
          </p:nvPr>
        </p:nvSpPr>
        <p:spPr>
          <a:xfrm>
            <a:off x="512763" y="4419600"/>
            <a:ext cx="7772400" cy="996950"/>
          </a:xfrm>
        </p:spPr>
        <p:txBody>
          <a:bodyPr/>
          <a:lstStyle/>
          <a:p>
            <a:pPr algn="r"/>
            <a:r>
              <a:rPr lang="en-US" sz="2800" smtClean="0">
                <a:latin typeface="Georgia" pitchFamily="18" charset="0"/>
                <a:ea typeface="ＭＳ Ｐゴシック" pitchFamily="34" charset="-128"/>
              </a:rPr>
              <a:t>Bibliometrics:  The State of Play June, 2011</a:t>
            </a:r>
          </a:p>
        </p:txBody>
      </p:sp>
      <p:sp>
        <p:nvSpPr>
          <p:cNvPr id="17410" name="Subtitle 2"/>
          <p:cNvSpPr>
            <a:spLocks noGrp="1"/>
          </p:cNvSpPr>
          <p:nvPr>
            <p:ph type="subTitle" idx="4294967295"/>
          </p:nvPr>
        </p:nvSpPr>
        <p:spPr>
          <a:xfrm>
            <a:off x="1884363" y="5453063"/>
            <a:ext cx="6400800" cy="795337"/>
          </a:xfrm>
        </p:spPr>
        <p:txBody>
          <a:bodyPr/>
          <a:lstStyle/>
          <a:p>
            <a:pPr marL="0" indent="0" algn="r">
              <a:lnSpc>
                <a:spcPct val="80000"/>
              </a:lnSpc>
              <a:buFont typeface="Arial" charset="0"/>
              <a:buNone/>
            </a:pPr>
            <a:r>
              <a:rPr lang="en-US" sz="1200" smtClean="0">
                <a:latin typeface="Garamond" pitchFamily="18" charset="0"/>
                <a:ea typeface="ＭＳ Ｐゴシック" pitchFamily="34" charset="-128"/>
              </a:rPr>
              <a:t>Andrew White</a:t>
            </a:r>
          </a:p>
          <a:p>
            <a:pPr marL="0" indent="0" algn="r">
              <a:lnSpc>
                <a:spcPct val="80000"/>
              </a:lnSpc>
              <a:buFont typeface="Arial" charset="0"/>
              <a:buNone/>
            </a:pPr>
            <a:r>
              <a:rPr lang="en-US" sz="1200" smtClean="0">
                <a:latin typeface="Garamond" pitchFamily="18" charset="0"/>
                <a:ea typeface="ＭＳ Ｐゴシック" pitchFamily="34" charset="-128"/>
              </a:rPr>
              <a:t>Lutishoor Salisbury</a:t>
            </a:r>
          </a:p>
          <a:p>
            <a:pPr marL="0" indent="0" algn="r">
              <a:lnSpc>
                <a:spcPct val="80000"/>
              </a:lnSpc>
              <a:buFont typeface="Arial" charset="0"/>
              <a:buNone/>
            </a:pPr>
            <a:r>
              <a:rPr lang="en-US" sz="1200" smtClean="0">
                <a:latin typeface="Garamond" pitchFamily="18" charset="0"/>
                <a:ea typeface="ＭＳ Ｐゴシック" pitchFamily="34" charset="-128"/>
              </a:rPr>
              <a:t>Steve Hansen</a:t>
            </a:r>
          </a:p>
          <a:p>
            <a:pPr marL="0" indent="0" algn="r">
              <a:lnSpc>
                <a:spcPct val="80000"/>
              </a:lnSpc>
              <a:buFont typeface="Arial" charset="0"/>
              <a:buNone/>
            </a:pPr>
            <a:r>
              <a:rPr lang="en-US" sz="1200" smtClean="0">
                <a:latin typeface="Garamond" pitchFamily="18" charset="0"/>
                <a:ea typeface="ＭＳ Ｐゴシック" pitchFamily="34" charset="-128"/>
              </a:rPr>
              <a:t>Sara Rouhi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Agenda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Arial" charset="0"/>
              <a:buNone/>
            </a:pPr>
            <a:r>
              <a:rPr lang="en-US" sz="2800" smtClean="0">
                <a:ea typeface="ＭＳ Ｐゴシック" pitchFamily="34" charset="-128"/>
              </a:rPr>
              <a:t>Bibliometrics – A Review Article in PowerPoint</a:t>
            </a:r>
          </a:p>
          <a:p>
            <a:pPr>
              <a:lnSpc>
                <a:spcPct val="90000"/>
              </a:lnSpc>
            </a:pPr>
            <a:r>
              <a:rPr lang="en-US" sz="2800" smtClean="0">
                <a:ea typeface="ＭＳ Ｐゴシック" pitchFamily="34" charset="-128"/>
              </a:rPr>
              <a:t>Today’s available metrics – review, what is used and what isn’t</a:t>
            </a:r>
          </a:p>
          <a:p>
            <a:pPr>
              <a:lnSpc>
                <a:spcPct val="90000"/>
              </a:lnSpc>
            </a:pPr>
            <a:r>
              <a:rPr lang="en-US" sz="2800" smtClean="0">
                <a:ea typeface="ＭＳ Ｐゴシック" pitchFamily="34" charset="-128"/>
              </a:rPr>
              <a:t>Inside the Library – how Libraries use metrics to run their business</a:t>
            </a:r>
          </a:p>
          <a:p>
            <a:pPr>
              <a:lnSpc>
                <a:spcPct val="90000"/>
              </a:lnSpc>
            </a:pPr>
            <a:r>
              <a:rPr lang="en-US" sz="2800" smtClean="0">
                <a:ea typeface="ＭＳ Ｐゴシック" pitchFamily="34" charset="-128"/>
              </a:rPr>
              <a:t>Best Practices – the best of the best in terms of reports, availability, delivery etc.</a:t>
            </a:r>
          </a:p>
          <a:p>
            <a:pPr>
              <a:lnSpc>
                <a:spcPct val="90000"/>
              </a:lnSpc>
            </a:pPr>
            <a:r>
              <a:rPr lang="en-US" sz="2800" smtClean="0">
                <a:ea typeface="ＭＳ Ｐゴシック" pitchFamily="34" charset="-128"/>
              </a:rPr>
              <a:t>Limitations of today’s metrics</a:t>
            </a:r>
          </a:p>
          <a:p>
            <a:pPr>
              <a:lnSpc>
                <a:spcPct val="90000"/>
              </a:lnSpc>
            </a:pPr>
            <a:r>
              <a:rPr lang="en-US" sz="2800" smtClean="0">
                <a:ea typeface="ＭＳ Ｐゴシック" pitchFamily="34" charset="-128"/>
              </a:rPr>
              <a:t>Wish list – what our Libraries could use to support higher-level-value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endParaRPr lang="en-US" sz="2800" smtClean="0"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4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Metrics – What is Available Today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marL="609600" indent="-609600">
              <a:buFont typeface="Arial" charset="0"/>
              <a:buNone/>
            </a:pPr>
            <a:r>
              <a:rPr lang="en-US" sz="3600" smtClean="0">
                <a:ea typeface="ＭＳ Ｐゴシック" pitchFamily="34" charset="-128"/>
                <a:cs typeface="Arial" charset="0"/>
              </a:rPr>
              <a:t>Top-Tier Metrics for Libraries</a:t>
            </a:r>
          </a:p>
          <a:p>
            <a:pPr marL="990600" lvl="1" indent="-533400">
              <a:buFont typeface="Arial" charset="0"/>
              <a:buChar char="–"/>
            </a:pPr>
            <a:r>
              <a:rPr lang="en-US" sz="3200" smtClean="0">
                <a:ea typeface="ＭＳ Ｐゴシック" pitchFamily="34" charset="-128"/>
                <a:cs typeface="Arial" charset="0"/>
              </a:rPr>
              <a:t>Journal Impact Factor</a:t>
            </a:r>
          </a:p>
          <a:p>
            <a:pPr marL="990600" lvl="1" indent="-533400">
              <a:buFont typeface="Arial" charset="0"/>
              <a:buChar char="–"/>
            </a:pPr>
            <a:r>
              <a:rPr lang="en-US" sz="3200" smtClean="0">
                <a:ea typeface="ＭＳ Ｐゴシック" pitchFamily="34" charset="-128"/>
                <a:cs typeface="Arial" charset="0"/>
              </a:rPr>
              <a:t>COUNTER usage</a:t>
            </a:r>
          </a:p>
          <a:p>
            <a:pPr marL="990600" lvl="1" indent="-533400">
              <a:buFont typeface="Arial" charset="0"/>
              <a:buChar char="–"/>
            </a:pPr>
            <a:r>
              <a:rPr lang="en-US" sz="3200" smtClean="0">
                <a:ea typeface="ＭＳ Ｐゴシック" pitchFamily="34" charset="-128"/>
                <a:cs typeface="Arial" charset="0"/>
              </a:rPr>
              <a:t>Etc. etc.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Metrics – What is Available Today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4294967295"/>
          </p:nvPr>
        </p:nvSpPr>
        <p:spPr/>
        <p:txBody>
          <a:bodyPr>
            <a:normAutofit/>
          </a:bodyPr>
          <a:lstStyle/>
          <a:p>
            <a:pPr marL="609600" indent="-609600">
              <a:buFont typeface="Arial" charset="0"/>
              <a:buNone/>
            </a:pPr>
            <a:r>
              <a:rPr lang="en-US" sz="3600" smtClean="0">
                <a:latin typeface="Garamond" pitchFamily="18" charset="0"/>
                <a:ea typeface="ＭＳ Ｐゴシック" pitchFamily="34" charset="-128"/>
                <a:cs typeface="Arial" charset="0"/>
              </a:rPr>
              <a:t>Other available Metrics for Libraries</a:t>
            </a:r>
          </a:p>
          <a:p>
            <a:pPr marL="990600" lvl="1" indent="-533400"/>
            <a:r>
              <a:rPr lang="en-US" sz="3200" smtClean="0">
                <a:latin typeface="Garamond" pitchFamily="18" charset="0"/>
                <a:ea typeface="ＭＳ Ｐゴシック" pitchFamily="34" charset="-128"/>
                <a:cs typeface="Arial" charset="0"/>
              </a:rPr>
              <a:t>?</a:t>
            </a:r>
          </a:p>
          <a:p>
            <a:pPr marL="990600" lvl="1" indent="-533400"/>
            <a:r>
              <a:rPr lang="en-US" sz="3200" smtClean="0">
                <a:latin typeface="Garamond" pitchFamily="18" charset="0"/>
                <a:ea typeface="ＭＳ Ｐゴシック" pitchFamily="34" charset="-128"/>
                <a:cs typeface="Arial" charset="0"/>
              </a:rPr>
              <a:t>Etc. etc.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524000"/>
            <a:ext cx="8229600" cy="457200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Peer review</a:t>
            </a:r>
          </a:p>
          <a:p>
            <a:r>
              <a:rPr lang="en-US" dirty="0" smtClean="0"/>
              <a:t>Citation index</a:t>
            </a:r>
          </a:p>
          <a:p>
            <a:r>
              <a:rPr lang="en-US" dirty="0" smtClean="0"/>
              <a:t>Author reputation</a:t>
            </a:r>
          </a:p>
          <a:p>
            <a:r>
              <a:rPr lang="en-US" dirty="0" smtClean="0"/>
              <a:t>Publisher reputation</a:t>
            </a:r>
          </a:p>
          <a:p>
            <a:r>
              <a:rPr lang="en-US" dirty="0" smtClean="0"/>
              <a:t>Usage </a:t>
            </a:r>
            <a:r>
              <a:rPr lang="en-US" dirty="0"/>
              <a:t>statistics</a:t>
            </a:r>
          </a:p>
          <a:p>
            <a:pPr lvl="1"/>
            <a:r>
              <a:rPr lang="en-US" dirty="0"/>
              <a:t>Cost per use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839200" cy="9144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FF99"/>
                </a:solidFill>
              </a:rPr>
              <a:t>Measuring Value of Scholarly Publications</a:t>
            </a:r>
            <a:endParaRPr lang="en-US" sz="3600" b="1" dirty="0">
              <a:solidFill>
                <a:srgbClr val="FFFF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3633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4294967295"/>
          </p:nvPr>
        </p:nvSpPr>
        <p:spPr>
          <a:xfrm>
            <a:off x="457200" y="1219200"/>
            <a:ext cx="8229600" cy="4876800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r>
              <a:rPr lang="en-US" dirty="0"/>
              <a:t> </a:t>
            </a:r>
            <a:r>
              <a:rPr lang="en-US" dirty="0" smtClean="0"/>
              <a:t>ISI Impact Factor </a:t>
            </a:r>
          </a:p>
          <a:p>
            <a:pPr lvl="1"/>
            <a:r>
              <a:rPr lang="en-US" dirty="0" smtClean="0"/>
              <a:t>average </a:t>
            </a:r>
            <a:r>
              <a:rPr lang="en-US" dirty="0"/>
              <a:t>number of citations to articles published in science and social science </a:t>
            </a:r>
            <a:r>
              <a:rPr lang="en-US" dirty="0" smtClean="0"/>
              <a:t>journals</a:t>
            </a:r>
          </a:p>
          <a:p>
            <a:r>
              <a:rPr lang="en-US" dirty="0" err="1"/>
              <a:t>SCImago</a:t>
            </a:r>
            <a:r>
              <a:rPr lang="en-US" dirty="0"/>
              <a:t> Journal Rank  </a:t>
            </a:r>
            <a:endParaRPr lang="en-US" dirty="0" smtClean="0"/>
          </a:p>
          <a:p>
            <a:pPr lvl="1"/>
            <a:r>
              <a:rPr lang="en-US" dirty="0" smtClean="0"/>
              <a:t>number </a:t>
            </a:r>
            <a:r>
              <a:rPr lang="en-US" dirty="0"/>
              <a:t>of citations received by a journal and the importance or prestige of the journals where such citations come from</a:t>
            </a:r>
          </a:p>
          <a:p>
            <a:r>
              <a:rPr lang="en-US" dirty="0" err="1"/>
              <a:t>Eigenfactor</a:t>
            </a:r>
            <a:r>
              <a:rPr lang="en-US" dirty="0"/>
              <a:t> </a:t>
            </a:r>
            <a:r>
              <a:rPr lang="en-US" dirty="0" smtClean="0"/>
              <a:t> Score</a:t>
            </a:r>
          </a:p>
          <a:p>
            <a:pPr lvl="1"/>
            <a:r>
              <a:rPr lang="en-US" dirty="0"/>
              <a:t>j</a:t>
            </a:r>
            <a:r>
              <a:rPr lang="en-US" dirty="0" smtClean="0"/>
              <a:t>ournals rated </a:t>
            </a:r>
            <a:r>
              <a:rPr lang="en-US" dirty="0"/>
              <a:t>according to the number of incoming citations</a:t>
            </a:r>
          </a:p>
          <a:p>
            <a:r>
              <a:rPr lang="en-US" dirty="0" smtClean="0"/>
              <a:t>Hirsch Index </a:t>
            </a:r>
          </a:p>
          <a:p>
            <a:pPr lvl="1"/>
            <a:r>
              <a:rPr lang="en-US" dirty="0" smtClean="0"/>
              <a:t>measure productivity </a:t>
            </a:r>
            <a:r>
              <a:rPr lang="en-US" dirty="0"/>
              <a:t>and impact </a:t>
            </a:r>
            <a:r>
              <a:rPr lang="en-US" dirty="0" smtClean="0"/>
              <a:t>of a researcher through  most </a:t>
            </a:r>
            <a:r>
              <a:rPr lang="en-US" dirty="0"/>
              <a:t>cited papers and the number of citations that they have received in other people's </a:t>
            </a:r>
            <a:r>
              <a:rPr lang="en-US" dirty="0" smtClean="0"/>
              <a:t>publications</a:t>
            </a:r>
          </a:p>
          <a:p>
            <a:pPr lvl="1"/>
            <a:r>
              <a:rPr lang="en-US" dirty="0" smtClean="0"/>
              <a:t>Can be calculated with Google Scholar</a:t>
            </a: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</p:spPr>
        <p:txBody>
          <a:bodyPr/>
          <a:lstStyle/>
          <a:p>
            <a:r>
              <a:rPr lang="en-US" b="1" dirty="0" smtClean="0">
                <a:solidFill>
                  <a:srgbClr val="FFFF99"/>
                </a:solidFill>
              </a:rPr>
              <a:t>Value Measured by </a:t>
            </a:r>
            <a:r>
              <a:rPr lang="en-US" b="1" dirty="0" err="1" smtClean="0">
                <a:solidFill>
                  <a:srgbClr val="FFFF99"/>
                </a:solidFill>
              </a:rPr>
              <a:t>Citability</a:t>
            </a:r>
            <a:r>
              <a:rPr lang="en-US" b="1" dirty="0" smtClean="0">
                <a:solidFill>
                  <a:srgbClr val="FFFF99"/>
                </a:solidFill>
              </a:rPr>
              <a:t> </a:t>
            </a:r>
            <a:endParaRPr lang="en-US" b="1" dirty="0">
              <a:solidFill>
                <a:srgbClr val="FFFF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315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Inside the Library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Use of Metrics – some examples for planning budgets and collections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lide Number Placeholder 1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B2797-CA5A-4042-9617-D701B992A9B7}" type="slidenum">
              <a:rPr lang="en-US">
                <a:solidFill>
                  <a:srgbClr val="000000"/>
                </a:solidFill>
              </a:rPr>
              <a:pPr/>
              <a:t>8</a:t>
            </a:fld>
            <a:endParaRPr lang="en-US">
              <a:solidFill>
                <a:srgbClr val="000000"/>
              </a:solidFill>
            </a:endParaRPr>
          </a:p>
        </p:txBody>
      </p:sp>
      <p:graphicFrame>
        <p:nvGraphicFramePr>
          <p:cNvPr id="14338" name="Group 2"/>
          <p:cNvGraphicFramePr>
            <a:graphicFrameLocks noGrp="1"/>
          </p:cNvGraphicFramePr>
          <p:nvPr/>
        </p:nvGraphicFramePr>
        <p:xfrm>
          <a:off x="0" y="0"/>
          <a:ext cx="9144000" cy="6883721"/>
        </p:xfrm>
        <a:graphic>
          <a:graphicData uri="http://schemas.openxmlformats.org/drawingml/2006/table">
            <a:tbl>
              <a:tblPr/>
              <a:tblGrid>
                <a:gridCol w="1747838"/>
                <a:gridCol w="1003300"/>
                <a:gridCol w="1216025"/>
                <a:gridCol w="1501775"/>
                <a:gridCol w="1225550"/>
                <a:gridCol w="1227137"/>
                <a:gridCol w="1222375"/>
              </a:tblGrid>
              <a:tr h="511175">
                <a:tc gridSpan="7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COUNTER JR1 Report -- Number of Successful Full-Text Article Requests by Month and Journal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60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Journal</a:t>
                      </a:r>
                      <a:endParaRPr kumimoji="0" lang="en-US" sz="2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Jan</a:t>
                      </a:r>
                      <a:endParaRPr kumimoji="0" lang="en-US" sz="2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Feb</a:t>
                      </a:r>
                      <a:endParaRPr kumimoji="0" lang="en-US" sz="2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Mar</a:t>
                      </a:r>
                      <a:endParaRPr kumimoji="0" lang="en-US" sz="2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Apr</a:t>
                      </a:r>
                      <a:endParaRPr kumimoji="0" lang="en-US" sz="2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May</a:t>
                      </a:r>
                      <a:endParaRPr kumimoji="0" lang="en-US" sz="2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Jun</a:t>
                      </a:r>
                      <a:endParaRPr kumimoji="0" lang="en-US" sz="2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0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Academic Radiology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4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4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4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ACC Current Journal Review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41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57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Accident Analysis &amp; Prevention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8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3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57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Accident and Emergency Nursing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3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36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Accounting, Management and Information Technologies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45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Accounting, Organizations and Society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0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Acta Materialia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118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97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119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78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94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110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0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Acta Metallurgica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4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Acta Metallurgica et Materialia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0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Acta Oecologica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3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13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28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Acta Psychologica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4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6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7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9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502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D0ADF-85E9-413D-87D0-06C87401EBBE}" type="slidenum">
              <a:rPr lang="en-US" smtClean="0">
                <a:solidFill>
                  <a:srgbClr val="000000"/>
                </a:solidFill>
              </a:rPr>
              <a:pPr/>
              <a:t>9</a:t>
            </a:fld>
            <a:endParaRPr lang="en-US">
              <a:solidFill>
                <a:srgbClr val="000000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2646364"/>
              </p:ext>
            </p:extLst>
          </p:nvPr>
        </p:nvGraphicFramePr>
        <p:xfrm>
          <a:off x="0" y="2"/>
          <a:ext cx="9144000" cy="703784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114568"/>
                <a:gridCol w="956930"/>
                <a:gridCol w="1072502"/>
              </a:tblGrid>
              <a:tr h="1374632"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effectLst/>
                        </a:rPr>
                        <a:t>Usage </a:t>
                      </a:r>
                      <a:r>
                        <a:rPr lang="en-US" sz="2800" dirty="0">
                          <a:effectLst/>
                        </a:rPr>
                        <a:t>and visitors to the ten most frequently used full-text e-journal titles that are part of </a:t>
                      </a:r>
                      <a:r>
                        <a:rPr lang="en-US" sz="2800" dirty="0" smtClean="0">
                          <a:effectLst/>
                        </a:rPr>
                        <a:t> Medical Library </a:t>
                      </a:r>
                      <a:r>
                        <a:rPr lang="en-US" sz="2800" dirty="0">
                          <a:effectLst/>
                        </a:rPr>
                        <a:t>virtual collection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en-US" sz="28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80860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sng">
                          <a:effectLst/>
                        </a:rPr>
                        <a:t>Title</a:t>
                      </a:r>
                      <a:endParaRPr lang="en-US" sz="28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sng">
                          <a:effectLst/>
                        </a:rPr>
                        <a:t>Total usage</a:t>
                      </a:r>
                      <a:endParaRPr lang="en-US" sz="28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sng">
                          <a:effectLst/>
                        </a:rPr>
                        <a:t>Unique visitors</a:t>
                      </a:r>
                      <a:endParaRPr lang="en-US" sz="28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/>
                </a:tc>
              </a:tr>
              <a:tr h="42957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Nature</a:t>
                      </a:r>
                      <a:endParaRPr lang="en-US" sz="28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9877</a:t>
                      </a:r>
                      <a:endParaRPr lang="en-US" sz="28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950</a:t>
                      </a:r>
                      <a:endParaRPr lang="en-US" sz="28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/>
                </a:tc>
              </a:tr>
              <a:tr h="42957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The Journal of Biological Chemistry</a:t>
                      </a:r>
                      <a:endParaRPr lang="en-US" sz="28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7331</a:t>
                      </a:r>
                      <a:endParaRPr lang="en-US" sz="28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536</a:t>
                      </a:r>
                      <a:endParaRPr lang="en-US" sz="28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/>
                </a:tc>
              </a:tr>
              <a:tr h="42957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New England Journal of Medicine</a:t>
                      </a:r>
                      <a:endParaRPr lang="en-US" sz="28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6795</a:t>
                      </a:r>
                      <a:endParaRPr lang="en-US" sz="28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1072</a:t>
                      </a:r>
                      <a:endParaRPr lang="en-US" sz="28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/>
                </a:tc>
              </a:tr>
              <a:tr h="42957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Cell</a:t>
                      </a:r>
                      <a:endParaRPr lang="en-US" sz="28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6679</a:t>
                      </a:r>
                      <a:endParaRPr lang="en-US" sz="28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655</a:t>
                      </a:r>
                      <a:endParaRPr lang="en-US" sz="28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/>
                </a:tc>
              </a:tr>
              <a:tr h="80860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Proceedings of the National Academy of Sciences of the United States of America</a:t>
                      </a:r>
                      <a:endParaRPr lang="en-US" sz="28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6144</a:t>
                      </a:r>
                      <a:endParaRPr lang="en-US" sz="28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633</a:t>
                      </a:r>
                      <a:endParaRPr lang="en-US" sz="28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/>
                </a:tc>
              </a:tr>
              <a:tr h="42957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Science</a:t>
                      </a:r>
                      <a:endParaRPr lang="en-US" sz="28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5146</a:t>
                      </a:r>
                      <a:endParaRPr lang="en-US" sz="28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602</a:t>
                      </a:r>
                      <a:endParaRPr lang="en-US" sz="28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/>
                </a:tc>
              </a:tr>
              <a:tr h="42957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Biochemistry</a:t>
                      </a:r>
                      <a:endParaRPr lang="en-US" sz="28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2860</a:t>
                      </a:r>
                      <a:endParaRPr lang="en-US" sz="28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286</a:t>
                      </a:r>
                      <a:endParaRPr lang="en-US" sz="28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/>
                </a:tc>
              </a:tr>
              <a:tr h="42957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Journal of Immunology</a:t>
                      </a:r>
                      <a:endParaRPr lang="en-US" sz="28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2634</a:t>
                      </a:r>
                      <a:endParaRPr lang="en-US" sz="28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219</a:t>
                      </a:r>
                      <a:endParaRPr lang="en-US" sz="28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/>
                </a:tc>
              </a:tr>
              <a:tr h="42957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Journal of the American Medical Association</a:t>
                      </a:r>
                      <a:endParaRPr lang="en-US" sz="28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2630</a:t>
                      </a:r>
                      <a:endParaRPr lang="en-US" sz="28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542</a:t>
                      </a:r>
                      <a:endParaRPr lang="en-US" sz="28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/>
                </a:tc>
              </a:tr>
              <a:tr h="42957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Lancet</a:t>
                      </a:r>
                      <a:endParaRPr lang="en-US" sz="28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2547</a:t>
                      </a:r>
                      <a:endParaRPr lang="en-US" sz="28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454</a:t>
                      </a:r>
                      <a:endParaRPr lang="en-US" sz="28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5188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89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4322670"/>
              </p:ext>
            </p:extLst>
          </p:nvPr>
        </p:nvGraphicFramePr>
        <p:xfrm>
          <a:off x="76200" y="1524000"/>
          <a:ext cx="8988287" cy="3733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Chart" r:id="rId3" imgW="6458102" imgH="2628900" progId="Excel.Chart.8">
                  <p:embed/>
                </p:oleObj>
              </mc:Choice>
              <mc:Fallback>
                <p:oleObj name="Chart" r:id="rId3" imgW="6458102" imgH="2628900" progId="Excel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" y="1524000"/>
                        <a:ext cx="8988287" cy="3733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FF99"/>
                </a:solidFill>
              </a:rPr>
              <a:t>Does impact equate to local use?</a:t>
            </a:r>
            <a:endParaRPr lang="en-US" b="1" dirty="0">
              <a:solidFill>
                <a:srgbClr val="FFFF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4564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Inside the Library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Use of Metrics – some examples for driving our business, enhancing the impact or added value of the library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Inside the Library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Use of Metrics – some examples for making decisions on new content – where historic metrics are not available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Inside the Library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Examples of a couple “Decision Matrices” from the real world?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Best Practices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Reports:  These reports add value for the Library (and how)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Ex…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Ex…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Best Practices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Technology and/or implementation:  These Websites, access tools, summaries etc. are ideal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Ex…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Ex…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Limitations…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Today’s bibliometrics present real limitations/challenges, because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Metrics like Impact Factor are global.  The journal may have low use/applicability at my specific campus, yet retains the high IF price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COUNTER shows a download, not the ultimate fate of that information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Metrics become a gate counter, and this results in…&lt;negative consequences&gt;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Wish list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ACS has the opportunity to improve the value-add for Libraries by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Implementing these tools that are industry “Best Practices”.  &lt;Libraries need to confirm that this would add real value&gt;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Considering these new reports/capabilities that could stake out a Leadership position, and add real value for the Library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Conclusions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Anticipated state of metrics in 2-3 years</a:t>
            </a:r>
          </a:p>
          <a:p>
            <a:r>
              <a:rPr lang="en-US" smtClean="0">
                <a:ea typeface="ＭＳ Ｐゴシック" pitchFamily="34" charset="-128"/>
              </a:rPr>
              <a:t>Summary of opportunities for ACS to play a constructive and positive role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z="2000" smtClean="0">
                <a:ea typeface="ＭＳ Ｐゴシック" pitchFamily="34" charset="-128"/>
              </a:rPr>
              <a:t>Other questions – do we want to tackle these?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mtClean="0">
                <a:ea typeface="ＭＳ Ｐゴシック" pitchFamily="34" charset="-128"/>
              </a:rPr>
              <a:t>If not ROI, what?  How do we all – Libraries, Publishers, Authors, Scientist readers – start to define “R” in a way tht’s meaningful?</a:t>
            </a:r>
          </a:p>
          <a:p>
            <a:pPr>
              <a:lnSpc>
                <a:spcPct val="90000"/>
              </a:lnSpc>
            </a:pPr>
            <a:r>
              <a:rPr lang="en-US" smtClean="0">
                <a:ea typeface="ＭＳ Ｐゴシック" pitchFamily="34" charset="-128"/>
              </a:rPr>
              <a:t>How do e-Books fit into the metrics mix? Is a download a download? </a:t>
            </a:r>
          </a:p>
          <a:p>
            <a:pPr>
              <a:lnSpc>
                <a:spcPct val="90000"/>
              </a:lnSpc>
            </a:pPr>
            <a:r>
              <a:rPr lang="en-US" smtClean="0">
                <a:ea typeface="ＭＳ Ｐゴシック" pitchFamily="34" charset="-128"/>
              </a:rPr>
              <a:t>Do bibliometrics serve other purposes – outside the Library even – that we should take into account?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_Office Them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ACS_CAP_11022010</Template>
  <TotalTime>438</TotalTime>
  <Words>761</Words>
  <Application>Microsoft Office PowerPoint</Application>
  <PresentationFormat>On-screen Show (4:3)</PresentationFormat>
  <Paragraphs>194</Paragraphs>
  <Slides>19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Custom Design</vt:lpstr>
      <vt:lpstr>1_Office Theme</vt:lpstr>
      <vt:lpstr>Chart</vt:lpstr>
      <vt:lpstr>Bibliometrics:  The State of Play June, 2011</vt:lpstr>
      <vt:lpstr>Agenda</vt:lpstr>
      <vt:lpstr>Metrics – What is Available Today</vt:lpstr>
      <vt:lpstr>Metrics – What is Available Today</vt:lpstr>
      <vt:lpstr>Measuring Value of Scholarly Publications</vt:lpstr>
      <vt:lpstr>Value Measured by Citability </vt:lpstr>
      <vt:lpstr>Inside the Library</vt:lpstr>
      <vt:lpstr>PowerPoint Presentation</vt:lpstr>
      <vt:lpstr>PowerPoint Presentation</vt:lpstr>
      <vt:lpstr>Does impact equate to local use?</vt:lpstr>
      <vt:lpstr>Inside the Library</vt:lpstr>
      <vt:lpstr>Inside the Library</vt:lpstr>
      <vt:lpstr>Inside the Library</vt:lpstr>
      <vt:lpstr>Best Practices</vt:lpstr>
      <vt:lpstr>Best Practices</vt:lpstr>
      <vt:lpstr>Limitations…</vt:lpstr>
      <vt:lpstr>Wish list</vt:lpstr>
      <vt:lpstr>Conclusions</vt:lpstr>
      <vt:lpstr>Other questions – do we want to tackle these?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oreProperties xmlns="http://schemas.openxmlformats.org/package/2006/metadata/core-properties" xmlns:cp="http://schemas.openxmlformats.org/package/2006/metadata/core-properties" xmlns:dc="http://purl.org/dc/elements/1.1/" xmlns:dcterms="http://purl.org/dc/terms/" xmlns:xsi="http://www.w3.org/2001/XMLSchema-instance">
  <dcterms:created xsi:type="dcterms:W3CDTF">2010-11-01T20:46:59Z</dcterms:created>
  <dc:creator>Norah</dc:creator>
  <lastModifiedBy>White</lastModifiedBy>
  <dcterms:modified xsi:type="dcterms:W3CDTF">2011-04-24T20:37:58Z</dcterms:modified>
  <revision>143</revision>
  <dc:title>PowerPoint Presentation</dc:title>
</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DV.Tracking" pid="2">
    <vt:lpwstr>true</vt:lpwstr>
  </property>
  <property fmtid="{D5CDD505-2E9C-101B-9397-08002B2CF9AE}" name="DV.DocumentId" pid="3">
    <vt:lpwstr>YNLhfUXtYrgq8gD70Y52sx</vt:lpwstr>
  </property>
  <property fmtid="{D5CDD505-2E9C-101B-9397-08002B2CF9AE}" name="DV.VersionId" pid="4">
    <vt:lpwstr>aDrZTydFfDFPIT87BgsECQ</vt:lpwstr>
  </property>
  <property fmtid="{D5CDD505-2E9C-101B-9397-08002B2CF9AE}" name="DV.MergeIncapabilityFlags" pid="5">
    <vt:i4>0</vt:i4>
  </property>
</Properties>
</file>