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Lst>
  <p:notesMasterIdLst>
    <p:notesMasterId r:id="rId21"/>
  </p:notesMasterIdLst>
  <p:sldIdLst>
    <p:sldId id="256" r:id="rId2"/>
    <p:sldId id="261" r:id="rId3"/>
    <p:sldId id="262" r:id="rId4"/>
    <p:sldId id="272" r:id="rId5"/>
    <p:sldId id="265" r:id="rId6"/>
    <p:sldId id="273" r:id="rId7"/>
    <p:sldId id="266" r:id="rId8"/>
    <p:sldId id="274" r:id="rId9"/>
    <p:sldId id="264" r:id="rId10"/>
    <p:sldId id="267" r:id="rId11"/>
    <p:sldId id="268" r:id="rId12"/>
    <p:sldId id="269" r:id="rId13"/>
    <p:sldId id="270" r:id="rId14"/>
    <p:sldId id="271" r:id="rId15"/>
    <p:sldId id="275" r:id="rId16"/>
    <p:sldId id="276" r:id="rId17"/>
    <p:sldId id="277" r:id="rId18"/>
    <p:sldId id="278" r:id="rId19"/>
    <p:sldId id="279" r:id="rId20"/>
  </p:sldIdLst>
  <p:sldSz cx="9144000" cy="6858000" type="screen4x3"/>
  <p:notesSz cx="6858000" cy="9144000"/>
  <p:defaultTextStyle>
    <a:defPPr>
      <a:defRPr lang="en-US"/>
    </a:defPPr>
    <a:lvl1pPr algn="ctr" defTabSz="457200" rtl="0" fontAlgn="base">
      <a:spcBef>
        <a:spcPct val="0"/>
      </a:spcBef>
      <a:spcAft>
        <a:spcPct val="0"/>
      </a:spcAft>
      <a:defRPr sz="2400" kern="1200">
        <a:solidFill>
          <a:schemeClr val="tx1"/>
        </a:solidFill>
        <a:latin typeface="Calibri" pitchFamily="34" charset="0"/>
        <a:ea typeface="+mn-ea"/>
        <a:cs typeface="Arial" charset="0"/>
      </a:defRPr>
    </a:lvl1pPr>
    <a:lvl2pPr marL="457200" algn="ctr" defTabSz="457200" rtl="0" fontAlgn="base">
      <a:spcBef>
        <a:spcPct val="0"/>
      </a:spcBef>
      <a:spcAft>
        <a:spcPct val="0"/>
      </a:spcAft>
      <a:defRPr sz="2400" kern="1200">
        <a:solidFill>
          <a:schemeClr val="tx1"/>
        </a:solidFill>
        <a:latin typeface="Calibri" pitchFamily="34" charset="0"/>
        <a:ea typeface="+mn-ea"/>
        <a:cs typeface="Arial" charset="0"/>
      </a:defRPr>
    </a:lvl2pPr>
    <a:lvl3pPr marL="914400" algn="ctr" defTabSz="457200" rtl="0" fontAlgn="base">
      <a:spcBef>
        <a:spcPct val="0"/>
      </a:spcBef>
      <a:spcAft>
        <a:spcPct val="0"/>
      </a:spcAft>
      <a:defRPr sz="2400" kern="1200">
        <a:solidFill>
          <a:schemeClr val="tx1"/>
        </a:solidFill>
        <a:latin typeface="Calibri" pitchFamily="34" charset="0"/>
        <a:ea typeface="+mn-ea"/>
        <a:cs typeface="Arial" charset="0"/>
      </a:defRPr>
    </a:lvl3pPr>
    <a:lvl4pPr marL="1371600" algn="ctr" defTabSz="457200" rtl="0" fontAlgn="base">
      <a:spcBef>
        <a:spcPct val="0"/>
      </a:spcBef>
      <a:spcAft>
        <a:spcPct val="0"/>
      </a:spcAft>
      <a:defRPr sz="2400" kern="1200">
        <a:solidFill>
          <a:schemeClr val="tx1"/>
        </a:solidFill>
        <a:latin typeface="Calibri" pitchFamily="34" charset="0"/>
        <a:ea typeface="+mn-ea"/>
        <a:cs typeface="Arial" charset="0"/>
      </a:defRPr>
    </a:lvl4pPr>
    <a:lvl5pPr marL="1828800" algn="ctr" defTabSz="457200" rtl="0" fontAlgn="base">
      <a:spcBef>
        <a:spcPct val="0"/>
      </a:spcBef>
      <a:spcAft>
        <a:spcPct val="0"/>
      </a:spcAft>
      <a:defRPr sz="2400" kern="1200">
        <a:solidFill>
          <a:schemeClr val="tx1"/>
        </a:solidFill>
        <a:latin typeface="Calibri" pitchFamily="34" charset="0"/>
        <a:ea typeface="+mn-ea"/>
        <a:cs typeface="Arial" charset="0"/>
      </a:defRPr>
    </a:lvl5pPr>
    <a:lvl6pPr marL="2286000" algn="l" defTabSz="914400" rtl="0" eaLnBrk="1" latinLnBrk="0" hangingPunct="1">
      <a:defRPr sz="2400" kern="1200">
        <a:solidFill>
          <a:schemeClr val="tx1"/>
        </a:solidFill>
        <a:latin typeface="Calibri" pitchFamily="34" charset="0"/>
        <a:ea typeface="+mn-ea"/>
        <a:cs typeface="Arial" charset="0"/>
      </a:defRPr>
    </a:lvl6pPr>
    <a:lvl7pPr marL="2743200" algn="l" defTabSz="914400" rtl="0" eaLnBrk="1" latinLnBrk="0" hangingPunct="1">
      <a:defRPr sz="2400" kern="1200">
        <a:solidFill>
          <a:schemeClr val="tx1"/>
        </a:solidFill>
        <a:latin typeface="Calibri" pitchFamily="34" charset="0"/>
        <a:ea typeface="+mn-ea"/>
        <a:cs typeface="Arial" charset="0"/>
      </a:defRPr>
    </a:lvl7pPr>
    <a:lvl8pPr marL="3200400" algn="l" defTabSz="914400" rtl="0" eaLnBrk="1" latinLnBrk="0" hangingPunct="1">
      <a:defRPr sz="2400" kern="1200">
        <a:solidFill>
          <a:schemeClr val="tx1"/>
        </a:solidFill>
        <a:latin typeface="Calibri" pitchFamily="34" charset="0"/>
        <a:ea typeface="+mn-ea"/>
        <a:cs typeface="Arial" charset="0"/>
      </a:defRPr>
    </a:lvl8pPr>
    <a:lvl9pPr marL="3657600" algn="l" defTabSz="914400" rtl="0" eaLnBrk="1" latinLnBrk="0" hangingPunct="1">
      <a:defRPr sz="2400"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4C8D"/>
    <a:srgbClr val="FFC4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65785" autoAdjust="0"/>
  </p:normalViewPr>
  <p:slideViewPr>
    <p:cSldViewPr snapToGrid="0" snapToObjects="1">
      <p:cViewPr varScale="1">
        <p:scale>
          <a:sx n="40" d="100"/>
          <a:sy n="40" d="100"/>
        </p:scale>
        <p:origin x="-2172"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ABEBA-8927-4899-AC6A-87C503D1BB65}" type="datetimeFigureOut">
              <a:rPr lang="en-US" smtClean="0"/>
              <a:t>6/5/2011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1F3707-581C-4A35-BA93-E552AF1E93A2}" type="slidenum">
              <a:rPr lang="en-US" smtClean="0"/>
              <a:t>‹#›</a:t>
            </a:fld>
            <a:endParaRPr lang="en-US"/>
          </a:p>
        </p:txBody>
      </p:sp>
    </p:spTree>
    <p:extLst>
      <p:ext uri="{BB962C8B-B14F-4D97-AF65-F5344CB8AC3E}">
        <p14:creationId xmlns:p14="http://schemas.microsoft.com/office/powerpoint/2010/main" val="3476708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buFont typeface="Arial" pitchFamily="34" charset="0"/>
              <a:buChar char="•"/>
            </a:pPr>
            <a:r>
              <a:rPr lang="en-US" dirty="0" smtClean="0"/>
              <a:t>What are the industry best practices related to authentication and access?</a:t>
            </a:r>
          </a:p>
          <a:p>
            <a:pPr marL="457200" lvl="1" indent="-457200">
              <a:buFont typeface="Arial" pitchFamily="34" charset="0"/>
              <a:buChar char="•"/>
            </a:pPr>
            <a:r>
              <a:rPr lang="en-US" dirty="0" smtClean="0"/>
              <a:t>What could change or dramatically affect these best practices in the next 2-3 years?</a:t>
            </a:r>
          </a:p>
          <a:p>
            <a:pPr marL="457200" lvl="1" indent="-457200">
              <a:buFont typeface="Arial" pitchFamily="34" charset="0"/>
              <a:buChar char="•"/>
            </a:pPr>
            <a:r>
              <a:rPr lang="en-US" dirty="0" smtClean="0"/>
              <a:t>What are the customer ideal expectations when it comes to authentication, access, and abuse mitigation?</a:t>
            </a:r>
          </a:p>
          <a:p>
            <a:pPr marL="457200" lvl="1" indent="-457200">
              <a:buFont typeface="Arial" pitchFamily="34" charset="0"/>
              <a:buChar char="•"/>
            </a:pPr>
            <a:r>
              <a:rPr lang="en-US" dirty="0" smtClean="0"/>
              <a:t>The team also added the issue of post-cancellation rights since it seemed interrelated to access issues.</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buFont typeface="Arial" pitchFamily="34" charset="0"/>
              <a:buChar char="•"/>
            </a:pPr>
            <a:r>
              <a:rPr lang="en-US" dirty="0" smtClean="0"/>
              <a:t>What are the industry best practices related to authentication and access?</a:t>
            </a:r>
          </a:p>
          <a:p>
            <a:pPr marL="457200" lvl="1" indent="-457200">
              <a:buFont typeface="Arial" pitchFamily="34" charset="0"/>
              <a:buChar char="•"/>
            </a:pPr>
            <a:r>
              <a:rPr lang="en-US" dirty="0" smtClean="0"/>
              <a:t>What could change or dramatically affect these best practices in the next 2-3 years?</a:t>
            </a:r>
          </a:p>
          <a:p>
            <a:pPr marL="457200" lvl="1" indent="-457200">
              <a:buFont typeface="Arial" pitchFamily="34" charset="0"/>
              <a:buChar char="•"/>
            </a:pPr>
            <a:r>
              <a:rPr lang="en-US" dirty="0" smtClean="0"/>
              <a:t>What are the customer ideal expectations when it comes to authentication, access, and abuse mitigation?</a:t>
            </a:r>
          </a:p>
          <a:p>
            <a:pPr marL="457200" lvl="1" indent="-457200">
              <a:buFont typeface="Arial" pitchFamily="34" charset="0"/>
              <a:buChar char="•"/>
            </a:pPr>
            <a:r>
              <a:rPr lang="en-US" smtClean="0"/>
              <a:t>The team also added the issue of post-cancellation rights since it seemed interrelated to access issues.</a:t>
            </a:r>
          </a:p>
          <a:p>
            <a:endParaRPr lang="en-US"/>
          </a:p>
        </p:txBody>
      </p:sp>
      <p:sp>
        <p:nvSpPr>
          <p:cNvPr id="4" name="Slide Number Placeholder 3"/>
          <p:cNvSpPr>
            <a:spLocks noGrp="1"/>
          </p:cNvSpPr>
          <p:nvPr>
            <p:ph type="sldNum" sz="quarter" idx="10"/>
          </p:nvPr>
        </p:nvSpPr>
        <p:spPr/>
        <p:txBody>
          <a:bodyPr/>
          <a:lstStyle/>
          <a:p>
            <a:fld id="{981F3707-581C-4A35-BA93-E552AF1E93A2}" type="slidenum">
              <a:rPr lang="en-US" smtClean="0"/>
              <a:t>3</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5</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7</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8313" lvl="2" indent="-457200"/>
            <a:r>
              <a:rPr lang="en-US" sz="3200" dirty="0" smtClean="0"/>
              <a:t>AAAS (Sara)</a:t>
            </a:r>
          </a:p>
          <a:p>
            <a:pPr marL="468313" lvl="2" indent="-457200"/>
            <a:r>
              <a:rPr lang="en-US" sz="3200" dirty="0" smtClean="0"/>
              <a:t>AIP/APS (Norah)</a:t>
            </a:r>
          </a:p>
          <a:p>
            <a:pPr marL="468313" lvl="2" indent="-457200"/>
            <a:r>
              <a:rPr lang="en-US" sz="3200" dirty="0" smtClean="0"/>
              <a:t>Elsevier (Norah)</a:t>
            </a:r>
          </a:p>
          <a:p>
            <a:pPr marL="468313" lvl="2" indent="-457200"/>
            <a:r>
              <a:rPr lang="en-US" sz="3200" dirty="0" smtClean="0"/>
              <a:t>IEEE (James)</a:t>
            </a:r>
          </a:p>
          <a:p>
            <a:pPr marL="468313" lvl="2" indent="-457200"/>
            <a:r>
              <a:rPr lang="en-US" sz="3200" dirty="0" smtClean="0"/>
              <a:t>Nature (James)</a:t>
            </a:r>
          </a:p>
          <a:p>
            <a:pPr marL="468313" lvl="2" indent="-457200"/>
            <a:r>
              <a:rPr lang="en-US" sz="3200" dirty="0" smtClean="0"/>
              <a:t>OSA (James)</a:t>
            </a:r>
          </a:p>
          <a:p>
            <a:pPr marL="468313" lvl="2" indent="-457200"/>
            <a:r>
              <a:rPr lang="en-US" sz="3200" dirty="0" smtClean="0"/>
              <a:t>PNAS (Sara)</a:t>
            </a:r>
          </a:p>
          <a:p>
            <a:pPr marL="468313" lvl="2" indent="-457200"/>
            <a:r>
              <a:rPr lang="en-US" sz="3200" dirty="0" smtClean="0"/>
              <a:t>Royal Society of Chemistry (Norah)</a:t>
            </a:r>
          </a:p>
          <a:p>
            <a:pPr marL="468313" lvl="2" indent="-457200"/>
            <a:r>
              <a:rPr lang="en-US" sz="3200" dirty="0" smtClean="0"/>
              <a:t>Springer (James)</a:t>
            </a:r>
          </a:p>
          <a:p>
            <a:pPr marL="468313" lvl="2" indent="-457200"/>
            <a:r>
              <a:rPr lang="en-US" sz="3200" dirty="0" smtClean="0"/>
              <a:t>Wiley (James)</a:t>
            </a:r>
          </a:p>
          <a:p>
            <a:pPr marL="468313" lvl="2" indent="-457200"/>
            <a:endParaRPr lang="en-US" sz="3200" dirty="0" smtClean="0"/>
          </a:p>
          <a:p>
            <a:pPr marL="11113" lvl="2" indent="12700"/>
            <a:r>
              <a:rPr lang="en-US" sz="3200" dirty="0" smtClean="0"/>
              <a:t>Note that Sara will be contacting another ACS CAP member to contact these publishers to reduce potential conflicts.</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9</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sz="1200" kern="1200" dirty="0" smtClean="0">
                <a:solidFill>
                  <a:schemeClr val="tx1"/>
                </a:solidFill>
                <a:effectLst/>
                <a:latin typeface="+mn-lt"/>
                <a:ea typeface="+mn-ea"/>
                <a:cs typeface="+mn-cs"/>
              </a:rPr>
              <a:t>What IP blocking techniques to you use? </a:t>
            </a:r>
          </a:p>
          <a:p>
            <a:pPr lvl="3"/>
            <a:r>
              <a:rPr lang="en-US" sz="1200" kern="1200" dirty="0" smtClean="0">
                <a:solidFill>
                  <a:schemeClr val="tx1"/>
                </a:solidFill>
                <a:effectLst/>
                <a:latin typeface="+mn-lt"/>
                <a:ea typeface="+mn-ea"/>
                <a:cs typeface="+mn-cs"/>
              </a:rPr>
              <a:t>Spider Traps: These are hidden links on some pages that a human being would never click on, but Web crawlers would follow when someone attempts to download large quantities of our content. The IP address of the user who hit the spider trap is blocked.</a:t>
            </a:r>
          </a:p>
          <a:p>
            <a:pPr lvl="3"/>
            <a:r>
              <a:rPr lang="en-US" sz="1200" kern="1200" dirty="0" smtClean="0">
                <a:solidFill>
                  <a:schemeClr val="tx1"/>
                </a:solidFill>
                <a:effectLst/>
                <a:latin typeface="+mn-lt"/>
                <a:ea typeface="+mn-ea"/>
                <a:cs typeface="+mn-cs"/>
              </a:rPr>
              <a:t>More than X downloads in a session: If more than X full-text HTML or PDF downloads occur in a single session, the IP address associated with that session is blocked.</a:t>
            </a:r>
          </a:p>
          <a:p>
            <a:pPr lvl="3"/>
            <a:r>
              <a:rPr lang="en-US" sz="1200" kern="1200" dirty="0" smtClean="0">
                <a:solidFill>
                  <a:schemeClr val="tx1"/>
                </a:solidFill>
                <a:effectLst/>
                <a:latin typeface="+mn-lt"/>
                <a:ea typeface="+mn-ea"/>
                <a:cs typeface="+mn-cs"/>
              </a:rPr>
              <a:t>More than X sessions in X minutes: This rule is intended to thwart abusers who have figured out the X download limit per session, and attempt to spawn multiple sessions to conduct a massive download.</a:t>
            </a:r>
          </a:p>
          <a:p>
            <a:pPr lvl="3"/>
            <a:r>
              <a:rPr lang="en-US" sz="1200" kern="1200" dirty="0" smtClean="0">
                <a:solidFill>
                  <a:schemeClr val="tx1"/>
                </a:solidFill>
                <a:effectLst/>
                <a:latin typeface="+mn-lt"/>
                <a:ea typeface="+mn-ea"/>
                <a:cs typeface="+mn-cs"/>
              </a:rPr>
              <a:t>Session duration longer than XXX minutes: It is intended to stop abusers who try to perform a massive download by throttling the downloads to a slower pace, but running for a long time.</a:t>
            </a:r>
          </a:p>
          <a:p>
            <a:pPr lvl="2"/>
            <a:r>
              <a:rPr lang="en-US" sz="1200" kern="1200" dirty="0" smtClean="0">
                <a:solidFill>
                  <a:schemeClr val="tx1"/>
                </a:solidFill>
                <a:effectLst/>
                <a:latin typeface="+mn-lt"/>
                <a:ea typeface="+mn-ea"/>
                <a:cs typeface="+mn-cs"/>
              </a:rPr>
              <a:t>What authentication methods do you support (IP </a:t>
            </a:r>
            <a:r>
              <a:rPr lang="en-US" sz="1200" kern="1200" dirty="0" err="1" smtClean="0">
                <a:solidFill>
                  <a:schemeClr val="tx1"/>
                </a:solidFill>
                <a:effectLst/>
                <a:latin typeface="+mn-lt"/>
                <a:ea typeface="+mn-ea"/>
                <a:cs typeface="+mn-cs"/>
              </a:rPr>
              <a:t>authentication,OpenID</a:t>
            </a:r>
            <a:r>
              <a:rPr lang="en-US" sz="1200" kern="1200" dirty="0" smtClean="0">
                <a:solidFill>
                  <a:schemeClr val="tx1"/>
                </a:solidFill>
                <a:effectLst/>
                <a:latin typeface="+mn-lt"/>
                <a:ea typeface="+mn-ea"/>
                <a:cs typeface="+mn-cs"/>
              </a:rPr>
              <a:t>, etc. – what other ones to add?)</a:t>
            </a:r>
          </a:p>
          <a:p>
            <a:pPr lvl="2"/>
            <a:r>
              <a:rPr lang="en-US" sz="1200" kern="1200" dirty="0" smtClean="0">
                <a:solidFill>
                  <a:schemeClr val="tx1"/>
                </a:solidFill>
                <a:effectLst/>
                <a:latin typeface="+mn-lt"/>
                <a:ea typeface="+mn-ea"/>
                <a:cs typeface="+mn-cs"/>
              </a:rPr>
              <a:t>If a potential abuse is flagged, how do you respond? </a:t>
            </a:r>
          </a:p>
          <a:p>
            <a:pPr lvl="3"/>
            <a:r>
              <a:rPr lang="en-US" sz="1200" kern="1200" dirty="0" smtClean="0">
                <a:solidFill>
                  <a:schemeClr val="tx1"/>
                </a:solidFill>
                <a:effectLst/>
                <a:latin typeface="+mn-lt"/>
                <a:ea typeface="+mn-ea"/>
                <a:cs typeface="+mn-cs"/>
              </a:rPr>
              <a:t>Notify primary POC</a:t>
            </a:r>
          </a:p>
          <a:p>
            <a:pPr lvl="3"/>
            <a:r>
              <a:rPr lang="en-US" sz="1200" kern="1200" dirty="0" smtClean="0">
                <a:solidFill>
                  <a:schemeClr val="tx1"/>
                </a:solidFill>
                <a:effectLst/>
                <a:latin typeface="+mn-lt"/>
                <a:ea typeface="+mn-ea"/>
                <a:cs typeface="+mn-cs"/>
              </a:rPr>
              <a:t>Block access to that address</a:t>
            </a:r>
          </a:p>
          <a:p>
            <a:pPr lvl="3"/>
            <a:r>
              <a:rPr lang="en-US" sz="1200" kern="1200" dirty="0" smtClean="0">
                <a:solidFill>
                  <a:schemeClr val="tx1"/>
                </a:solidFill>
                <a:effectLst/>
                <a:latin typeface="+mn-lt"/>
                <a:ea typeface="+mn-ea"/>
                <a:cs typeface="+mn-cs"/>
              </a:rPr>
              <a:t>Block access to entire domain</a:t>
            </a:r>
          </a:p>
          <a:p>
            <a:pPr lvl="3"/>
            <a:r>
              <a:rPr lang="en-US" sz="1200" kern="1200" dirty="0" smtClean="0">
                <a:solidFill>
                  <a:schemeClr val="tx1"/>
                </a:solidFill>
                <a:effectLst/>
                <a:latin typeface="+mn-lt"/>
                <a:ea typeface="+mn-ea"/>
                <a:cs typeface="+mn-cs"/>
              </a:rPr>
              <a:t>Throttle access down</a:t>
            </a:r>
          </a:p>
          <a:p>
            <a:pPr lvl="3"/>
            <a:r>
              <a:rPr lang="en-US" sz="1200" kern="1200" dirty="0" smtClean="0">
                <a:solidFill>
                  <a:schemeClr val="tx1"/>
                </a:solidFill>
                <a:effectLst/>
                <a:latin typeface="+mn-lt"/>
                <a:ea typeface="+mn-ea"/>
                <a:cs typeface="+mn-cs"/>
              </a:rPr>
              <a:t>Other</a:t>
            </a:r>
          </a:p>
          <a:p>
            <a:pPr lvl="2"/>
            <a:r>
              <a:rPr lang="en-US" sz="1200" kern="1200" dirty="0" smtClean="0">
                <a:solidFill>
                  <a:schemeClr val="tx1"/>
                </a:solidFill>
                <a:effectLst/>
                <a:latin typeface="+mn-lt"/>
                <a:ea typeface="+mn-ea"/>
                <a:cs typeface="+mn-cs"/>
              </a:rPr>
              <a:t>If a block is implemented, what is the process to restore access?</a:t>
            </a:r>
          </a:p>
          <a:p>
            <a:pPr lvl="2"/>
            <a:r>
              <a:rPr lang="en-US" sz="1200" kern="1200" dirty="0" smtClean="0">
                <a:solidFill>
                  <a:schemeClr val="tx1"/>
                </a:solidFill>
                <a:effectLst/>
                <a:latin typeface="+mn-lt"/>
                <a:ea typeface="+mn-ea"/>
                <a:cs typeface="+mn-cs"/>
              </a:rPr>
              <a:t>How do you support non-IP based access?</a:t>
            </a:r>
          </a:p>
          <a:p>
            <a:pPr lvl="2"/>
            <a:r>
              <a:rPr lang="en-US" sz="1200" kern="1200" dirty="0" smtClean="0">
                <a:solidFill>
                  <a:schemeClr val="tx1"/>
                </a:solidFill>
                <a:effectLst/>
                <a:latin typeface="+mn-lt"/>
                <a:ea typeface="+mn-ea"/>
                <a:cs typeface="+mn-cs"/>
              </a:rPr>
              <a:t>How are you supporting mobile device access to content?</a:t>
            </a:r>
          </a:p>
          <a:p>
            <a:pPr lvl="2"/>
            <a:r>
              <a:rPr lang="en-US" sz="1200" kern="1200" dirty="0" smtClean="0">
                <a:solidFill>
                  <a:schemeClr val="tx1"/>
                </a:solidFill>
                <a:effectLst/>
                <a:latin typeface="+mn-lt"/>
                <a:ea typeface="+mn-ea"/>
                <a:cs typeface="+mn-cs"/>
              </a:rPr>
              <a:t>How are you supporting remote access to content?</a:t>
            </a:r>
          </a:p>
          <a:p>
            <a:pPr lvl="2"/>
            <a:r>
              <a:rPr lang="en-US" sz="1200" kern="1200" dirty="0" smtClean="0">
                <a:solidFill>
                  <a:schemeClr val="tx1"/>
                </a:solidFill>
                <a:effectLst/>
                <a:latin typeface="+mn-lt"/>
                <a:ea typeface="+mn-ea"/>
                <a:cs typeface="+mn-cs"/>
              </a:rPr>
              <a:t>How do you handle post-cancellation rights?</a:t>
            </a:r>
          </a:p>
          <a:p>
            <a:pPr lvl="3"/>
            <a:r>
              <a:rPr lang="en-US" sz="1200" kern="1200" dirty="0" smtClean="0">
                <a:solidFill>
                  <a:schemeClr val="tx1"/>
                </a:solidFill>
                <a:effectLst/>
                <a:latin typeface="+mn-lt"/>
                <a:ea typeface="+mn-ea"/>
                <a:cs typeface="+mn-cs"/>
              </a:rPr>
              <a:t>Lose access to all online content</a:t>
            </a:r>
          </a:p>
          <a:p>
            <a:pPr lvl="3"/>
            <a:r>
              <a:rPr lang="en-US" sz="1200" kern="1200" dirty="0" smtClean="0">
                <a:solidFill>
                  <a:schemeClr val="tx1"/>
                </a:solidFill>
                <a:effectLst/>
                <a:latin typeface="+mn-lt"/>
                <a:ea typeface="+mn-ea"/>
                <a:cs typeface="+mn-cs"/>
              </a:rPr>
              <a:t>Provide a disk with subscribed content</a:t>
            </a:r>
          </a:p>
          <a:p>
            <a:pPr lvl="3"/>
            <a:r>
              <a:rPr lang="en-US" sz="1200" kern="1200" dirty="0" smtClean="0">
                <a:solidFill>
                  <a:schemeClr val="tx1"/>
                </a:solidFill>
                <a:effectLst/>
                <a:latin typeface="+mn-lt"/>
                <a:ea typeface="+mn-ea"/>
                <a:cs typeface="+mn-cs"/>
              </a:rPr>
              <a:t>Retain online access to specific years and titles subscribed during online subscription term</a:t>
            </a:r>
          </a:p>
          <a:p>
            <a:pPr lvl="3"/>
            <a:r>
              <a:rPr lang="en-US" sz="1200" kern="1200" dirty="0" smtClean="0">
                <a:solidFill>
                  <a:schemeClr val="tx1"/>
                </a:solidFill>
                <a:effectLst/>
                <a:latin typeface="+mn-lt"/>
                <a:ea typeface="+mn-ea"/>
                <a:cs typeface="+mn-cs"/>
              </a:rPr>
              <a:t>Retain online access to all titles from online subscription start date until cancellation date</a:t>
            </a:r>
          </a:p>
          <a:p>
            <a:pPr lvl="3"/>
            <a:r>
              <a:rPr lang="en-US" sz="1200" kern="1200" dirty="0" smtClean="0">
                <a:solidFill>
                  <a:schemeClr val="tx1"/>
                </a:solidFill>
                <a:effectLst/>
                <a:latin typeface="+mn-lt"/>
                <a:ea typeface="+mn-ea"/>
                <a:cs typeface="+mn-cs"/>
              </a:rPr>
              <a:t>Retain online access to all current and archival content up through last subscription year</a:t>
            </a:r>
          </a:p>
          <a:p>
            <a:pPr lvl="2"/>
            <a:r>
              <a:rPr lang="en-US" sz="1200" kern="1200" dirty="0" smtClean="0">
                <a:solidFill>
                  <a:schemeClr val="tx1"/>
                </a:solidFill>
                <a:effectLst/>
                <a:latin typeface="+mn-lt"/>
                <a:ea typeface="+mn-ea"/>
                <a:cs typeface="+mn-cs"/>
              </a:rPr>
              <a:t>How has new technology like federated search and download harvesters like </a:t>
            </a:r>
            <a:r>
              <a:rPr lang="en-US" sz="1200" kern="1200" dirty="0" err="1" smtClean="0">
                <a:solidFill>
                  <a:schemeClr val="tx1"/>
                </a:solidFill>
                <a:effectLst/>
                <a:latin typeface="+mn-lt"/>
                <a:ea typeface="+mn-ea"/>
                <a:cs typeface="+mn-cs"/>
              </a:rPr>
              <a:t>Quosa</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PubGet</a:t>
            </a:r>
            <a:r>
              <a:rPr lang="en-US" sz="1200" kern="1200" dirty="0" smtClean="0">
                <a:solidFill>
                  <a:schemeClr val="tx1"/>
                </a:solidFill>
                <a:effectLst/>
                <a:latin typeface="+mn-lt"/>
                <a:ea typeface="+mn-ea"/>
                <a:cs typeface="+mn-cs"/>
              </a:rPr>
              <a:t> affect your access blocking?</a:t>
            </a:r>
          </a:p>
          <a:p>
            <a:pPr lvl="1"/>
            <a:r>
              <a:rPr lang="en-US" sz="1200" kern="1200" dirty="0" smtClean="0">
                <a:solidFill>
                  <a:schemeClr val="tx1"/>
                </a:solidFill>
                <a:effectLst/>
                <a:latin typeface="+mn-lt"/>
                <a:ea typeface="+mn-ea"/>
                <a:cs typeface="+mn-cs"/>
              </a:rPr>
              <a:t>We agreed that in return for a publisher sharing their information, we would provide a summary of the best practices we found.  This summary will be reviewed and vetted by the team (and ACS) first.</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10</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11</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12</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13</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14</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16</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lnSpcReduction="10000"/>
          </a:bodyPr>
          <a:lstStyle/>
          <a:p>
            <a:pPr>
              <a:defRPr/>
            </a:pPr>
            <a:r>
              <a:rPr lang="en-US" dirty="0" smtClean="0"/>
              <a:t>The second opportunity is mobile technology.</a:t>
            </a:r>
          </a:p>
          <a:p>
            <a:pPr>
              <a:defRPr/>
            </a:pPr>
            <a:endParaRPr lang="en-US" dirty="0" smtClean="0"/>
          </a:p>
          <a:p>
            <a:pPr>
              <a:defRPr/>
            </a:pPr>
            <a:r>
              <a:rPr lang="en-US" dirty="0" smtClean="0"/>
              <a:t>This is my new smart phone, an Android My Touch.  I previously had a Blackberry Bold and I must admit that this new device has dramatically changed my habits in a short period of time.  Rather than simply viewing the handheld as an e-mail reader (which the Blackberry is great at), the Android is becoming my mobile computer and gateway to the cloud.  Because of this device, I’ve now switched my master to do list for all parts of my life (work, home, church, SLA, etc.) to </a:t>
            </a:r>
            <a:r>
              <a:rPr lang="en-US" dirty="0" err="1" smtClean="0"/>
              <a:t>Toodledo</a:t>
            </a:r>
            <a:r>
              <a:rPr lang="en-US" dirty="0" smtClean="0"/>
              <a:t> – a web and mobile application to manage tasks.  I’ve also switched personal notes, new photos and documents I’m working on to a secure file sharing service called </a:t>
            </a:r>
            <a:r>
              <a:rPr lang="en-US" dirty="0" err="1" smtClean="0"/>
              <a:t>DropBox</a:t>
            </a:r>
            <a:r>
              <a:rPr lang="en-US" dirty="0" smtClean="0"/>
              <a:t>.  These cloud services are enhancing my mobile experience and encouraging me to use it more.</a:t>
            </a:r>
          </a:p>
          <a:p>
            <a:pPr>
              <a:defRPr/>
            </a:pPr>
            <a:endParaRPr lang="en-US" dirty="0" smtClean="0"/>
          </a:p>
          <a:p>
            <a:pPr>
              <a:defRPr/>
            </a:pPr>
            <a:r>
              <a:rPr lang="en-US" dirty="0" smtClean="0"/>
              <a:t>Just downloaded Google Docs app which can take a picture of a document and make it editable!</a:t>
            </a:r>
          </a:p>
          <a:p>
            <a:pPr>
              <a:defRPr/>
            </a:pPr>
            <a:endParaRPr lang="en-US" dirty="0" smtClean="0"/>
          </a:p>
          <a:p>
            <a:pPr>
              <a:defRPr/>
            </a:pPr>
            <a:r>
              <a:rPr lang="en-US" dirty="0" smtClean="0"/>
              <a:t>The NIH Library has made a strategic goal to build a mobile competency in the staff over the next couple years.  This is being accomplished by providing mobile devices to the entire staff (some with phone service and others with just data plans), holding brown bag sessions to help each other learn new features, and hosting a Mobile Technology Expo earlier this month.  We’re also using this initiative to make our own library Web site mobile-friendly and to build a collection of links to mobile versions of the journals and databases we provide.  We feel that we need to first have a basic understanding of the technology and try to do our own job with a mobile device so that we can see the barriers that we’re imposing on using mobile with the library’s services.  Why the big focus on mobile?</a:t>
            </a:r>
            <a:endParaRPr lang="en-US" dirty="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08D59228-4AE8-4A70-AEB4-9DCF308A66A7}" type="slidenum">
              <a:rPr lang="en-US" sz="1200">
                <a:latin typeface="Times New Roman" pitchFamily="18" charset="0"/>
              </a:rPr>
              <a:pPr/>
              <a:t>17</a:t>
            </a:fld>
            <a:endParaRPr lang="en-US" sz="1200">
              <a:latin typeface="Times New Roman" pitchFamily="18" charset="0"/>
            </a:endParaRPr>
          </a:p>
        </p:txBody>
      </p:sp>
      <p:sp>
        <p:nvSpPr>
          <p:cNvPr id="39941"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BA89B937-EAC1-4022-A6FB-9574C50392D3}" type="datetime1">
              <a:rPr lang="en-US" sz="1200">
                <a:latin typeface="Times New Roman" pitchFamily="18" charset="0"/>
              </a:rPr>
              <a:pPr/>
              <a:t>6/5/2011</a:t>
            </a:fld>
            <a:endParaRPr lang="en-US" sz="1200">
              <a:latin typeface="Times New Roman" pitchFamily="18" charset="0"/>
            </a:endParaRPr>
          </a:p>
        </p:txBody>
      </p:sp>
      <p:sp>
        <p:nvSpPr>
          <p:cNvPr id="3994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Times New Roman" pitchFamily="18" charset="0"/>
              </a:rPr>
              <a:t>As you can see from this chart, In 2010, over 80% of all shipping devices were mobile so the stationary desktop computer is quickly becoming a minority to its mobile cousins the netbook, notebook, table, and smartphone.  </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88A41F77-8DAF-474F-A7B8-390BE3F33657}" type="slidenum">
              <a:rPr lang="en-US" sz="1200">
                <a:latin typeface="Times New Roman" pitchFamily="18" charset="0"/>
              </a:rPr>
              <a:pPr/>
              <a:t>18</a:t>
            </a:fld>
            <a:endParaRPr lang="en-US" sz="1200">
              <a:latin typeface="Times New Roman" pitchFamily="18" charset="0"/>
            </a:endParaRPr>
          </a:p>
        </p:txBody>
      </p:sp>
      <p:sp>
        <p:nvSpPr>
          <p:cNvPr id="40965"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5D79122B-7596-49E9-A08C-3E1483895CE4}" type="datetime1">
              <a:rPr lang="en-US" sz="1200">
                <a:latin typeface="Times New Roman" pitchFamily="18" charset="0"/>
              </a:rPr>
              <a:pPr/>
              <a:t>6/5/2011</a:t>
            </a:fld>
            <a:endParaRPr lang="en-US" sz="1200">
              <a:latin typeface="Times New Roman" pitchFamily="18" charset="0"/>
            </a:endParaRPr>
          </a:p>
        </p:txBody>
      </p:sp>
      <p:sp>
        <p:nvSpPr>
          <p:cNvPr id="40966" name="Header Placeholder 2"/>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Times New Roman" pitchFamily="18" charset="0"/>
              </a:rPr>
              <a:t>Though this chart only shows from 2007-2009, you can see a dramatic growth in mobile web usage in that time.  With the explosive growth of smartphone and tablets since then, I expect that the percentage will go higher quickly.  In fact, many are predicting that mobile will be the primary access by 2020.</a:t>
            </a:r>
          </a:p>
          <a:p>
            <a:endParaRPr lang="en-US" smtClean="0">
              <a:latin typeface="Times New Roman" pitchFamily="18" charset="0"/>
            </a:endParaRPr>
          </a:p>
          <a:p>
            <a:r>
              <a:rPr lang="en-US" smtClean="0">
                <a:latin typeface="Times New Roman" pitchFamily="18" charset="0"/>
              </a:rPr>
              <a:t>When I was at the Drupal conference earlier this year, the key developer told an audience of 3,000 that if they were building the massive open source content management system today rather than 10 years ago, it would have been a mobile-focused effort – a testament to where connectivity is heading in the near future.</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2499E5A5-377F-40E3-BD04-E3AD9E3F4A3E}" type="slidenum">
              <a:rPr lang="en-US" sz="1200">
                <a:latin typeface="Times New Roman" pitchFamily="18" charset="0"/>
              </a:rPr>
              <a:pPr/>
              <a:t>19</a:t>
            </a:fld>
            <a:endParaRPr lang="en-US" sz="1200">
              <a:latin typeface="Times New Roman" pitchFamily="18" charset="0"/>
            </a:endParaRPr>
          </a:p>
        </p:txBody>
      </p:sp>
      <p:sp>
        <p:nvSpPr>
          <p:cNvPr id="41989"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64EFE016-DD9E-4083-8D86-6039B1E93250}" type="datetime1">
              <a:rPr lang="en-US" sz="1200">
                <a:latin typeface="Times New Roman" pitchFamily="18" charset="0"/>
              </a:rPr>
              <a:pPr/>
              <a:t>6/5/2011</a:t>
            </a:fld>
            <a:endParaRPr lang="en-US" sz="1200">
              <a:latin typeface="Times New Roman" pitchFamily="18" charset="0"/>
            </a:endParaRPr>
          </a:p>
        </p:txBody>
      </p:sp>
      <p:sp>
        <p:nvSpPr>
          <p:cNvPr id="41990" name="Header Placeholder 2"/>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5394325" y="4859338"/>
            <a:ext cx="29241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914400"/>
            <a:r>
              <a:rPr lang="en-US" sz="1800" b="1">
                <a:solidFill>
                  <a:srgbClr val="0E4C8D"/>
                </a:solidFill>
                <a:latin typeface="Arial" charset="0"/>
              </a:rPr>
              <a:t>Headline Goes Here</a:t>
            </a:r>
          </a:p>
        </p:txBody>
      </p:sp>
      <p:sp>
        <p:nvSpPr>
          <p:cNvPr id="6" name="TextBox 7"/>
          <p:cNvSpPr txBox="1">
            <a:spLocks noChangeArrowheads="1"/>
          </p:cNvSpPr>
          <p:nvPr/>
        </p:nvSpPr>
        <p:spPr bwMode="auto">
          <a:xfrm>
            <a:off x="4049713" y="5454650"/>
            <a:ext cx="4235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sz="1800">
                <a:solidFill>
                  <a:srgbClr val="0E4C8D"/>
                </a:solidFill>
                <a:latin typeface="Arial" charset="0"/>
              </a:rPr>
              <a:t>Subhead goes here</a:t>
            </a:r>
          </a:p>
        </p:txBody>
      </p:sp>
      <p:sp>
        <p:nvSpPr>
          <p:cNvPr id="2" name="Title 1"/>
          <p:cNvSpPr>
            <a:spLocks noGrp="1"/>
          </p:cNvSpPr>
          <p:nvPr>
            <p:ph type="ctrTitle"/>
          </p:nvPr>
        </p:nvSpPr>
        <p:spPr>
          <a:xfrm>
            <a:off x="512990" y="4829183"/>
            <a:ext cx="7772400" cy="587012"/>
          </a:xfrm>
          <a:prstGeom prst="rect">
            <a:avLst/>
          </a:prstGeom>
        </p:spPr>
        <p:txBody>
          <a:bodyPr/>
          <a:lstStyle>
            <a:lvl1pPr algn="r">
              <a:defRPr sz="2400" b="1">
                <a:solidFill>
                  <a:srgbClr val="0E4C8D"/>
                </a:solidFill>
                <a:latin typeface="Arial" pitchFamily="34" charset="0"/>
                <a:cs typeface="Arial" pitchFamily="34" charset="0"/>
              </a:defRPr>
            </a:lvl1pPr>
          </a:lstStyle>
          <a:p>
            <a:r>
              <a:rPr lang="en-US" dirty="0" smtClean="0"/>
              <a:t>Click to edit Master title style</a:t>
            </a:r>
            <a:endParaRPr lang="en-US" dirty="0"/>
          </a:p>
        </p:txBody>
      </p:sp>
      <p:sp>
        <p:nvSpPr>
          <p:cNvPr id="10" name="Subtitle 2"/>
          <p:cNvSpPr>
            <a:spLocks noGrp="1"/>
          </p:cNvSpPr>
          <p:nvPr>
            <p:ph type="subTitle" idx="1"/>
          </p:nvPr>
        </p:nvSpPr>
        <p:spPr>
          <a:xfrm>
            <a:off x="1884590" y="5453054"/>
            <a:ext cx="6400800" cy="585788"/>
          </a:xfrm>
          <a:prstGeom prst="rect">
            <a:avLst/>
          </a:prstGeom>
        </p:spPr>
        <p:txBody>
          <a:bodyPr/>
          <a:lstStyle>
            <a:lvl1pPr marL="0" indent="0" algn="r">
              <a:buNone/>
              <a:defRPr sz="1800">
                <a:solidFill>
                  <a:srgbClr val="0E4C8D"/>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583185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6" descr="ACS-1000 PPT CAP templat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0"/>
          <p:cNvSpPr>
            <a:spLocks noGrp="1"/>
          </p:cNvSpPr>
          <p:nvPr>
            <p:ph type="title"/>
          </p:nvPr>
        </p:nvSpPr>
        <p:spPr>
          <a:xfrm>
            <a:off x="650240" y="1557338"/>
            <a:ext cx="7630160" cy="581025"/>
          </a:xfrm>
          <a:prstGeom prst="rect">
            <a:avLst/>
          </a:prstGeom>
        </p:spPr>
        <p:txBody>
          <a:bodyPr/>
          <a:lstStyle>
            <a:lvl1pPr algn="l">
              <a:defRPr sz="1800">
                <a:solidFill>
                  <a:srgbClr val="0E4C8D"/>
                </a:solidFill>
                <a:latin typeface="Arial" pitchFamily="34" charset="0"/>
                <a:cs typeface="Arial" pitchFamily="34" charset="0"/>
              </a:defRPr>
            </a:lvl1pPr>
          </a:lstStyle>
          <a:p>
            <a:r>
              <a:rPr lang="en-US" dirty="0" smtClean="0"/>
              <a:t>Click to edit Master title style</a:t>
            </a:r>
            <a:endParaRPr lang="en-US" dirty="0"/>
          </a:p>
        </p:txBody>
      </p:sp>
      <p:sp>
        <p:nvSpPr>
          <p:cNvPr id="10" name="Text Placeholder 16"/>
          <p:cNvSpPr>
            <a:spLocks noGrp="1"/>
          </p:cNvSpPr>
          <p:nvPr>
            <p:ph type="body" sz="quarter" idx="13"/>
          </p:nvPr>
        </p:nvSpPr>
        <p:spPr>
          <a:xfrm>
            <a:off x="647700" y="2138363"/>
            <a:ext cx="7632700" cy="4217987"/>
          </a:xfrm>
          <a:prstGeom prst="rect">
            <a:avLst/>
          </a:prstGeom>
        </p:spPr>
        <p:txBody>
          <a:bodyPr/>
          <a:lstStyle>
            <a:lvl1pPr>
              <a:buNone/>
              <a:defRPr sz="1400">
                <a:latin typeface="Arial" pitchFamily="34" charset="0"/>
                <a:cs typeface="Arial" pitchFamily="34" charset="0"/>
              </a:defRPr>
            </a:lvl1pPr>
            <a:lvl2pPr>
              <a:buNone/>
              <a:defRPr sz="1200">
                <a:latin typeface="Arial" pitchFamily="34" charset="0"/>
                <a:cs typeface="Arial" pitchFamily="34" charset="0"/>
              </a:defRPr>
            </a:lvl2pPr>
            <a:lvl3pPr>
              <a:buNone/>
              <a:defRPr sz="1100">
                <a:latin typeface="Arial" pitchFamily="34" charset="0"/>
                <a:cs typeface="Arial" pitchFamily="34" charset="0"/>
              </a:defRPr>
            </a:lvl3pPr>
            <a:lvl4pPr>
              <a:buNone/>
              <a:defRPr sz="1050">
                <a:latin typeface="Arial" pitchFamily="34" charset="0"/>
                <a:cs typeface="Arial" pitchFamily="34" charset="0"/>
              </a:defRPr>
            </a:lvl4pPr>
            <a:lvl5pPr>
              <a:buNone/>
              <a:defRPr sz="105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603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5902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bwMode="auto">
          <a:xfrm>
            <a:off x="2667000" y="274638"/>
            <a:ext cx="6019800" cy="53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Lst>
  <p:txStyles>
    <p:titleStyle>
      <a:lvl1pPr algn="ctr" defTabSz="457200" rtl="0" fontAlgn="base">
        <a:spcBef>
          <a:spcPct val="0"/>
        </a:spcBef>
        <a:spcAft>
          <a:spcPct val="0"/>
        </a:spcAft>
        <a:defRPr sz="2400" kern="1200">
          <a:solidFill>
            <a:schemeClr val="tx1"/>
          </a:solidFill>
          <a:latin typeface="+mj-lt"/>
          <a:ea typeface="+mj-ea"/>
          <a:cs typeface="+mj-cs"/>
        </a:defRPr>
      </a:lvl1pPr>
      <a:lvl2pPr algn="ctr" defTabSz="457200" rtl="0" fontAlgn="base">
        <a:spcBef>
          <a:spcPct val="0"/>
        </a:spcBef>
        <a:spcAft>
          <a:spcPct val="0"/>
        </a:spcAft>
        <a:defRPr sz="2400">
          <a:solidFill>
            <a:schemeClr val="tx1"/>
          </a:solidFill>
          <a:latin typeface="Calibri" pitchFamily="34" charset="0"/>
        </a:defRPr>
      </a:lvl2pPr>
      <a:lvl3pPr algn="ctr" defTabSz="457200" rtl="0" fontAlgn="base">
        <a:spcBef>
          <a:spcPct val="0"/>
        </a:spcBef>
        <a:spcAft>
          <a:spcPct val="0"/>
        </a:spcAft>
        <a:defRPr sz="2400">
          <a:solidFill>
            <a:schemeClr val="tx1"/>
          </a:solidFill>
          <a:latin typeface="Calibri" pitchFamily="34" charset="0"/>
        </a:defRPr>
      </a:lvl3pPr>
      <a:lvl4pPr algn="ctr" defTabSz="457200" rtl="0" fontAlgn="base">
        <a:spcBef>
          <a:spcPct val="0"/>
        </a:spcBef>
        <a:spcAft>
          <a:spcPct val="0"/>
        </a:spcAft>
        <a:defRPr sz="2400">
          <a:solidFill>
            <a:schemeClr val="tx1"/>
          </a:solidFill>
          <a:latin typeface="Calibri" pitchFamily="34" charset="0"/>
        </a:defRPr>
      </a:lvl4pPr>
      <a:lvl5pPr algn="ctr" defTabSz="457200" rtl="0" fontAlgn="base">
        <a:spcBef>
          <a:spcPct val="0"/>
        </a:spcBef>
        <a:spcAft>
          <a:spcPct val="0"/>
        </a:spcAft>
        <a:defRPr sz="2400">
          <a:solidFill>
            <a:schemeClr val="tx1"/>
          </a:solidFill>
          <a:latin typeface="Calibri" pitchFamily="34" charset="0"/>
        </a:defRPr>
      </a:lvl5pPr>
      <a:lvl6pPr marL="457200" algn="ctr" defTabSz="457200" rtl="0" fontAlgn="base">
        <a:spcBef>
          <a:spcPct val="0"/>
        </a:spcBef>
        <a:spcAft>
          <a:spcPct val="0"/>
        </a:spcAft>
        <a:defRPr sz="2400">
          <a:solidFill>
            <a:schemeClr val="tx1"/>
          </a:solidFill>
          <a:latin typeface="Calibri" pitchFamily="34" charset="0"/>
        </a:defRPr>
      </a:lvl6pPr>
      <a:lvl7pPr marL="914400" algn="ctr" defTabSz="457200" rtl="0" fontAlgn="base">
        <a:spcBef>
          <a:spcPct val="0"/>
        </a:spcBef>
        <a:spcAft>
          <a:spcPct val="0"/>
        </a:spcAft>
        <a:defRPr sz="2400">
          <a:solidFill>
            <a:schemeClr val="tx1"/>
          </a:solidFill>
          <a:latin typeface="Calibri" pitchFamily="34" charset="0"/>
        </a:defRPr>
      </a:lvl7pPr>
      <a:lvl8pPr marL="1371600" algn="ctr" defTabSz="457200" rtl="0" fontAlgn="base">
        <a:spcBef>
          <a:spcPct val="0"/>
        </a:spcBef>
        <a:spcAft>
          <a:spcPct val="0"/>
        </a:spcAft>
        <a:defRPr sz="2400">
          <a:solidFill>
            <a:schemeClr val="tx1"/>
          </a:solidFill>
          <a:latin typeface="Calibri" pitchFamily="34" charset="0"/>
        </a:defRPr>
      </a:lvl8pPr>
      <a:lvl9pPr marL="1828800" algn="ctr" defTabSz="457200" rtl="0" fontAlgn="base">
        <a:spcBef>
          <a:spcPct val="0"/>
        </a:spcBef>
        <a:spcAft>
          <a:spcPct val="0"/>
        </a:spcAft>
        <a:defRPr sz="2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pubs.acs.org/cen/science/88/8821sci2.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confluence.cornell.edu/display/CULLABS/Passkey+Bookmarkle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Box 7"/>
          <p:cNvSpPr txBox="1">
            <a:spLocks noChangeArrowheads="1"/>
          </p:cNvSpPr>
          <p:nvPr/>
        </p:nvSpPr>
        <p:spPr bwMode="auto">
          <a:xfrm>
            <a:off x="3522689" y="5454650"/>
            <a:ext cx="4762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sz="1800" dirty="0" smtClean="0">
                <a:solidFill>
                  <a:srgbClr val="0E4C8D"/>
                </a:solidFill>
                <a:latin typeface="Arial" charset="0"/>
              </a:rPr>
              <a:t>James King (NIH), Norah Xiao (USC), Jonathan Morgan (ACS), Sara </a:t>
            </a:r>
            <a:r>
              <a:rPr lang="en-US" sz="1800" dirty="0" err="1" smtClean="0">
                <a:solidFill>
                  <a:srgbClr val="0E4C8D"/>
                </a:solidFill>
                <a:latin typeface="Arial" charset="0"/>
              </a:rPr>
              <a:t>Rouhi</a:t>
            </a:r>
            <a:r>
              <a:rPr lang="en-US" sz="1800" dirty="0" smtClean="0">
                <a:solidFill>
                  <a:srgbClr val="0E4C8D"/>
                </a:solidFill>
                <a:latin typeface="Arial" charset="0"/>
              </a:rPr>
              <a:t> (ACS)</a:t>
            </a:r>
            <a:endParaRPr lang="en-US" sz="1800" dirty="0">
              <a:solidFill>
                <a:srgbClr val="0E4C8D"/>
              </a:solidFill>
              <a:latin typeface="Arial" charset="0"/>
            </a:endParaRPr>
          </a:p>
        </p:txBody>
      </p:sp>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IT Security Report</a:t>
            </a:r>
            <a:endParaRPr lang="en-US" b="1" dirty="0">
              <a:solidFill>
                <a:srgbClr val="0E4C8D"/>
              </a:solidFill>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Committee Charge</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buFont typeface="Arial" pitchFamily="34" charset="0"/>
              <a:buChar char="•"/>
            </a:pPr>
            <a:r>
              <a:rPr lang="en-US" sz="3200" dirty="0" smtClean="0"/>
              <a:t>Authentication </a:t>
            </a:r>
            <a:r>
              <a:rPr lang="en-US" sz="3200" dirty="0"/>
              <a:t>and </a:t>
            </a:r>
            <a:r>
              <a:rPr lang="en-US" sz="3200" dirty="0" smtClean="0"/>
              <a:t>access best practices</a:t>
            </a:r>
          </a:p>
          <a:p>
            <a:pPr marL="0" lvl="1" indent="0">
              <a:buNone/>
            </a:pPr>
            <a:endParaRPr lang="en-US" sz="3200" dirty="0" smtClean="0"/>
          </a:p>
          <a:p>
            <a:pPr marL="457200" lvl="1" indent="-457200">
              <a:buFont typeface="Arial" pitchFamily="34" charset="0"/>
              <a:buChar char="•"/>
            </a:pPr>
            <a:r>
              <a:rPr lang="en-US" sz="3200" dirty="0" smtClean="0"/>
              <a:t>Short term (2-3 years) changes</a:t>
            </a:r>
          </a:p>
          <a:p>
            <a:pPr marL="0" lvl="1" indent="0">
              <a:buNone/>
            </a:pPr>
            <a:endParaRPr lang="en-US" sz="3200" dirty="0" smtClean="0"/>
          </a:p>
          <a:p>
            <a:pPr marL="457200" lvl="1" indent="-457200">
              <a:buFont typeface="Arial" pitchFamily="34" charset="0"/>
              <a:buChar char="•"/>
            </a:pPr>
            <a:r>
              <a:rPr lang="en-US" sz="3200" dirty="0" smtClean="0"/>
              <a:t>Customer </a:t>
            </a:r>
            <a:r>
              <a:rPr lang="en-US" sz="3200" dirty="0"/>
              <a:t>ideal </a:t>
            </a:r>
            <a:r>
              <a:rPr lang="en-US" sz="3200" dirty="0" smtClean="0"/>
              <a:t>expectations</a:t>
            </a:r>
          </a:p>
          <a:p>
            <a:pPr marL="0" lvl="1" indent="0">
              <a:buNone/>
            </a:pPr>
            <a:endParaRPr lang="en-US" sz="3200" dirty="0" smtClean="0"/>
          </a:p>
          <a:p>
            <a:pPr marL="457200" lvl="1" indent="-457200">
              <a:buFont typeface="Arial" pitchFamily="34" charset="0"/>
              <a:buChar char="•"/>
            </a:pPr>
            <a:r>
              <a:rPr lang="en-US" sz="3200" dirty="0" smtClean="0"/>
              <a:t>Post-cancellation rights</a:t>
            </a:r>
            <a:endParaRPr lang="en-US" sz="3200" dirty="0" smtClean="0">
              <a:latin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Approach</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buFont typeface="Arial" pitchFamily="34" charset="0"/>
              <a:buChar char="•"/>
            </a:pPr>
            <a:r>
              <a:rPr lang="en-US" sz="3200" dirty="0" smtClean="0"/>
              <a:t>Literature Search</a:t>
            </a:r>
          </a:p>
          <a:p>
            <a:pPr marL="0" lvl="1" indent="0">
              <a:buNone/>
            </a:pPr>
            <a:endParaRPr lang="en-US" sz="3200" dirty="0" smtClean="0"/>
          </a:p>
          <a:p>
            <a:pPr marL="457200" lvl="1" indent="-457200">
              <a:buFont typeface="Arial" pitchFamily="34" charset="0"/>
              <a:buChar char="•"/>
            </a:pPr>
            <a:r>
              <a:rPr lang="en-US" sz="3200" dirty="0" smtClean="0"/>
              <a:t>Customer Focus Groups</a:t>
            </a:r>
            <a:endParaRPr lang="en-US" sz="3200" dirty="0" smtClean="0">
              <a:latin typeface="Calibri" pitchFamily="34" charset="0"/>
            </a:endParaRPr>
          </a:p>
          <a:p>
            <a:pPr marL="0" lvl="1" indent="0">
              <a:buNone/>
            </a:pPr>
            <a:endParaRPr lang="en-US" sz="3200" dirty="0" smtClean="0"/>
          </a:p>
          <a:p>
            <a:pPr marL="457200" lvl="1" indent="-457200">
              <a:buFont typeface="Arial" pitchFamily="34" charset="0"/>
              <a:buChar char="•"/>
            </a:pPr>
            <a:r>
              <a:rPr lang="en-US" sz="3200" dirty="0" smtClean="0"/>
              <a:t>Publisher Survey</a:t>
            </a:r>
          </a:p>
        </p:txBody>
      </p:sp>
    </p:spTree>
    <p:extLst>
      <p:ext uri="{BB962C8B-B14F-4D97-AF65-F5344CB8AC3E}">
        <p14:creationId xmlns:p14="http://schemas.microsoft.com/office/powerpoint/2010/main" val="3594296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LITERATURE SEARCH</a:t>
            </a:r>
            <a:endParaRPr lang="en-US" b="1" dirty="0">
              <a:solidFill>
                <a:srgbClr val="0E4C8D"/>
              </a:solidFill>
              <a:latin typeface="Arial" charset="0"/>
            </a:endParaRPr>
          </a:p>
        </p:txBody>
      </p:sp>
    </p:spTree>
    <p:extLst>
      <p:ext uri="{BB962C8B-B14F-4D97-AF65-F5344CB8AC3E}">
        <p14:creationId xmlns:p14="http://schemas.microsoft.com/office/powerpoint/2010/main" val="23669314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Literature Search</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r>
              <a:rPr lang="en-US" sz="2400" dirty="0" err="1" smtClean="0"/>
              <a:t>Rovner</a:t>
            </a:r>
            <a:r>
              <a:rPr lang="en-US" sz="2400" dirty="0" smtClean="0"/>
              <a:t>, Sophie L., “</a:t>
            </a:r>
            <a:r>
              <a:rPr lang="en-US" sz="2400" b="1" dirty="0" smtClean="0"/>
              <a:t>A Question Of Identity” </a:t>
            </a:r>
            <a:r>
              <a:rPr lang="en-US" sz="2400" dirty="0" smtClean="0"/>
              <a:t>C&amp;EN, May 24, 2010 </a:t>
            </a:r>
            <a:r>
              <a:rPr lang="en-US" sz="2400" dirty="0" smtClean="0">
                <a:hlinkClick r:id="rId3"/>
              </a:rPr>
              <a:t>http://pubs.acs.org/cen/science/88/8821sci2.html</a:t>
            </a:r>
            <a:r>
              <a:rPr lang="en-US" sz="2400" dirty="0" smtClean="0"/>
              <a:t> </a:t>
            </a:r>
          </a:p>
        </p:txBody>
      </p:sp>
    </p:spTree>
    <p:extLst>
      <p:ext uri="{BB962C8B-B14F-4D97-AF65-F5344CB8AC3E}">
        <p14:creationId xmlns:p14="http://schemas.microsoft.com/office/powerpoint/2010/main" val="3338961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FOCUS GROUPS</a:t>
            </a:r>
            <a:endParaRPr lang="en-US" b="1" dirty="0">
              <a:solidFill>
                <a:srgbClr val="0E4C8D"/>
              </a:solidFill>
              <a:latin typeface="Arial" charset="0"/>
            </a:endParaRPr>
          </a:p>
        </p:txBody>
      </p:sp>
    </p:spTree>
    <p:extLst>
      <p:ext uri="{BB962C8B-B14F-4D97-AF65-F5344CB8AC3E}">
        <p14:creationId xmlns:p14="http://schemas.microsoft.com/office/powerpoint/2010/main" val="2173482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Focus Groups</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r>
              <a:rPr lang="en-US" sz="2400" dirty="0"/>
              <a:t>Sara is planning a round of customer focus groups and will include a question to librarians about their ideal expectations when it comes to authentication options and responding to online abuse detection.</a:t>
            </a:r>
            <a:endParaRPr lang="en-US" sz="2400" dirty="0" smtClean="0"/>
          </a:p>
        </p:txBody>
      </p:sp>
    </p:spTree>
    <p:extLst>
      <p:ext uri="{BB962C8B-B14F-4D97-AF65-F5344CB8AC3E}">
        <p14:creationId xmlns:p14="http://schemas.microsoft.com/office/powerpoint/2010/main" val="2676208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PUBLISHER SURVEY</a:t>
            </a:r>
            <a:endParaRPr lang="en-US" b="1" dirty="0">
              <a:solidFill>
                <a:srgbClr val="0E4C8D"/>
              </a:solidFill>
              <a:latin typeface="Arial" charset="0"/>
            </a:endParaRPr>
          </a:p>
        </p:txBody>
      </p:sp>
    </p:spTree>
    <p:extLst>
      <p:ext uri="{BB962C8B-B14F-4D97-AF65-F5344CB8AC3E}">
        <p14:creationId xmlns:p14="http://schemas.microsoft.com/office/powerpoint/2010/main" val="1024639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Publishers</a:t>
            </a:r>
          </a:p>
        </p:txBody>
      </p:sp>
      <p:sp>
        <p:nvSpPr>
          <p:cNvPr id="9219" name="Rectangle 3"/>
          <p:cNvSpPr>
            <a:spLocks noGrp="1" noChangeArrowheads="1"/>
          </p:cNvSpPr>
          <p:nvPr>
            <p:ph type="body" idx="4294967295"/>
          </p:nvPr>
        </p:nvSpPr>
        <p:spPr>
          <a:xfrm>
            <a:off x="457200" y="1973178"/>
            <a:ext cx="8229600" cy="4287921"/>
          </a:xfrm>
        </p:spPr>
        <p:txBody>
          <a:bodyPr numCol="2"/>
          <a:lstStyle/>
          <a:p>
            <a:pPr marL="468313" lvl="2" indent="-457200"/>
            <a:r>
              <a:rPr lang="en-US" sz="3600" dirty="0" smtClean="0"/>
              <a:t>AAAS (Sara)</a:t>
            </a:r>
          </a:p>
          <a:p>
            <a:pPr marL="468313" lvl="2" indent="-457200"/>
            <a:r>
              <a:rPr lang="en-US" sz="3600" dirty="0" smtClean="0"/>
              <a:t>AIP/APS (Norah)</a:t>
            </a:r>
          </a:p>
          <a:p>
            <a:pPr marL="468313" lvl="2" indent="-457200"/>
            <a:r>
              <a:rPr lang="en-US" sz="3600" dirty="0" smtClean="0"/>
              <a:t>Elsevier (Norah)</a:t>
            </a:r>
          </a:p>
          <a:p>
            <a:pPr marL="468313" lvl="2" indent="-457200"/>
            <a:r>
              <a:rPr lang="en-US" sz="3600" dirty="0" smtClean="0"/>
              <a:t>IEEE (James)</a:t>
            </a:r>
          </a:p>
          <a:p>
            <a:pPr marL="468313" lvl="2" indent="-457200"/>
            <a:r>
              <a:rPr lang="en-US" sz="3600" dirty="0" smtClean="0"/>
              <a:t>Nature (James)</a:t>
            </a:r>
          </a:p>
          <a:p>
            <a:pPr marL="11113" lvl="2" indent="0">
              <a:buNone/>
            </a:pPr>
            <a:endParaRPr lang="en-US" sz="3600" dirty="0"/>
          </a:p>
          <a:p>
            <a:pPr marL="468313" lvl="2" indent="-457200"/>
            <a:r>
              <a:rPr lang="en-US" sz="3600" dirty="0" smtClean="0"/>
              <a:t>OSA (James)</a:t>
            </a:r>
          </a:p>
          <a:p>
            <a:pPr marL="468313" lvl="2" indent="-457200"/>
            <a:r>
              <a:rPr lang="en-US" sz="3600" dirty="0" smtClean="0"/>
              <a:t>PNAS (Sara)</a:t>
            </a:r>
          </a:p>
          <a:p>
            <a:pPr marL="468313" lvl="2" indent="-457200"/>
            <a:r>
              <a:rPr lang="en-US" sz="3600" dirty="0" smtClean="0"/>
              <a:t>RSC (Norah)</a:t>
            </a:r>
          </a:p>
          <a:p>
            <a:pPr marL="468313" lvl="2" indent="-457200"/>
            <a:r>
              <a:rPr lang="en-US" sz="3600" dirty="0" smtClean="0"/>
              <a:t>Springer (James)</a:t>
            </a:r>
          </a:p>
          <a:p>
            <a:pPr marL="468313" lvl="2" indent="-457200"/>
            <a:r>
              <a:rPr lang="en-US" sz="3600" dirty="0" smtClean="0"/>
              <a:t>Wiley (James)</a:t>
            </a:r>
          </a:p>
        </p:txBody>
      </p:sp>
    </p:spTree>
    <p:extLst>
      <p:ext uri="{BB962C8B-B14F-4D97-AF65-F5344CB8AC3E}">
        <p14:creationId xmlns:p14="http://schemas.microsoft.com/office/powerpoint/2010/main" val="3338961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 Survey</a:t>
            </a:r>
          </a:p>
        </p:txBody>
      </p:sp>
      <p:sp>
        <p:nvSpPr>
          <p:cNvPr id="9219" name="Rectangle 3"/>
          <p:cNvSpPr>
            <a:spLocks noGrp="1" noChangeArrowheads="1"/>
          </p:cNvSpPr>
          <p:nvPr>
            <p:ph type="body" idx="4294967295"/>
          </p:nvPr>
        </p:nvSpPr>
        <p:spPr>
          <a:xfrm>
            <a:off x="457200" y="1333500"/>
            <a:ext cx="8229600" cy="4927600"/>
          </a:xfrm>
        </p:spPr>
        <p:txBody>
          <a:bodyPr/>
          <a:lstStyle/>
          <a:p>
            <a:pPr marL="342900" lvl="1" indent="-342900">
              <a:buFont typeface="Arial" pitchFamily="34" charset="0"/>
              <a:buChar char="•"/>
            </a:pPr>
            <a:r>
              <a:rPr lang="en-US" sz="2400" dirty="0"/>
              <a:t>What IP blocking techniques to you </a:t>
            </a:r>
            <a:r>
              <a:rPr lang="en-US" sz="2400" dirty="0" smtClean="0"/>
              <a:t>use?</a:t>
            </a:r>
          </a:p>
          <a:p>
            <a:pPr marL="342900" lvl="1" indent="-342900">
              <a:buFont typeface="Arial" pitchFamily="34" charset="0"/>
              <a:buChar char="•"/>
            </a:pPr>
            <a:r>
              <a:rPr lang="en-US" sz="2400" dirty="0"/>
              <a:t>What authentication methods do you </a:t>
            </a:r>
            <a:r>
              <a:rPr lang="en-US" sz="2400" dirty="0" smtClean="0"/>
              <a:t>support?</a:t>
            </a:r>
          </a:p>
          <a:p>
            <a:pPr marL="342900" lvl="1" indent="-342900">
              <a:buFont typeface="Arial" pitchFamily="34" charset="0"/>
              <a:buChar char="•"/>
            </a:pPr>
            <a:r>
              <a:rPr lang="en-US" sz="2400" dirty="0"/>
              <a:t>If a potential abuse is flagged, how do you </a:t>
            </a:r>
            <a:r>
              <a:rPr lang="en-US" sz="2400" dirty="0" smtClean="0"/>
              <a:t>respond?</a:t>
            </a:r>
          </a:p>
          <a:p>
            <a:pPr marL="342900" lvl="1" indent="-342900">
              <a:buFont typeface="Arial" pitchFamily="34" charset="0"/>
              <a:buChar char="•"/>
            </a:pPr>
            <a:r>
              <a:rPr lang="en-US" sz="2400" dirty="0" smtClean="0"/>
              <a:t>If </a:t>
            </a:r>
            <a:r>
              <a:rPr lang="en-US" sz="2400" dirty="0"/>
              <a:t>a block is implemented, what is the process to restore </a:t>
            </a:r>
            <a:r>
              <a:rPr lang="en-US" sz="2400" dirty="0" smtClean="0"/>
              <a:t>access?</a:t>
            </a:r>
          </a:p>
          <a:p>
            <a:pPr marL="342900" lvl="1" indent="-342900">
              <a:buFont typeface="Arial" pitchFamily="34" charset="0"/>
              <a:buChar char="•"/>
            </a:pPr>
            <a:r>
              <a:rPr lang="en-US" sz="2400" dirty="0" smtClean="0"/>
              <a:t>How </a:t>
            </a:r>
            <a:r>
              <a:rPr lang="en-US" sz="2400" dirty="0"/>
              <a:t>do you support non-IP based </a:t>
            </a:r>
            <a:r>
              <a:rPr lang="en-US" sz="2400" dirty="0" smtClean="0"/>
              <a:t>access?</a:t>
            </a:r>
          </a:p>
          <a:p>
            <a:pPr marL="342900" lvl="1" indent="-342900">
              <a:buFont typeface="Arial" pitchFamily="34" charset="0"/>
              <a:buChar char="•"/>
            </a:pPr>
            <a:r>
              <a:rPr lang="en-US" sz="2400" dirty="0" smtClean="0"/>
              <a:t>How </a:t>
            </a:r>
            <a:r>
              <a:rPr lang="en-US" sz="2400" dirty="0"/>
              <a:t>are you supporting mobile device access to </a:t>
            </a:r>
            <a:r>
              <a:rPr lang="en-US" sz="2400" dirty="0" smtClean="0"/>
              <a:t>content?</a:t>
            </a:r>
          </a:p>
          <a:p>
            <a:pPr marL="342900" lvl="1" indent="-342900">
              <a:buFont typeface="Arial" pitchFamily="34" charset="0"/>
              <a:buChar char="•"/>
            </a:pPr>
            <a:r>
              <a:rPr lang="en-US" sz="2400" dirty="0" smtClean="0"/>
              <a:t>How </a:t>
            </a:r>
            <a:r>
              <a:rPr lang="en-US" sz="2400" dirty="0"/>
              <a:t>are you supporting remote access to </a:t>
            </a:r>
            <a:r>
              <a:rPr lang="en-US" sz="2400" dirty="0" smtClean="0"/>
              <a:t>content?</a:t>
            </a:r>
          </a:p>
          <a:p>
            <a:pPr marL="342900" lvl="1" indent="-342900">
              <a:buFont typeface="Arial" pitchFamily="34" charset="0"/>
              <a:buChar char="•"/>
            </a:pPr>
            <a:r>
              <a:rPr lang="en-US" sz="2400" dirty="0" smtClean="0"/>
              <a:t>How </a:t>
            </a:r>
            <a:r>
              <a:rPr lang="en-US" sz="2400" dirty="0"/>
              <a:t>do you handle post-cancellation rights</a:t>
            </a:r>
            <a:r>
              <a:rPr lang="en-US" sz="2400" dirty="0" smtClean="0"/>
              <a:t>?</a:t>
            </a:r>
          </a:p>
          <a:p>
            <a:pPr marL="342900" lvl="1" indent="-342900">
              <a:buFont typeface="Arial" pitchFamily="34" charset="0"/>
              <a:buChar char="•"/>
            </a:pPr>
            <a:r>
              <a:rPr lang="en-US" sz="2400" dirty="0"/>
              <a:t>How has new technology like federated search and download harvesters </a:t>
            </a:r>
            <a:r>
              <a:rPr lang="en-US" sz="2400" dirty="0" smtClean="0"/>
              <a:t>affected </a:t>
            </a:r>
            <a:r>
              <a:rPr lang="en-US" sz="2400" dirty="0"/>
              <a:t>your access blocking?</a:t>
            </a:r>
          </a:p>
          <a:p>
            <a:pPr marL="342900" lvl="1" indent="-342900">
              <a:buFont typeface="Arial" pitchFamily="34" charset="0"/>
              <a:buChar char="•"/>
            </a:pPr>
            <a:endParaRPr lang="en-US" sz="2400" dirty="0"/>
          </a:p>
        </p:txBody>
      </p:sp>
    </p:spTree>
    <p:extLst>
      <p:ext uri="{BB962C8B-B14F-4D97-AF65-F5344CB8AC3E}">
        <p14:creationId xmlns:p14="http://schemas.microsoft.com/office/powerpoint/2010/main" val="610465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 Survey - Responses</a:t>
            </a:r>
          </a:p>
        </p:txBody>
      </p:sp>
      <p:sp>
        <p:nvSpPr>
          <p:cNvPr id="9219" name="Rectangle 3"/>
          <p:cNvSpPr>
            <a:spLocks noGrp="1" noChangeArrowheads="1"/>
          </p:cNvSpPr>
          <p:nvPr>
            <p:ph type="body" idx="4294967295"/>
          </p:nvPr>
        </p:nvSpPr>
        <p:spPr>
          <a:xfrm>
            <a:off x="457200" y="1333500"/>
            <a:ext cx="8229600" cy="4927600"/>
          </a:xfrm>
        </p:spPr>
        <p:txBody>
          <a:bodyPr/>
          <a:lstStyle/>
          <a:p>
            <a:r>
              <a:rPr lang="en-US" sz="2800" dirty="0" smtClean="0">
                <a:effectLst/>
              </a:rPr>
              <a:t>AAAS - Waiting for answers</a:t>
            </a:r>
          </a:p>
          <a:p>
            <a:r>
              <a:rPr lang="en-US" sz="2800" b="1" dirty="0" smtClean="0">
                <a:solidFill>
                  <a:srgbClr val="0E4C8D"/>
                </a:solidFill>
                <a:effectLst/>
              </a:rPr>
              <a:t>AIP/APS - Report received</a:t>
            </a:r>
          </a:p>
          <a:p>
            <a:r>
              <a:rPr lang="en-US" sz="2800" b="1" dirty="0" smtClean="0">
                <a:solidFill>
                  <a:srgbClr val="0E4C8D"/>
                </a:solidFill>
                <a:effectLst/>
              </a:rPr>
              <a:t>Elsevier -  Report received</a:t>
            </a:r>
          </a:p>
          <a:p>
            <a:r>
              <a:rPr lang="en-US" sz="2800" dirty="0" smtClean="0">
                <a:effectLst/>
              </a:rPr>
              <a:t>IEEE -  Awaiting decision</a:t>
            </a:r>
          </a:p>
          <a:p>
            <a:r>
              <a:rPr lang="en-US" sz="2800" dirty="0" smtClean="0">
                <a:effectLst/>
              </a:rPr>
              <a:t>Nature - Not contacted</a:t>
            </a:r>
          </a:p>
          <a:p>
            <a:r>
              <a:rPr lang="en-US" sz="2800" b="1" dirty="0" smtClean="0">
                <a:solidFill>
                  <a:srgbClr val="0E4C8D"/>
                </a:solidFill>
                <a:effectLst/>
              </a:rPr>
              <a:t>OSA – Report received</a:t>
            </a:r>
          </a:p>
          <a:p>
            <a:r>
              <a:rPr lang="en-US" sz="2800" dirty="0" smtClean="0">
                <a:effectLst/>
              </a:rPr>
              <a:t>PNAS - wants mutual sharing</a:t>
            </a:r>
          </a:p>
          <a:p>
            <a:r>
              <a:rPr lang="en-US" sz="2800" dirty="0" smtClean="0">
                <a:effectLst/>
              </a:rPr>
              <a:t>RSC - No</a:t>
            </a:r>
          </a:p>
          <a:p>
            <a:r>
              <a:rPr lang="en-US" sz="2800" dirty="0" smtClean="0">
                <a:effectLst/>
              </a:rPr>
              <a:t>Springer - Awaiting decision</a:t>
            </a:r>
          </a:p>
          <a:p>
            <a:r>
              <a:rPr lang="en-US" sz="2800" dirty="0" smtClean="0">
                <a:effectLst/>
              </a:rPr>
              <a:t>Wiley - Waiting for answers</a:t>
            </a:r>
          </a:p>
        </p:txBody>
      </p:sp>
    </p:spTree>
    <p:extLst>
      <p:ext uri="{BB962C8B-B14F-4D97-AF65-F5344CB8AC3E}">
        <p14:creationId xmlns:p14="http://schemas.microsoft.com/office/powerpoint/2010/main" val="100857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APS</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r>
              <a:rPr lang="en-US" sz="2400" dirty="0" smtClean="0"/>
              <a:t>APS Feedback Summary</a:t>
            </a:r>
          </a:p>
        </p:txBody>
      </p:sp>
    </p:spTree>
    <p:extLst>
      <p:ext uri="{BB962C8B-B14F-4D97-AF65-F5344CB8AC3E}">
        <p14:creationId xmlns:p14="http://schemas.microsoft.com/office/powerpoint/2010/main" val="3108338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Elsevier</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r>
              <a:rPr lang="en-US" sz="2400" dirty="0" smtClean="0"/>
              <a:t>Elsevier Feedback Summary</a:t>
            </a:r>
          </a:p>
        </p:txBody>
      </p:sp>
    </p:spTree>
    <p:extLst>
      <p:ext uri="{BB962C8B-B14F-4D97-AF65-F5344CB8AC3E}">
        <p14:creationId xmlns:p14="http://schemas.microsoft.com/office/powerpoint/2010/main" val="3632959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OSA</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r>
              <a:rPr lang="en-US" sz="2400" dirty="0" smtClean="0"/>
              <a:t>OSA Feedback Summary</a:t>
            </a:r>
          </a:p>
        </p:txBody>
      </p:sp>
    </p:spTree>
    <p:extLst>
      <p:ext uri="{BB962C8B-B14F-4D97-AF65-F5344CB8AC3E}">
        <p14:creationId xmlns:p14="http://schemas.microsoft.com/office/powerpoint/2010/main" val="827152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TRENDS</a:t>
            </a:r>
            <a:endParaRPr lang="en-US" b="1" dirty="0">
              <a:solidFill>
                <a:srgbClr val="0E4C8D"/>
              </a:solidFill>
              <a:latin typeface="Arial" charset="0"/>
            </a:endParaRPr>
          </a:p>
        </p:txBody>
      </p:sp>
    </p:spTree>
    <p:extLst>
      <p:ext uri="{BB962C8B-B14F-4D97-AF65-F5344CB8AC3E}">
        <p14:creationId xmlns:p14="http://schemas.microsoft.com/office/powerpoint/2010/main" val="31460868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endParaRPr lang="en-US" dirty="0" smtClean="0">
              <a:latin typeface="Calibri" pitchFamily="34" charset="0"/>
            </a:endParaRPr>
          </a:p>
        </p:txBody>
      </p:sp>
      <p:sp>
        <p:nvSpPr>
          <p:cNvPr id="9219" name="Rectangle 3"/>
          <p:cNvSpPr>
            <a:spLocks noGrp="1" noChangeArrowheads="1"/>
          </p:cNvSpPr>
          <p:nvPr>
            <p:ph type="body" idx="4294967295"/>
          </p:nvPr>
        </p:nvSpPr>
        <p:spPr>
          <a:xfrm>
            <a:off x="457200" y="1333500"/>
            <a:ext cx="8229600" cy="4927600"/>
          </a:xfrm>
        </p:spPr>
        <p:txBody>
          <a:bodyPr/>
          <a:lstStyle/>
          <a:p>
            <a:pPr marL="342900" lvl="1" indent="-342900">
              <a:buFont typeface="Arial" pitchFamily="34" charset="0"/>
              <a:buChar char="•"/>
            </a:pPr>
            <a:r>
              <a:rPr lang="en-US" sz="2400" dirty="0" smtClean="0"/>
              <a:t>Non-IP Authentication</a:t>
            </a:r>
          </a:p>
          <a:p>
            <a:pPr marL="742950" lvl="2" indent="-342900">
              <a:buFont typeface="Arial" pitchFamily="34" charset="0"/>
              <a:buChar char="•"/>
            </a:pPr>
            <a:r>
              <a:rPr lang="en-US" sz="2000" dirty="0"/>
              <a:t>Cornell has developed and is starting to use ‘passkey’ (</a:t>
            </a:r>
            <a:r>
              <a:rPr lang="en-US" sz="2000" u="sng" dirty="0">
                <a:hlinkClick r:id="rId3"/>
              </a:rPr>
              <a:t>https://confluence.cornell.edu/display/CULLABS/Passkey+Bookmarklet</a:t>
            </a:r>
            <a:r>
              <a:rPr lang="en-US" sz="2000" dirty="0"/>
              <a:t>) </a:t>
            </a:r>
            <a:endParaRPr lang="en-US" sz="2000" dirty="0" smtClean="0"/>
          </a:p>
          <a:p>
            <a:pPr marL="342900" lvl="1" indent="-342900">
              <a:buFont typeface="Arial" pitchFamily="34" charset="0"/>
              <a:buChar char="•"/>
            </a:pPr>
            <a:r>
              <a:rPr lang="en-US" dirty="0" smtClean="0"/>
              <a:t>Mobile Impact</a:t>
            </a:r>
            <a:r>
              <a:rPr lang="en-US" dirty="0"/>
              <a:t>	</a:t>
            </a:r>
            <a:endParaRPr lang="en-US" dirty="0" smtClean="0"/>
          </a:p>
        </p:txBody>
      </p:sp>
    </p:spTree>
    <p:extLst>
      <p:ext uri="{BB962C8B-B14F-4D97-AF65-F5344CB8AC3E}">
        <p14:creationId xmlns:p14="http://schemas.microsoft.com/office/powerpoint/2010/main" val="2878596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techsurf.com/wp-content/uploads/T-Mobile-myTouch-Android-Phone-300x2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1525" y="228600"/>
            <a:ext cx="626427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198120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0"/>
            <a:ext cx="9144000" cy="6699250"/>
          </a:xfrm>
          <a:prstGeom prst="rect">
            <a:avLst/>
          </a:prstGeom>
        </p:spPr>
      </p:pic>
      <p:sp>
        <p:nvSpPr>
          <p:cNvPr id="12291" name="Title 1"/>
          <p:cNvSpPr>
            <a:spLocks noGrp="1"/>
          </p:cNvSpPr>
          <p:nvPr>
            <p:ph type="title"/>
          </p:nvPr>
        </p:nvSpPr>
        <p:spPr>
          <a:xfrm>
            <a:off x="0" y="5715000"/>
            <a:ext cx="9144000" cy="609600"/>
          </a:xfrm>
        </p:spPr>
        <p:txBody>
          <a:bodyPr lIns="91440" tIns="45720" rIns="91440" bIns="45720"/>
          <a:lstStyle/>
          <a:p>
            <a:pPr eaLnBrk="1" hangingPunct="1"/>
            <a:r>
              <a:rPr lang="en-US" sz="1800" b="1" smtClean="0">
                <a:solidFill>
                  <a:schemeClr val="tx2"/>
                </a:solidFill>
              </a:rPr>
              <a:t>http://www.morganstanley.com/views/perspectives/tablets_demand.pdf</a:t>
            </a:r>
          </a:p>
        </p:txBody>
      </p:sp>
    </p:spTree>
    <p:extLst>
      <p:ext uri="{BB962C8B-B14F-4D97-AF65-F5344CB8AC3E}">
        <p14:creationId xmlns:p14="http://schemas.microsoft.com/office/powerpoint/2010/main" val="132718673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4"/>
          <p:cNvSpPr txBox="1">
            <a:spLocks noChangeArrowheads="1"/>
          </p:cNvSpPr>
          <p:nvPr/>
        </p:nvSpPr>
        <p:spPr bwMode="auto">
          <a:xfrm>
            <a:off x="1600200" y="5791200"/>
            <a:ext cx="7543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Verdana" pitchFamily="34" charset="0"/>
              </a:defRPr>
            </a:lvl1pPr>
            <a:lvl2pPr marL="742950" indent="-285750" eaLnBrk="0" hangingPunct="0">
              <a:defRPr sz="2800">
                <a:solidFill>
                  <a:schemeClr val="tx1"/>
                </a:solidFill>
                <a:latin typeface="Verdana" pitchFamily="34" charset="0"/>
              </a:defRPr>
            </a:lvl2pPr>
            <a:lvl3pPr marL="1143000" indent="-228600" eaLnBrk="0" hangingPunct="0">
              <a:defRPr sz="2800">
                <a:solidFill>
                  <a:schemeClr val="tx1"/>
                </a:solidFill>
                <a:latin typeface="Verdana" pitchFamily="34" charset="0"/>
              </a:defRPr>
            </a:lvl3pPr>
            <a:lvl4pPr marL="1600200" indent="-228600" eaLnBrk="0" hangingPunct="0">
              <a:defRPr sz="2800">
                <a:solidFill>
                  <a:schemeClr val="tx1"/>
                </a:solidFill>
                <a:latin typeface="Verdana" pitchFamily="34" charset="0"/>
              </a:defRPr>
            </a:lvl4pPr>
            <a:lvl5pPr marL="2057400" indent="-228600" eaLnBrk="0" hangingPunct="0">
              <a:defRPr sz="2800">
                <a:solidFill>
                  <a:schemeClr val="tx1"/>
                </a:solidFill>
                <a:latin typeface="Verdana" pitchFamily="34" charset="0"/>
              </a:defRPr>
            </a:lvl5pPr>
            <a:lvl6pPr marL="2514600" indent="-228600" eaLnBrk="0" fontAlgn="base" hangingPunct="0">
              <a:spcBef>
                <a:spcPct val="0"/>
              </a:spcBef>
              <a:spcAft>
                <a:spcPct val="0"/>
              </a:spcAft>
              <a:defRPr sz="2800">
                <a:solidFill>
                  <a:schemeClr val="tx1"/>
                </a:solidFill>
                <a:latin typeface="Verdana" pitchFamily="34" charset="0"/>
              </a:defRPr>
            </a:lvl6pPr>
            <a:lvl7pPr marL="2971800" indent="-228600" eaLnBrk="0" fontAlgn="base" hangingPunct="0">
              <a:spcBef>
                <a:spcPct val="0"/>
              </a:spcBef>
              <a:spcAft>
                <a:spcPct val="0"/>
              </a:spcAft>
              <a:defRPr sz="2800">
                <a:solidFill>
                  <a:schemeClr val="tx1"/>
                </a:solidFill>
                <a:latin typeface="Verdana" pitchFamily="34" charset="0"/>
              </a:defRPr>
            </a:lvl7pPr>
            <a:lvl8pPr marL="3429000" indent="-228600" eaLnBrk="0" fontAlgn="base" hangingPunct="0">
              <a:spcBef>
                <a:spcPct val="0"/>
              </a:spcBef>
              <a:spcAft>
                <a:spcPct val="0"/>
              </a:spcAft>
              <a:defRPr sz="2800">
                <a:solidFill>
                  <a:schemeClr val="tx1"/>
                </a:solidFill>
                <a:latin typeface="Verdana" pitchFamily="34" charset="0"/>
              </a:defRPr>
            </a:lvl8pPr>
            <a:lvl9pPr marL="3886200" indent="-228600" eaLnBrk="0" fontAlgn="base" hangingPunct="0">
              <a:spcBef>
                <a:spcPct val="0"/>
              </a:spcBef>
              <a:spcAft>
                <a:spcPct val="0"/>
              </a:spcAft>
              <a:defRPr sz="2800">
                <a:solidFill>
                  <a:schemeClr val="tx1"/>
                </a:solidFill>
                <a:latin typeface="Verdana" pitchFamily="34" charset="0"/>
              </a:defRPr>
            </a:lvl9pPr>
          </a:lstStyle>
          <a:p>
            <a:pPr algn="ctr" eaLnBrk="1" hangingPunct="1"/>
            <a:r>
              <a:rPr lang="en-US" sz="1400"/>
              <a:t>http://techcrunch.com/2010/01/05/quantcast-mobile-web-apple-android/</a:t>
            </a:r>
          </a:p>
        </p:txBody>
      </p:sp>
      <p:pic>
        <p:nvPicPr>
          <p:cNvPr id="13315" name="Picture 3"/>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0"/>
            <a:ext cx="9161463" cy="5562600"/>
          </a:xfrm>
          <a:prstGeom prst="rect">
            <a:avLst/>
          </a:prstGeom>
        </p:spPr>
      </p:pic>
    </p:spTree>
    <p:extLst>
      <p:ext uri="{BB962C8B-B14F-4D97-AF65-F5344CB8AC3E}">
        <p14:creationId xmlns:p14="http://schemas.microsoft.com/office/powerpoint/2010/main" val="110281272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Office Them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 2010 PPT Design</Template>
  <TotalTime>89</TotalTime>
  <Words>1387</Words>
  <Application>Microsoft Office PowerPoint</Application>
  <PresentationFormat>On-screen Show (4:3)</PresentationFormat>
  <Paragraphs>143</Paragraphs>
  <Slides>19</Slides>
  <Notes>14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1_Office Theme</vt:lpstr>
      <vt:lpstr>PowerPoint Presentation</vt:lpstr>
      <vt:lpstr>Committee Charge</vt:lpstr>
      <vt:lpstr>Approach</vt:lpstr>
      <vt:lpstr>PowerPoint Presentation</vt:lpstr>
      <vt:lpstr>Literature Search</vt:lpstr>
      <vt:lpstr>PowerPoint Presentation</vt:lpstr>
      <vt:lpstr>Focus Groups</vt:lpstr>
      <vt:lpstr>PowerPoint Presentation</vt:lpstr>
      <vt:lpstr>Publishers</vt:lpstr>
      <vt:lpstr>Publisher Survey</vt:lpstr>
      <vt:lpstr>Publisher Survey - Responses</vt:lpstr>
      <vt:lpstr>Feedback - APS</vt:lpstr>
      <vt:lpstr>Feedback - Elsevier</vt:lpstr>
      <vt:lpstr>Feedback - OSA</vt:lpstr>
      <vt:lpstr>PowerPoint Presentation</vt:lpstr>
      <vt:lpstr>PowerPoint Presentation</vt:lpstr>
      <vt:lpstr>PowerPoint Presentation</vt:lpstr>
      <vt:lpstr>http://www.morganstanley.com/views/perspectives/tablets_demand.pdf</vt:lpstr>
      <vt:lpstr>PowerPoint Presentation</vt:lpstr>
    </vt:vector>
  </TitlesOfParts>
  <Company>Chemical Abstracts Service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Steve Hansen</dc:creator>
  <cp:lastModifiedBy>King, James (NIH/OD/ORS) </cp:lastModifiedBy>
  <cp:revision>8</cp:revision>
  <dcterms:created xsi:type="dcterms:W3CDTF">2010-10-18T22:19:19Z</dcterms:created>
  <dcterms:modified xsi:type="dcterms:W3CDTF">2011-06-05T21:33:32Z</dcterms:modified>
</cp:coreProperties>
</file>