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Lst>
  <p:notesMasterIdLst>
    <p:notesMasterId r:id="rId29"/>
  </p:notesMasterIdLst>
  <p:sldIdLst>
    <p:sldId id="256" r:id="rId2"/>
    <p:sldId id="261" r:id="rId3"/>
    <p:sldId id="262" r:id="rId4"/>
    <p:sldId id="272" r:id="rId5"/>
    <p:sldId id="265" r:id="rId6"/>
    <p:sldId id="280" r:id="rId7"/>
    <p:sldId id="287" r:id="rId8"/>
    <p:sldId id="273" r:id="rId9"/>
    <p:sldId id="266" r:id="rId10"/>
    <p:sldId id="281" r:id="rId11"/>
    <p:sldId id="282" r:id="rId12"/>
    <p:sldId id="283" r:id="rId13"/>
    <p:sldId id="284" r:id="rId14"/>
    <p:sldId id="285" r:id="rId15"/>
    <p:sldId id="274" r:id="rId16"/>
    <p:sldId id="264" r:id="rId17"/>
    <p:sldId id="267" r:id="rId18"/>
    <p:sldId id="268" r:id="rId19"/>
    <p:sldId id="269" r:id="rId20"/>
    <p:sldId id="270" r:id="rId21"/>
    <p:sldId id="286" r:id="rId22"/>
    <p:sldId id="271" r:id="rId23"/>
    <p:sldId id="275" r:id="rId24"/>
    <p:sldId id="276" r:id="rId25"/>
    <p:sldId id="277" r:id="rId26"/>
    <p:sldId id="278" r:id="rId27"/>
    <p:sldId id="279" r:id="rId28"/>
  </p:sldIdLst>
  <p:sldSz cx="9144000" cy="6858000" type="screen4x3"/>
  <p:notesSz cx="6858000" cy="9144000"/>
  <p:defaultTextStyle>
    <a:defPPr>
      <a:defRPr lang="en-US"/>
    </a:defPPr>
    <a:lvl1pPr algn="ctr" defTabSz="457200" rtl="0" fontAlgn="base">
      <a:spcBef>
        <a:spcPct val="0"/>
      </a:spcBef>
      <a:spcAft>
        <a:spcPct val="0"/>
      </a:spcAft>
      <a:defRPr sz="2400" kern="1200">
        <a:solidFill>
          <a:schemeClr val="tx1"/>
        </a:solidFill>
        <a:latin typeface="Calibri" pitchFamily="34" charset="0"/>
        <a:ea typeface="+mn-ea"/>
        <a:cs typeface="Arial" charset="0"/>
      </a:defRPr>
    </a:lvl1pPr>
    <a:lvl2pPr marL="457200" algn="ctr" defTabSz="457200" rtl="0" fontAlgn="base">
      <a:spcBef>
        <a:spcPct val="0"/>
      </a:spcBef>
      <a:spcAft>
        <a:spcPct val="0"/>
      </a:spcAft>
      <a:defRPr sz="2400" kern="1200">
        <a:solidFill>
          <a:schemeClr val="tx1"/>
        </a:solidFill>
        <a:latin typeface="Calibri" pitchFamily="34" charset="0"/>
        <a:ea typeface="+mn-ea"/>
        <a:cs typeface="Arial" charset="0"/>
      </a:defRPr>
    </a:lvl2pPr>
    <a:lvl3pPr marL="914400" algn="ctr" defTabSz="457200" rtl="0" fontAlgn="base">
      <a:spcBef>
        <a:spcPct val="0"/>
      </a:spcBef>
      <a:spcAft>
        <a:spcPct val="0"/>
      </a:spcAft>
      <a:defRPr sz="2400" kern="1200">
        <a:solidFill>
          <a:schemeClr val="tx1"/>
        </a:solidFill>
        <a:latin typeface="Calibri" pitchFamily="34" charset="0"/>
        <a:ea typeface="+mn-ea"/>
        <a:cs typeface="Arial" charset="0"/>
      </a:defRPr>
    </a:lvl3pPr>
    <a:lvl4pPr marL="1371600" algn="ctr" defTabSz="457200" rtl="0" fontAlgn="base">
      <a:spcBef>
        <a:spcPct val="0"/>
      </a:spcBef>
      <a:spcAft>
        <a:spcPct val="0"/>
      </a:spcAft>
      <a:defRPr sz="2400" kern="1200">
        <a:solidFill>
          <a:schemeClr val="tx1"/>
        </a:solidFill>
        <a:latin typeface="Calibri" pitchFamily="34" charset="0"/>
        <a:ea typeface="+mn-ea"/>
        <a:cs typeface="Arial" charset="0"/>
      </a:defRPr>
    </a:lvl4pPr>
    <a:lvl5pPr marL="1828800" algn="ctr" defTabSz="457200" rtl="0" fontAlgn="base">
      <a:spcBef>
        <a:spcPct val="0"/>
      </a:spcBef>
      <a:spcAft>
        <a:spcPct val="0"/>
      </a:spcAft>
      <a:defRPr sz="2400" kern="1200">
        <a:solidFill>
          <a:schemeClr val="tx1"/>
        </a:solidFill>
        <a:latin typeface="Calibri" pitchFamily="34" charset="0"/>
        <a:ea typeface="+mn-ea"/>
        <a:cs typeface="Arial" charset="0"/>
      </a:defRPr>
    </a:lvl5pPr>
    <a:lvl6pPr marL="2286000" algn="l" defTabSz="914400" rtl="0" eaLnBrk="1" latinLnBrk="0" hangingPunct="1">
      <a:defRPr sz="2400" kern="1200">
        <a:solidFill>
          <a:schemeClr val="tx1"/>
        </a:solidFill>
        <a:latin typeface="Calibri" pitchFamily="34" charset="0"/>
        <a:ea typeface="+mn-ea"/>
        <a:cs typeface="Arial" charset="0"/>
      </a:defRPr>
    </a:lvl6pPr>
    <a:lvl7pPr marL="2743200" algn="l" defTabSz="914400" rtl="0" eaLnBrk="1" latinLnBrk="0" hangingPunct="1">
      <a:defRPr sz="2400" kern="1200">
        <a:solidFill>
          <a:schemeClr val="tx1"/>
        </a:solidFill>
        <a:latin typeface="Calibri" pitchFamily="34" charset="0"/>
        <a:ea typeface="+mn-ea"/>
        <a:cs typeface="Arial" charset="0"/>
      </a:defRPr>
    </a:lvl7pPr>
    <a:lvl8pPr marL="3200400" algn="l" defTabSz="914400" rtl="0" eaLnBrk="1" latinLnBrk="0" hangingPunct="1">
      <a:defRPr sz="2400" kern="1200">
        <a:solidFill>
          <a:schemeClr val="tx1"/>
        </a:solidFill>
        <a:latin typeface="Calibri" pitchFamily="34" charset="0"/>
        <a:ea typeface="+mn-ea"/>
        <a:cs typeface="Arial" charset="0"/>
      </a:defRPr>
    </a:lvl8pPr>
    <a:lvl9pPr marL="3657600" algn="l" defTabSz="914400" rtl="0" eaLnBrk="1" latinLnBrk="0" hangingPunct="1">
      <a:defRPr sz="2400"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C8D"/>
    <a:srgbClr val="FFC4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79017" autoAdjust="0"/>
  </p:normalViewPr>
  <p:slideViewPr>
    <p:cSldViewPr snapToGrid="0" snapToObjects="1">
      <p:cViewPr>
        <p:scale>
          <a:sx n="60" d="100"/>
          <a:sy n="60" d="100"/>
        </p:scale>
        <p:origin x="-1422"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6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ABEBA-8927-4899-AC6A-87C503D1BB65}" type="datetimeFigureOut">
              <a:rPr lang="en-US" smtClean="0"/>
              <a:t>6/9/2011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1F3707-581C-4A35-BA93-E552AF1E93A2}" type="slidenum">
              <a:rPr lang="en-US" smtClean="0"/>
              <a:t>‹#›</a:t>
            </a:fld>
            <a:endParaRPr lang="en-US"/>
          </a:p>
        </p:txBody>
      </p:sp>
    </p:spTree>
    <p:extLst>
      <p:ext uri="{BB962C8B-B14F-4D97-AF65-F5344CB8AC3E}">
        <p14:creationId xmlns:p14="http://schemas.microsoft.com/office/powerpoint/2010/main" val="3476708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buFont typeface="Arial" pitchFamily="34" charset="0"/>
              <a:buChar char="•"/>
            </a:pPr>
            <a:r>
              <a:rPr lang="en-US" dirty="0" smtClean="0"/>
              <a:t>What are the industry best practices related to authentication and access?</a:t>
            </a:r>
          </a:p>
          <a:p>
            <a:pPr marL="457200" lvl="1" indent="-457200">
              <a:buFont typeface="Arial" pitchFamily="34" charset="0"/>
              <a:buChar char="•"/>
            </a:pPr>
            <a:r>
              <a:rPr lang="en-US" dirty="0" smtClean="0"/>
              <a:t>What could change or dramatically affect these best practices in the next 2-3 years?</a:t>
            </a:r>
          </a:p>
          <a:p>
            <a:pPr marL="457200" lvl="1" indent="-457200">
              <a:buFont typeface="Arial" pitchFamily="34" charset="0"/>
              <a:buChar char="•"/>
            </a:pPr>
            <a:r>
              <a:rPr lang="en-US" dirty="0" smtClean="0"/>
              <a:t>What are the customer ideal expectations when it comes to authentication, access, and abuse mitigation?</a:t>
            </a:r>
          </a:p>
          <a:p>
            <a:pPr marL="457200" lvl="1" indent="-457200">
              <a:buFont typeface="Arial" pitchFamily="34" charset="0"/>
              <a:buChar char="•"/>
            </a:pPr>
            <a:r>
              <a:rPr lang="en-US" dirty="0" smtClean="0"/>
              <a:t>The team also added the issue of post-cancellation rights since it seemed interrelated to access issues.</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buFont typeface="Arial" pitchFamily="34" charset="0"/>
              <a:buChar char="•"/>
            </a:pPr>
            <a:r>
              <a:rPr lang="en-US" dirty="0" smtClean="0"/>
              <a:t>What are the industry best practices related to authentication and access?</a:t>
            </a:r>
          </a:p>
          <a:p>
            <a:pPr marL="457200" lvl="1" indent="-457200">
              <a:buFont typeface="Arial" pitchFamily="34" charset="0"/>
              <a:buChar char="•"/>
            </a:pPr>
            <a:r>
              <a:rPr lang="en-US" dirty="0" smtClean="0"/>
              <a:t>What could change or dramatically affect these best practices in the next 2-3 years?</a:t>
            </a:r>
          </a:p>
          <a:p>
            <a:pPr marL="457200" lvl="1" indent="-457200">
              <a:buFont typeface="Arial" pitchFamily="34" charset="0"/>
              <a:buChar char="•"/>
            </a:pPr>
            <a:r>
              <a:rPr lang="en-US" dirty="0" smtClean="0"/>
              <a:t>What are the customer ideal expectations when it comes to authentication, access, and abuse mitigation?</a:t>
            </a:r>
          </a:p>
          <a:p>
            <a:pPr marL="457200" lvl="1" indent="-457200">
              <a:buFont typeface="Arial" pitchFamily="34" charset="0"/>
              <a:buChar char="•"/>
            </a:pPr>
            <a:r>
              <a:rPr lang="en-US" smtClean="0"/>
              <a:t>The team also added the issue of post-cancellation rights since it seemed interrelated to access issues.</a:t>
            </a:r>
          </a:p>
          <a:p>
            <a:endParaRPr lang="en-US"/>
          </a:p>
        </p:txBody>
      </p:sp>
      <p:sp>
        <p:nvSpPr>
          <p:cNvPr id="4" name="Slide Number Placeholder 3"/>
          <p:cNvSpPr>
            <a:spLocks noGrp="1"/>
          </p:cNvSpPr>
          <p:nvPr>
            <p:ph type="sldNum" sz="quarter" idx="10"/>
          </p:nvPr>
        </p:nvSpPr>
        <p:spPr/>
        <p:txBody>
          <a:bodyPr/>
          <a:lstStyle/>
          <a:p>
            <a:fld id="{981F3707-581C-4A35-BA93-E552AF1E93A2}" type="slidenum">
              <a:rPr lang="en-US" smtClean="0"/>
              <a:t>3</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5</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6</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9</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8313" lvl="2" indent="-457200"/>
            <a:r>
              <a:rPr lang="en-US" sz="3200" dirty="0" smtClean="0"/>
              <a:t>AAAS (Sara)</a:t>
            </a:r>
          </a:p>
          <a:p>
            <a:pPr marL="468313" lvl="2" indent="-457200"/>
            <a:r>
              <a:rPr lang="en-US" sz="3200" dirty="0" smtClean="0"/>
              <a:t>AIP/APS (Norah)</a:t>
            </a:r>
          </a:p>
          <a:p>
            <a:pPr marL="468313" lvl="2" indent="-457200"/>
            <a:r>
              <a:rPr lang="en-US" sz="3200" dirty="0" smtClean="0"/>
              <a:t>Elsevier (Norah)</a:t>
            </a:r>
          </a:p>
          <a:p>
            <a:pPr marL="468313" lvl="2" indent="-457200"/>
            <a:r>
              <a:rPr lang="en-US" sz="3200" dirty="0" smtClean="0"/>
              <a:t>IEEE (James)</a:t>
            </a:r>
          </a:p>
          <a:p>
            <a:pPr marL="468313" lvl="2" indent="-457200"/>
            <a:r>
              <a:rPr lang="en-US" sz="3200" dirty="0" smtClean="0"/>
              <a:t>Nature (James)</a:t>
            </a:r>
          </a:p>
          <a:p>
            <a:pPr marL="468313" lvl="2" indent="-457200"/>
            <a:r>
              <a:rPr lang="en-US" sz="3200" dirty="0" smtClean="0"/>
              <a:t>OSA (James)</a:t>
            </a:r>
          </a:p>
          <a:p>
            <a:pPr marL="468313" lvl="2" indent="-457200"/>
            <a:r>
              <a:rPr lang="en-US" sz="3200" dirty="0" smtClean="0"/>
              <a:t>PNAS (Sara)</a:t>
            </a:r>
          </a:p>
          <a:p>
            <a:pPr marL="468313" lvl="2" indent="-457200"/>
            <a:r>
              <a:rPr lang="en-US" sz="3200" dirty="0" smtClean="0"/>
              <a:t>Royal Society of Chemistry (Norah)</a:t>
            </a:r>
          </a:p>
          <a:p>
            <a:pPr marL="468313" lvl="2" indent="-457200"/>
            <a:r>
              <a:rPr lang="en-US" sz="3200" dirty="0" smtClean="0"/>
              <a:t>Springer (James)</a:t>
            </a:r>
          </a:p>
          <a:p>
            <a:pPr marL="468313" lvl="2" indent="-457200"/>
            <a:r>
              <a:rPr lang="en-US" sz="3200" dirty="0" smtClean="0"/>
              <a:t>Wiley (James)</a:t>
            </a:r>
          </a:p>
          <a:p>
            <a:pPr marL="468313" lvl="2" indent="-457200"/>
            <a:endParaRPr lang="en-US" sz="3200" dirty="0" smtClean="0"/>
          </a:p>
          <a:p>
            <a:pPr marL="11113" lvl="2" indent="12700"/>
            <a:r>
              <a:rPr lang="en-US" sz="3200" dirty="0" smtClean="0"/>
              <a:t>Note that Sara will be contacting another ACS CAP member to contact these publishers to reduce potential conflicts.</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16</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sz="1200" kern="1200" dirty="0" smtClean="0">
                <a:solidFill>
                  <a:schemeClr val="tx1"/>
                </a:solidFill>
                <a:effectLst/>
                <a:latin typeface="+mn-lt"/>
                <a:ea typeface="+mn-ea"/>
                <a:cs typeface="+mn-cs"/>
              </a:rPr>
              <a:t>What IP blocking techniques to you use? </a:t>
            </a:r>
          </a:p>
          <a:p>
            <a:pPr lvl="3"/>
            <a:r>
              <a:rPr lang="en-US" sz="1200" kern="1200" dirty="0" smtClean="0">
                <a:solidFill>
                  <a:schemeClr val="tx1"/>
                </a:solidFill>
                <a:effectLst/>
                <a:latin typeface="+mn-lt"/>
                <a:ea typeface="+mn-ea"/>
                <a:cs typeface="+mn-cs"/>
              </a:rPr>
              <a:t>Spider Traps: These are hidden links on some pages that a human being would never click on, but Web crawlers would follow when someone attempts to download large quantities of our content. The IP address of the user who hit the spider trap is blocked.</a:t>
            </a:r>
          </a:p>
          <a:p>
            <a:pPr lvl="3"/>
            <a:r>
              <a:rPr lang="en-US" sz="1200" kern="1200" dirty="0" smtClean="0">
                <a:solidFill>
                  <a:schemeClr val="tx1"/>
                </a:solidFill>
                <a:effectLst/>
                <a:latin typeface="+mn-lt"/>
                <a:ea typeface="+mn-ea"/>
                <a:cs typeface="+mn-cs"/>
              </a:rPr>
              <a:t>More than X downloads in a session: If more than X full-text HTML or PDF downloads occur in a single session, the IP address associated with that session is blocked.</a:t>
            </a:r>
          </a:p>
          <a:p>
            <a:pPr lvl="3"/>
            <a:r>
              <a:rPr lang="en-US" sz="1200" kern="1200" dirty="0" smtClean="0">
                <a:solidFill>
                  <a:schemeClr val="tx1"/>
                </a:solidFill>
                <a:effectLst/>
                <a:latin typeface="+mn-lt"/>
                <a:ea typeface="+mn-ea"/>
                <a:cs typeface="+mn-cs"/>
              </a:rPr>
              <a:t>More than X sessions in X minutes: This rule is intended to thwart abusers who have figured out the X download limit per session, and attempt to spawn multiple sessions to conduct a massive download.</a:t>
            </a:r>
          </a:p>
          <a:p>
            <a:pPr lvl="3"/>
            <a:r>
              <a:rPr lang="en-US" sz="1200" kern="1200" dirty="0" smtClean="0">
                <a:solidFill>
                  <a:schemeClr val="tx1"/>
                </a:solidFill>
                <a:effectLst/>
                <a:latin typeface="+mn-lt"/>
                <a:ea typeface="+mn-ea"/>
                <a:cs typeface="+mn-cs"/>
              </a:rPr>
              <a:t>Session duration longer than XXX minutes: It is intended to stop abusers who try to perform a massive download by throttling the downloads to a slower pace, but running for a long time.</a:t>
            </a:r>
          </a:p>
          <a:p>
            <a:pPr lvl="2"/>
            <a:r>
              <a:rPr lang="en-US" sz="1200" kern="1200" dirty="0" smtClean="0">
                <a:solidFill>
                  <a:schemeClr val="tx1"/>
                </a:solidFill>
                <a:effectLst/>
                <a:latin typeface="+mn-lt"/>
                <a:ea typeface="+mn-ea"/>
                <a:cs typeface="+mn-cs"/>
              </a:rPr>
              <a:t>What authentication methods do you support (IP </a:t>
            </a:r>
            <a:r>
              <a:rPr lang="en-US" sz="1200" kern="1200" dirty="0" err="1" smtClean="0">
                <a:solidFill>
                  <a:schemeClr val="tx1"/>
                </a:solidFill>
                <a:effectLst/>
                <a:latin typeface="+mn-lt"/>
                <a:ea typeface="+mn-ea"/>
                <a:cs typeface="+mn-cs"/>
              </a:rPr>
              <a:t>authentication,OpenID</a:t>
            </a:r>
            <a:r>
              <a:rPr lang="en-US" sz="1200" kern="1200" dirty="0" smtClean="0">
                <a:solidFill>
                  <a:schemeClr val="tx1"/>
                </a:solidFill>
                <a:effectLst/>
                <a:latin typeface="+mn-lt"/>
                <a:ea typeface="+mn-ea"/>
                <a:cs typeface="+mn-cs"/>
              </a:rPr>
              <a:t>, etc. – what other ones to add?)</a:t>
            </a:r>
          </a:p>
          <a:p>
            <a:pPr lvl="2"/>
            <a:r>
              <a:rPr lang="en-US" sz="1200" kern="1200" dirty="0" smtClean="0">
                <a:solidFill>
                  <a:schemeClr val="tx1"/>
                </a:solidFill>
                <a:effectLst/>
                <a:latin typeface="+mn-lt"/>
                <a:ea typeface="+mn-ea"/>
                <a:cs typeface="+mn-cs"/>
              </a:rPr>
              <a:t>If a potential abuse is flagged, how do you respond? </a:t>
            </a:r>
          </a:p>
          <a:p>
            <a:pPr lvl="3"/>
            <a:r>
              <a:rPr lang="en-US" sz="1200" kern="1200" dirty="0" smtClean="0">
                <a:solidFill>
                  <a:schemeClr val="tx1"/>
                </a:solidFill>
                <a:effectLst/>
                <a:latin typeface="+mn-lt"/>
                <a:ea typeface="+mn-ea"/>
                <a:cs typeface="+mn-cs"/>
              </a:rPr>
              <a:t>Notify primary POC</a:t>
            </a:r>
          </a:p>
          <a:p>
            <a:pPr lvl="3"/>
            <a:r>
              <a:rPr lang="en-US" sz="1200" kern="1200" dirty="0" smtClean="0">
                <a:solidFill>
                  <a:schemeClr val="tx1"/>
                </a:solidFill>
                <a:effectLst/>
                <a:latin typeface="+mn-lt"/>
                <a:ea typeface="+mn-ea"/>
                <a:cs typeface="+mn-cs"/>
              </a:rPr>
              <a:t>Block access to that address</a:t>
            </a:r>
          </a:p>
          <a:p>
            <a:pPr lvl="3"/>
            <a:r>
              <a:rPr lang="en-US" sz="1200" kern="1200" dirty="0" smtClean="0">
                <a:solidFill>
                  <a:schemeClr val="tx1"/>
                </a:solidFill>
                <a:effectLst/>
                <a:latin typeface="+mn-lt"/>
                <a:ea typeface="+mn-ea"/>
                <a:cs typeface="+mn-cs"/>
              </a:rPr>
              <a:t>Block access to entire domain</a:t>
            </a:r>
          </a:p>
          <a:p>
            <a:pPr lvl="3"/>
            <a:r>
              <a:rPr lang="en-US" sz="1200" kern="1200" dirty="0" smtClean="0">
                <a:solidFill>
                  <a:schemeClr val="tx1"/>
                </a:solidFill>
                <a:effectLst/>
                <a:latin typeface="+mn-lt"/>
                <a:ea typeface="+mn-ea"/>
                <a:cs typeface="+mn-cs"/>
              </a:rPr>
              <a:t>Throttle access down</a:t>
            </a:r>
          </a:p>
          <a:p>
            <a:pPr lvl="3"/>
            <a:r>
              <a:rPr lang="en-US" sz="1200" kern="1200" dirty="0" smtClean="0">
                <a:solidFill>
                  <a:schemeClr val="tx1"/>
                </a:solidFill>
                <a:effectLst/>
                <a:latin typeface="+mn-lt"/>
                <a:ea typeface="+mn-ea"/>
                <a:cs typeface="+mn-cs"/>
              </a:rPr>
              <a:t>Other</a:t>
            </a:r>
          </a:p>
          <a:p>
            <a:pPr lvl="2"/>
            <a:r>
              <a:rPr lang="en-US" sz="1200" kern="1200" dirty="0" smtClean="0">
                <a:solidFill>
                  <a:schemeClr val="tx1"/>
                </a:solidFill>
                <a:effectLst/>
                <a:latin typeface="+mn-lt"/>
                <a:ea typeface="+mn-ea"/>
                <a:cs typeface="+mn-cs"/>
              </a:rPr>
              <a:t>If a block is implemented, what is the process to restore access?</a:t>
            </a:r>
          </a:p>
          <a:p>
            <a:pPr lvl="2"/>
            <a:r>
              <a:rPr lang="en-US" sz="1200" kern="1200" dirty="0" smtClean="0">
                <a:solidFill>
                  <a:schemeClr val="tx1"/>
                </a:solidFill>
                <a:effectLst/>
                <a:latin typeface="+mn-lt"/>
                <a:ea typeface="+mn-ea"/>
                <a:cs typeface="+mn-cs"/>
              </a:rPr>
              <a:t>How do you support non-IP based access?</a:t>
            </a:r>
          </a:p>
          <a:p>
            <a:pPr lvl="2"/>
            <a:r>
              <a:rPr lang="en-US" sz="1200" kern="1200" dirty="0" smtClean="0">
                <a:solidFill>
                  <a:schemeClr val="tx1"/>
                </a:solidFill>
                <a:effectLst/>
                <a:latin typeface="+mn-lt"/>
                <a:ea typeface="+mn-ea"/>
                <a:cs typeface="+mn-cs"/>
              </a:rPr>
              <a:t>How are you supporting mobile device access to content?</a:t>
            </a:r>
          </a:p>
          <a:p>
            <a:pPr lvl="2"/>
            <a:r>
              <a:rPr lang="en-US" sz="1200" kern="1200" dirty="0" smtClean="0">
                <a:solidFill>
                  <a:schemeClr val="tx1"/>
                </a:solidFill>
                <a:effectLst/>
                <a:latin typeface="+mn-lt"/>
                <a:ea typeface="+mn-ea"/>
                <a:cs typeface="+mn-cs"/>
              </a:rPr>
              <a:t>How are you supporting remote access to content?</a:t>
            </a:r>
          </a:p>
          <a:p>
            <a:pPr lvl="2"/>
            <a:r>
              <a:rPr lang="en-US" sz="1200" kern="1200" dirty="0" smtClean="0">
                <a:solidFill>
                  <a:schemeClr val="tx1"/>
                </a:solidFill>
                <a:effectLst/>
                <a:latin typeface="+mn-lt"/>
                <a:ea typeface="+mn-ea"/>
                <a:cs typeface="+mn-cs"/>
              </a:rPr>
              <a:t>How do you handle post-cancellation rights?</a:t>
            </a:r>
          </a:p>
          <a:p>
            <a:pPr lvl="3"/>
            <a:r>
              <a:rPr lang="en-US" sz="1200" kern="1200" dirty="0" smtClean="0">
                <a:solidFill>
                  <a:schemeClr val="tx1"/>
                </a:solidFill>
                <a:effectLst/>
                <a:latin typeface="+mn-lt"/>
                <a:ea typeface="+mn-ea"/>
                <a:cs typeface="+mn-cs"/>
              </a:rPr>
              <a:t>Lose access to all online content</a:t>
            </a:r>
          </a:p>
          <a:p>
            <a:pPr lvl="3"/>
            <a:r>
              <a:rPr lang="en-US" sz="1200" kern="1200" dirty="0" smtClean="0">
                <a:solidFill>
                  <a:schemeClr val="tx1"/>
                </a:solidFill>
                <a:effectLst/>
                <a:latin typeface="+mn-lt"/>
                <a:ea typeface="+mn-ea"/>
                <a:cs typeface="+mn-cs"/>
              </a:rPr>
              <a:t>Provide a disk with subscribed content</a:t>
            </a:r>
          </a:p>
          <a:p>
            <a:pPr lvl="3"/>
            <a:r>
              <a:rPr lang="en-US" sz="1200" kern="1200" dirty="0" smtClean="0">
                <a:solidFill>
                  <a:schemeClr val="tx1"/>
                </a:solidFill>
                <a:effectLst/>
                <a:latin typeface="+mn-lt"/>
                <a:ea typeface="+mn-ea"/>
                <a:cs typeface="+mn-cs"/>
              </a:rPr>
              <a:t>Retain online access to specific years and titles subscribed during online subscription term</a:t>
            </a:r>
          </a:p>
          <a:p>
            <a:pPr lvl="3"/>
            <a:r>
              <a:rPr lang="en-US" sz="1200" kern="1200" dirty="0" smtClean="0">
                <a:solidFill>
                  <a:schemeClr val="tx1"/>
                </a:solidFill>
                <a:effectLst/>
                <a:latin typeface="+mn-lt"/>
                <a:ea typeface="+mn-ea"/>
                <a:cs typeface="+mn-cs"/>
              </a:rPr>
              <a:t>Retain online access to all titles from online subscription start date until cancellation date</a:t>
            </a:r>
          </a:p>
          <a:p>
            <a:pPr lvl="3"/>
            <a:r>
              <a:rPr lang="en-US" sz="1200" kern="1200" dirty="0" smtClean="0">
                <a:solidFill>
                  <a:schemeClr val="tx1"/>
                </a:solidFill>
                <a:effectLst/>
                <a:latin typeface="+mn-lt"/>
                <a:ea typeface="+mn-ea"/>
                <a:cs typeface="+mn-cs"/>
              </a:rPr>
              <a:t>Retain online access to all current and archival content up through last subscription year</a:t>
            </a:r>
          </a:p>
          <a:p>
            <a:pPr lvl="2"/>
            <a:r>
              <a:rPr lang="en-US" sz="1200" kern="1200" dirty="0" smtClean="0">
                <a:solidFill>
                  <a:schemeClr val="tx1"/>
                </a:solidFill>
                <a:effectLst/>
                <a:latin typeface="+mn-lt"/>
                <a:ea typeface="+mn-ea"/>
                <a:cs typeface="+mn-cs"/>
              </a:rPr>
              <a:t>How has new technology like federated search and download harvesters like </a:t>
            </a:r>
            <a:r>
              <a:rPr lang="en-US" sz="1200" kern="1200" dirty="0" err="1" smtClean="0">
                <a:solidFill>
                  <a:schemeClr val="tx1"/>
                </a:solidFill>
                <a:effectLst/>
                <a:latin typeface="+mn-lt"/>
                <a:ea typeface="+mn-ea"/>
                <a:cs typeface="+mn-cs"/>
              </a:rPr>
              <a:t>Quosa</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PubGet</a:t>
            </a:r>
            <a:r>
              <a:rPr lang="en-US" sz="1200" kern="1200" dirty="0" smtClean="0">
                <a:solidFill>
                  <a:schemeClr val="tx1"/>
                </a:solidFill>
                <a:effectLst/>
                <a:latin typeface="+mn-lt"/>
                <a:ea typeface="+mn-ea"/>
                <a:cs typeface="+mn-cs"/>
              </a:rPr>
              <a:t> affect your access blocking?</a:t>
            </a:r>
          </a:p>
          <a:p>
            <a:pPr lvl="1"/>
            <a:r>
              <a:rPr lang="en-US" sz="1200" kern="1200" dirty="0" smtClean="0">
                <a:solidFill>
                  <a:schemeClr val="tx1"/>
                </a:solidFill>
                <a:effectLst/>
                <a:latin typeface="+mn-lt"/>
                <a:ea typeface="+mn-ea"/>
                <a:cs typeface="+mn-cs"/>
              </a:rPr>
              <a:t>We agreed that in return for a publisher sharing their information, we would provide a summary of the best practices we found.  This summary will be reviewed and vetted by the team (and ACS) first.</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17</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18</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19</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20</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21</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22</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24</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lnSpcReduction="10000"/>
          </a:bodyPr>
          <a:lstStyle/>
          <a:p>
            <a:pPr>
              <a:defRPr/>
            </a:pPr>
            <a:r>
              <a:rPr lang="en-US" dirty="0" smtClean="0"/>
              <a:t>This is my new smart phone, an Android My Touch.  I previously had a Blackberry Bold and I must admit that this new device has dramatically changed my habits in a short period of time.  Rather than simply viewing the handheld as an e-mail reader (which the Blackberry is great at), the Android is becoming my mobile computer and gateway to the cloud.  Because of this device, I’ve now switched my master to do list for all parts of my life (work, home, church, SLA, etc.) to </a:t>
            </a:r>
            <a:r>
              <a:rPr lang="en-US" dirty="0" err="1" smtClean="0"/>
              <a:t>Toodledo</a:t>
            </a:r>
            <a:r>
              <a:rPr lang="en-US" dirty="0" smtClean="0"/>
              <a:t> – a web and mobile application to manage tasks.  I’ve also switched personal notes, new photos and documents I’m working on to a secure file sharing service called </a:t>
            </a:r>
            <a:r>
              <a:rPr lang="en-US" dirty="0" err="1" smtClean="0"/>
              <a:t>DropBox</a:t>
            </a:r>
            <a:r>
              <a:rPr lang="en-US" dirty="0" smtClean="0"/>
              <a:t>.  These cloud services are enhancing my mobile experience and encouraging me to use it more.</a:t>
            </a:r>
          </a:p>
          <a:p>
            <a:pPr>
              <a:defRPr/>
            </a:pPr>
            <a:endParaRPr lang="en-US" dirty="0" smtClean="0"/>
          </a:p>
          <a:p>
            <a:pPr>
              <a:defRPr/>
            </a:pPr>
            <a:r>
              <a:rPr lang="en-US" dirty="0" smtClean="0"/>
              <a:t>Just downloaded Google Docs app which can take a picture of a document and make it editable!</a:t>
            </a:r>
          </a:p>
          <a:p>
            <a:pPr>
              <a:defRPr/>
            </a:pPr>
            <a:endParaRPr lang="en-US" dirty="0" smtClean="0"/>
          </a:p>
          <a:p>
            <a:pPr>
              <a:defRPr/>
            </a:pPr>
            <a:r>
              <a:rPr lang="en-US" dirty="0" smtClean="0"/>
              <a:t>The NIH Library has made a strategic goal to build a mobile competency in the staff over the next couple years.  This is being accomplished by providing mobile devices to the entire staff (some with phone service and others with just data plans), holding brown bag sessions to help each other learn new features, and hosting a Mobile Technology Expo earlier this month.  We’re also using this initiative to make our own library Web site mobile-friendly and to build a collection of links to mobile versions of the journals and databases we provide.  We feel that we need to first have a basic understanding of the technology and try to do our own job with a mobile device so that we can see the barriers that we’re imposing on using mobile with the library’s services.  Why the big focus on mobile?</a:t>
            </a:r>
            <a:endParaRPr lang="en-US" dirty="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08D59228-4AE8-4A70-AEB4-9DCF308A66A7}" type="slidenum">
              <a:rPr lang="en-US" sz="1200">
                <a:latin typeface="Times New Roman" pitchFamily="18" charset="0"/>
              </a:rPr>
              <a:pPr/>
              <a:t>25</a:t>
            </a:fld>
            <a:endParaRPr lang="en-US" sz="1200">
              <a:latin typeface="Times New Roman" pitchFamily="18" charset="0"/>
            </a:endParaRPr>
          </a:p>
        </p:txBody>
      </p:sp>
      <p:sp>
        <p:nvSpPr>
          <p:cNvPr id="39941"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BA89B937-EAC1-4022-A6FB-9574C50392D3}" type="datetime1">
              <a:rPr lang="en-US" sz="1200">
                <a:latin typeface="Times New Roman" pitchFamily="18" charset="0"/>
              </a:rPr>
              <a:pPr/>
              <a:t>6/9/2011</a:t>
            </a:fld>
            <a:endParaRPr lang="en-US" sz="1200">
              <a:latin typeface="Times New Roman" pitchFamily="18" charset="0"/>
            </a:endParaRPr>
          </a:p>
        </p:txBody>
      </p:sp>
      <p:sp>
        <p:nvSpPr>
          <p:cNvPr id="3994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Times New Roman" pitchFamily="18" charset="0"/>
              </a:rPr>
              <a:t>As you can see from this chart, In 2010, over 80% of all shipping devices were mobile so the stationary desktop computer is quickly becoming a minority to its mobile cousins the netbook, notebook, table, and smartphone.  </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88A41F77-8DAF-474F-A7B8-390BE3F33657}" type="slidenum">
              <a:rPr lang="en-US" sz="1200">
                <a:latin typeface="Times New Roman" pitchFamily="18" charset="0"/>
              </a:rPr>
              <a:pPr/>
              <a:t>26</a:t>
            </a:fld>
            <a:endParaRPr lang="en-US" sz="1200">
              <a:latin typeface="Times New Roman" pitchFamily="18" charset="0"/>
            </a:endParaRPr>
          </a:p>
        </p:txBody>
      </p:sp>
      <p:sp>
        <p:nvSpPr>
          <p:cNvPr id="40965"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5D79122B-7596-49E9-A08C-3E1483895CE4}" type="datetime1">
              <a:rPr lang="en-US" sz="1200">
                <a:latin typeface="Times New Roman" pitchFamily="18" charset="0"/>
              </a:rPr>
              <a:pPr/>
              <a:t>6/9/2011</a:t>
            </a:fld>
            <a:endParaRPr lang="en-US" sz="1200">
              <a:latin typeface="Times New Roman" pitchFamily="18" charset="0"/>
            </a:endParaRPr>
          </a:p>
        </p:txBody>
      </p:sp>
      <p:sp>
        <p:nvSpPr>
          <p:cNvPr id="40966" name="Header Placeholder 2"/>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Times New Roman" pitchFamily="18" charset="0"/>
              </a:rPr>
              <a:t>Though this chart only shows from 2007-2009, you can see a dramatic growth in mobile web usage in that time.  With the explosive growth of smartphone and tablets since then, I expect that the percentage will go higher quickly.  In fact, many are predicting that mobile will be the primary access by 2020.</a:t>
            </a:r>
          </a:p>
          <a:p>
            <a:endParaRPr lang="en-US" smtClean="0">
              <a:latin typeface="Times New Roman" pitchFamily="18" charset="0"/>
            </a:endParaRPr>
          </a:p>
          <a:p>
            <a:r>
              <a:rPr lang="en-US" smtClean="0">
                <a:latin typeface="Times New Roman" pitchFamily="18" charset="0"/>
              </a:rPr>
              <a:t>When I was at the Drupal conference earlier this year, the key developer told an audience of 3,000 that if they were building the massive open source content management system today rather than 10 years ago, it would have been a mobile-focused effort – a testament to where connectivity is heading in the near future.</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2499E5A5-377F-40E3-BD04-E3AD9E3F4A3E}" type="slidenum">
              <a:rPr lang="en-US" sz="1200">
                <a:latin typeface="Times New Roman" pitchFamily="18" charset="0"/>
              </a:rPr>
              <a:pPr/>
              <a:t>27</a:t>
            </a:fld>
            <a:endParaRPr lang="en-US" sz="1200">
              <a:latin typeface="Times New Roman" pitchFamily="18" charset="0"/>
            </a:endParaRPr>
          </a:p>
        </p:txBody>
      </p:sp>
      <p:sp>
        <p:nvSpPr>
          <p:cNvPr id="41989"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64EFE016-DD9E-4083-8D86-6039B1E93250}" type="datetime1">
              <a:rPr lang="en-US" sz="1200">
                <a:latin typeface="Times New Roman" pitchFamily="18" charset="0"/>
              </a:rPr>
              <a:pPr/>
              <a:t>6/9/2011</a:t>
            </a:fld>
            <a:endParaRPr lang="en-US" sz="1200">
              <a:latin typeface="Times New Roman" pitchFamily="18" charset="0"/>
            </a:endParaRPr>
          </a:p>
        </p:txBody>
      </p:sp>
      <p:sp>
        <p:nvSpPr>
          <p:cNvPr id="41990" name="Header Placeholder 2"/>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5394325" y="4859338"/>
            <a:ext cx="29241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14400"/>
            <a:r>
              <a:rPr lang="en-US" sz="1800" b="1">
                <a:solidFill>
                  <a:srgbClr val="0E4C8D"/>
                </a:solidFill>
                <a:latin typeface="Arial" charset="0"/>
              </a:rPr>
              <a:t>Headline Goes Here</a:t>
            </a:r>
          </a:p>
        </p:txBody>
      </p:sp>
      <p:sp>
        <p:nvSpPr>
          <p:cNvPr id="6" name="TextBox 7"/>
          <p:cNvSpPr txBox="1">
            <a:spLocks noChangeArrowheads="1"/>
          </p:cNvSpPr>
          <p:nvPr/>
        </p:nvSpPr>
        <p:spPr bwMode="auto">
          <a:xfrm>
            <a:off x="4049713" y="5454650"/>
            <a:ext cx="4235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sz="1800">
                <a:solidFill>
                  <a:srgbClr val="0E4C8D"/>
                </a:solidFill>
                <a:latin typeface="Arial" charset="0"/>
              </a:rPr>
              <a:t>Subhead goes here</a:t>
            </a:r>
          </a:p>
        </p:txBody>
      </p:sp>
      <p:sp>
        <p:nvSpPr>
          <p:cNvPr id="2" name="Title 1"/>
          <p:cNvSpPr>
            <a:spLocks noGrp="1"/>
          </p:cNvSpPr>
          <p:nvPr>
            <p:ph type="ctrTitle"/>
          </p:nvPr>
        </p:nvSpPr>
        <p:spPr>
          <a:xfrm>
            <a:off x="512990" y="4829183"/>
            <a:ext cx="7772400" cy="587012"/>
          </a:xfrm>
          <a:prstGeom prst="rect">
            <a:avLst/>
          </a:prstGeom>
        </p:spPr>
        <p:txBody>
          <a:bodyPr/>
          <a:lstStyle>
            <a:lvl1pPr algn="r">
              <a:defRPr sz="2400" b="1">
                <a:solidFill>
                  <a:srgbClr val="0E4C8D"/>
                </a:solidFill>
                <a:latin typeface="Arial" pitchFamily="34" charset="0"/>
                <a:cs typeface="Arial" pitchFamily="34" charset="0"/>
              </a:defRPr>
            </a:lvl1pPr>
          </a:lstStyle>
          <a:p>
            <a:r>
              <a:rPr lang="en-US" dirty="0" smtClean="0"/>
              <a:t>Click to edit Master title style</a:t>
            </a:r>
            <a:endParaRPr lang="en-US" dirty="0"/>
          </a:p>
        </p:txBody>
      </p:sp>
      <p:sp>
        <p:nvSpPr>
          <p:cNvPr id="10" name="Subtitle 2"/>
          <p:cNvSpPr>
            <a:spLocks noGrp="1"/>
          </p:cNvSpPr>
          <p:nvPr>
            <p:ph type="subTitle" idx="1"/>
          </p:nvPr>
        </p:nvSpPr>
        <p:spPr>
          <a:xfrm>
            <a:off x="1884590" y="5453054"/>
            <a:ext cx="6400800" cy="585788"/>
          </a:xfrm>
          <a:prstGeom prst="rect">
            <a:avLst/>
          </a:prstGeom>
        </p:spPr>
        <p:txBody>
          <a:bodyPr/>
          <a:lstStyle>
            <a:lvl1pPr marL="0" indent="0" algn="r">
              <a:buNone/>
              <a:defRPr sz="1800">
                <a:solidFill>
                  <a:srgbClr val="0E4C8D"/>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583185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6" descr="ACS-1000 PPT CAP templat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0"/>
          <p:cNvSpPr>
            <a:spLocks noGrp="1"/>
          </p:cNvSpPr>
          <p:nvPr>
            <p:ph type="title"/>
          </p:nvPr>
        </p:nvSpPr>
        <p:spPr>
          <a:xfrm>
            <a:off x="650240" y="1557338"/>
            <a:ext cx="7630160" cy="581025"/>
          </a:xfrm>
          <a:prstGeom prst="rect">
            <a:avLst/>
          </a:prstGeom>
        </p:spPr>
        <p:txBody>
          <a:bodyPr/>
          <a:lstStyle>
            <a:lvl1pPr algn="l">
              <a:defRPr sz="1800">
                <a:solidFill>
                  <a:srgbClr val="0E4C8D"/>
                </a:solidFill>
                <a:latin typeface="Arial" pitchFamily="34" charset="0"/>
                <a:cs typeface="Arial" pitchFamily="34" charset="0"/>
              </a:defRPr>
            </a:lvl1pPr>
          </a:lstStyle>
          <a:p>
            <a:r>
              <a:rPr lang="en-US" dirty="0" smtClean="0"/>
              <a:t>Click to edit Master title style</a:t>
            </a:r>
            <a:endParaRPr lang="en-US" dirty="0"/>
          </a:p>
        </p:txBody>
      </p:sp>
      <p:sp>
        <p:nvSpPr>
          <p:cNvPr id="10" name="Text Placeholder 16"/>
          <p:cNvSpPr>
            <a:spLocks noGrp="1"/>
          </p:cNvSpPr>
          <p:nvPr>
            <p:ph type="body" sz="quarter" idx="13"/>
          </p:nvPr>
        </p:nvSpPr>
        <p:spPr>
          <a:xfrm>
            <a:off x="647700" y="2138363"/>
            <a:ext cx="7632700" cy="4217987"/>
          </a:xfrm>
          <a:prstGeom prst="rect">
            <a:avLst/>
          </a:prstGeom>
        </p:spPr>
        <p:txBody>
          <a:bodyPr/>
          <a:lstStyle>
            <a:lvl1pPr>
              <a:buNone/>
              <a:defRPr sz="1400">
                <a:latin typeface="Arial" pitchFamily="34" charset="0"/>
                <a:cs typeface="Arial" pitchFamily="34" charset="0"/>
              </a:defRPr>
            </a:lvl1pPr>
            <a:lvl2pPr>
              <a:buNone/>
              <a:defRPr sz="1200">
                <a:latin typeface="Arial" pitchFamily="34" charset="0"/>
                <a:cs typeface="Arial" pitchFamily="34" charset="0"/>
              </a:defRPr>
            </a:lvl2pPr>
            <a:lvl3pPr>
              <a:buNone/>
              <a:defRPr sz="1100">
                <a:latin typeface="Arial" pitchFamily="34" charset="0"/>
                <a:cs typeface="Arial" pitchFamily="34" charset="0"/>
              </a:defRPr>
            </a:lvl3pPr>
            <a:lvl4pPr>
              <a:buNone/>
              <a:defRPr sz="1050">
                <a:latin typeface="Arial" pitchFamily="34" charset="0"/>
                <a:cs typeface="Arial" pitchFamily="34" charset="0"/>
              </a:defRPr>
            </a:lvl4pPr>
            <a:lvl5pPr>
              <a:buNone/>
              <a:defRPr sz="105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603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5902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bwMode="auto">
          <a:xfrm>
            <a:off x="2667000" y="274638"/>
            <a:ext cx="6019800" cy="53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Lst>
  <p:txStyles>
    <p:titleStyle>
      <a:lvl1pPr algn="ctr" defTabSz="457200" rtl="0" fontAlgn="base">
        <a:spcBef>
          <a:spcPct val="0"/>
        </a:spcBef>
        <a:spcAft>
          <a:spcPct val="0"/>
        </a:spcAft>
        <a:defRPr sz="2400" kern="1200">
          <a:solidFill>
            <a:schemeClr val="tx1"/>
          </a:solidFill>
          <a:latin typeface="+mj-lt"/>
          <a:ea typeface="+mj-ea"/>
          <a:cs typeface="+mj-cs"/>
        </a:defRPr>
      </a:lvl1pPr>
      <a:lvl2pPr algn="ctr" defTabSz="457200" rtl="0" fontAlgn="base">
        <a:spcBef>
          <a:spcPct val="0"/>
        </a:spcBef>
        <a:spcAft>
          <a:spcPct val="0"/>
        </a:spcAft>
        <a:defRPr sz="2400">
          <a:solidFill>
            <a:schemeClr val="tx1"/>
          </a:solidFill>
          <a:latin typeface="Calibri" pitchFamily="34" charset="0"/>
        </a:defRPr>
      </a:lvl2pPr>
      <a:lvl3pPr algn="ctr" defTabSz="457200" rtl="0" fontAlgn="base">
        <a:spcBef>
          <a:spcPct val="0"/>
        </a:spcBef>
        <a:spcAft>
          <a:spcPct val="0"/>
        </a:spcAft>
        <a:defRPr sz="2400">
          <a:solidFill>
            <a:schemeClr val="tx1"/>
          </a:solidFill>
          <a:latin typeface="Calibri" pitchFamily="34" charset="0"/>
        </a:defRPr>
      </a:lvl3pPr>
      <a:lvl4pPr algn="ctr" defTabSz="457200" rtl="0" fontAlgn="base">
        <a:spcBef>
          <a:spcPct val="0"/>
        </a:spcBef>
        <a:spcAft>
          <a:spcPct val="0"/>
        </a:spcAft>
        <a:defRPr sz="2400">
          <a:solidFill>
            <a:schemeClr val="tx1"/>
          </a:solidFill>
          <a:latin typeface="Calibri" pitchFamily="34" charset="0"/>
        </a:defRPr>
      </a:lvl4pPr>
      <a:lvl5pPr algn="ctr" defTabSz="457200" rtl="0" fontAlgn="base">
        <a:spcBef>
          <a:spcPct val="0"/>
        </a:spcBef>
        <a:spcAft>
          <a:spcPct val="0"/>
        </a:spcAft>
        <a:defRPr sz="2400">
          <a:solidFill>
            <a:schemeClr val="tx1"/>
          </a:solidFill>
          <a:latin typeface="Calibri" pitchFamily="34" charset="0"/>
        </a:defRPr>
      </a:lvl5pPr>
      <a:lvl6pPr marL="457200" algn="ctr" defTabSz="457200" rtl="0" fontAlgn="base">
        <a:spcBef>
          <a:spcPct val="0"/>
        </a:spcBef>
        <a:spcAft>
          <a:spcPct val="0"/>
        </a:spcAft>
        <a:defRPr sz="2400">
          <a:solidFill>
            <a:schemeClr val="tx1"/>
          </a:solidFill>
          <a:latin typeface="Calibri" pitchFamily="34" charset="0"/>
        </a:defRPr>
      </a:lvl6pPr>
      <a:lvl7pPr marL="914400" algn="ctr" defTabSz="457200" rtl="0" fontAlgn="base">
        <a:spcBef>
          <a:spcPct val="0"/>
        </a:spcBef>
        <a:spcAft>
          <a:spcPct val="0"/>
        </a:spcAft>
        <a:defRPr sz="2400">
          <a:solidFill>
            <a:schemeClr val="tx1"/>
          </a:solidFill>
          <a:latin typeface="Calibri" pitchFamily="34" charset="0"/>
        </a:defRPr>
      </a:lvl7pPr>
      <a:lvl8pPr marL="1371600" algn="ctr" defTabSz="457200" rtl="0" fontAlgn="base">
        <a:spcBef>
          <a:spcPct val="0"/>
        </a:spcBef>
        <a:spcAft>
          <a:spcPct val="0"/>
        </a:spcAft>
        <a:defRPr sz="2400">
          <a:solidFill>
            <a:schemeClr val="tx1"/>
          </a:solidFill>
          <a:latin typeface="Calibri" pitchFamily="34" charset="0"/>
        </a:defRPr>
      </a:lvl8pPr>
      <a:lvl9pPr marL="1828800" algn="ctr" defTabSz="457200" rtl="0" fontAlgn="base">
        <a:spcBef>
          <a:spcPct val="0"/>
        </a:spcBef>
        <a:spcAft>
          <a:spcPct val="0"/>
        </a:spcAft>
        <a:defRPr sz="2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pubs.acs.org/cen/science/88/8821sci2.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confluence.cornell.edu/display/CULLABS/Passkey+Bookmarkle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Box 7"/>
          <p:cNvSpPr txBox="1">
            <a:spLocks noChangeArrowheads="1"/>
          </p:cNvSpPr>
          <p:nvPr/>
        </p:nvSpPr>
        <p:spPr bwMode="auto">
          <a:xfrm>
            <a:off x="3522689" y="5454650"/>
            <a:ext cx="4762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sz="1800" dirty="0" smtClean="0">
                <a:solidFill>
                  <a:srgbClr val="0E4C8D"/>
                </a:solidFill>
                <a:latin typeface="Arial" charset="0"/>
              </a:rPr>
              <a:t>James King (NIH), Norah Xiao (USC), Jonathan Morgan (ACS), Sara </a:t>
            </a:r>
            <a:r>
              <a:rPr lang="en-US" sz="1800" dirty="0" err="1" smtClean="0">
                <a:solidFill>
                  <a:srgbClr val="0E4C8D"/>
                </a:solidFill>
                <a:latin typeface="Arial" charset="0"/>
              </a:rPr>
              <a:t>Rouhi</a:t>
            </a:r>
            <a:r>
              <a:rPr lang="en-US" sz="1800" dirty="0" smtClean="0">
                <a:solidFill>
                  <a:srgbClr val="0E4C8D"/>
                </a:solidFill>
                <a:latin typeface="Arial" charset="0"/>
              </a:rPr>
              <a:t> (ACS)</a:t>
            </a:r>
            <a:endParaRPr lang="en-US" sz="1800" dirty="0">
              <a:solidFill>
                <a:srgbClr val="0E4C8D"/>
              </a:solidFill>
              <a:latin typeface="Arial" charset="0"/>
            </a:endParaRPr>
          </a:p>
        </p:txBody>
      </p:sp>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IT Security Report (interim)</a:t>
            </a:r>
            <a:endParaRPr lang="en-US" b="1" dirty="0">
              <a:solidFill>
                <a:srgbClr val="0E4C8D"/>
              </a:solidFill>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Committee Charge</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buFont typeface="Arial" pitchFamily="34" charset="0"/>
              <a:buChar char="•"/>
            </a:pPr>
            <a:r>
              <a:rPr lang="en-US" sz="3200" dirty="0" smtClean="0"/>
              <a:t>Authentication </a:t>
            </a:r>
            <a:r>
              <a:rPr lang="en-US" sz="3200" dirty="0"/>
              <a:t>and </a:t>
            </a:r>
            <a:r>
              <a:rPr lang="en-US" sz="3200" dirty="0" smtClean="0"/>
              <a:t>access best practices</a:t>
            </a:r>
          </a:p>
          <a:p>
            <a:pPr marL="0" lvl="1" indent="0">
              <a:buNone/>
            </a:pPr>
            <a:endParaRPr lang="en-US" sz="3200" dirty="0" smtClean="0"/>
          </a:p>
          <a:p>
            <a:pPr marL="457200" lvl="1" indent="-457200">
              <a:buFont typeface="Arial" pitchFamily="34" charset="0"/>
              <a:buChar char="•"/>
            </a:pPr>
            <a:r>
              <a:rPr lang="en-US" sz="3200" dirty="0" smtClean="0"/>
              <a:t>Short term (2-3 years) changes</a:t>
            </a:r>
          </a:p>
          <a:p>
            <a:pPr marL="0" lvl="1" indent="0">
              <a:buNone/>
            </a:pPr>
            <a:endParaRPr lang="en-US" sz="3200" dirty="0" smtClean="0"/>
          </a:p>
          <a:p>
            <a:pPr marL="457200" lvl="1" indent="-457200">
              <a:buFont typeface="Arial" pitchFamily="34" charset="0"/>
              <a:buChar char="•"/>
            </a:pPr>
            <a:r>
              <a:rPr lang="en-US" sz="3200" dirty="0" smtClean="0"/>
              <a:t>Customer </a:t>
            </a:r>
            <a:r>
              <a:rPr lang="en-US" sz="3200" dirty="0"/>
              <a:t>ideal </a:t>
            </a:r>
            <a:r>
              <a:rPr lang="en-US" sz="3200" dirty="0" smtClean="0"/>
              <a:t>expectations</a:t>
            </a:r>
          </a:p>
          <a:p>
            <a:pPr marL="0" lvl="1" indent="0">
              <a:buNone/>
            </a:pPr>
            <a:endParaRPr lang="en-US" sz="3200" dirty="0" smtClean="0"/>
          </a:p>
          <a:p>
            <a:pPr marL="457200" lvl="1" indent="-457200">
              <a:buFont typeface="Arial" pitchFamily="34" charset="0"/>
              <a:buChar char="•"/>
            </a:pPr>
            <a:r>
              <a:rPr lang="en-US" sz="3200" dirty="0" smtClean="0"/>
              <a:t>Post-cancellation rights</a:t>
            </a:r>
            <a:endParaRPr lang="en-US" sz="3200" dirty="0" smtClean="0">
              <a:latin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Approach</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buFont typeface="Arial" pitchFamily="34" charset="0"/>
              <a:buChar char="•"/>
            </a:pPr>
            <a:r>
              <a:rPr lang="en-US" sz="3200" dirty="0" smtClean="0"/>
              <a:t>Literature Search</a:t>
            </a:r>
          </a:p>
          <a:p>
            <a:pPr marL="0" lvl="1" indent="0">
              <a:buNone/>
            </a:pPr>
            <a:endParaRPr lang="en-US" sz="3200" dirty="0" smtClean="0"/>
          </a:p>
          <a:p>
            <a:pPr marL="457200" lvl="1" indent="-457200">
              <a:buFont typeface="Arial" pitchFamily="34" charset="0"/>
              <a:buChar char="•"/>
            </a:pPr>
            <a:r>
              <a:rPr lang="en-US" sz="3200" dirty="0" smtClean="0"/>
              <a:t>Customer Focus Groups</a:t>
            </a:r>
            <a:endParaRPr lang="en-US" sz="3200" dirty="0" smtClean="0">
              <a:latin typeface="Calibri" pitchFamily="34" charset="0"/>
            </a:endParaRPr>
          </a:p>
          <a:p>
            <a:pPr marL="0" lvl="1" indent="0">
              <a:buNone/>
            </a:pPr>
            <a:endParaRPr lang="en-US" sz="3200" dirty="0" smtClean="0"/>
          </a:p>
          <a:p>
            <a:pPr marL="457200" lvl="1" indent="-457200">
              <a:buFont typeface="Arial" pitchFamily="34" charset="0"/>
              <a:buChar char="•"/>
            </a:pPr>
            <a:r>
              <a:rPr lang="en-US" sz="3200" dirty="0" smtClean="0"/>
              <a:t>Publisher Survey</a:t>
            </a:r>
          </a:p>
        </p:txBody>
      </p:sp>
    </p:spTree>
    <p:extLst>
      <p:ext uri="{BB962C8B-B14F-4D97-AF65-F5344CB8AC3E}">
        <p14:creationId xmlns:p14="http://schemas.microsoft.com/office/powerpoint/2010/main" val="3594296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LITERATURE SEARCH</a:t>
            </a:r>
            <a:endParaRPr lang="en-US" b="1" dirty="0">
              <a:solidFill>
                <a:srgbClr val="0E4C8D"/>
              </a:solidFill>
              <a:latin typeface="Arial" charset="0"/>
            </a:endParaRPr>
          </a:p>
        </p:txBody>
      </p:sp>
    </p:spTree>
    <p:extLst>
      <p:ext uri="{BB962C8B-B14F-4D97-AF65-F5344CB8AC3E}">
        <p14:creationId xmlns:p14="http://schemas.microsoft.com/office/powerpoint/2010/main" val="2366931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Literature Search</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defTabSz="504825">
              <a:spcBef>
                <a:spcPts val="1200"/>
              </a:spcBef>
              <a:buNone/>
            </a:pPr>
            <a:r>
              <a:rPr lang="en-US" sz="1600" dirty="0"/>
              <a:t>Breeding, Marshall, “Offering Remote Access to Restricted Resources” </a:t>
            </a:r>
            <a:r>
              <a:rPr lang="en-US" sz="1600" i="1" dirty="0"/>
              <a:t>Information Today </a:t>
            </a:r>
            <a:r>
              <a:rPr lang="en-US" sz="1600" dirty="0"/>
              <a:t>May 2001</a:t>
            </a:r>
          </a:p>
          <a:p>
            <a:pPr marL="457200" lvl="1" indent="-457200" defTabSz="504825">
              <a:spcBef>
                <a:spcPts val="1200"/>
              </a:spcBef>
              <a:buNone/>
            </a:pPr>
            <a:r>
              <a:rPr lang="en-US" sz="1600" dirty="0"/>
              <a:t>Cain, M</a:t>
            </a:r>
            <a:r>
              <a:rPr lang="en-US" sz="1600" dirty="0" smtClean="0"/>
              <a:t>. “</a:t>
            </a:r>
            <a:r>
              <a:rPr lang="en-US" sz="1600" dirty="0" err="1" smtClean="0"/>
              <a:t>Cybertheft</a:t>
            </a:r>
            <a:r>
              <a:rPr lang="en-US" sz="1600" dirty="0"/>
              <a:t>, network security, and the library without </a:t>
            </a:r>
            <a:r>
              <a:rPr lang="en-US" sz="1600" dirty="0" smtClean="0"/>
              <a:t>walls” </a:t>
            </a:r>
            <a:r>
              <a:rPr lang="en-US" sz="1600" dirty="0"/>
              <a:t>[</a:t>
            </a:r>
            <a:r>
              <a:rPr lang="en-US" sz="1600" dirty="0"/>
              <a:t>Electronic version</a:t>
            </a:r>
            <a:r>
              <a:rPr lang="en-US" sz="1600" dirty="0"/>
              <a:t>]. </a:t>
            </a:r>
            <a:r>
              <a:rPr lang="en-US" sz="1600" i="1" dirty="0"/>
              <a:t>Journal of Academic Librarianship, </a:t>
            </a:r>
            <a:r>
              <a:rPr lang="en-US" sz="1600" dirty="0" smtClean="0"/>
              <a:t>July, 2003. 29(4</a:t>
            </a:r>
            <a:r>
              <a:rPr lang="en-US" sz="1600" dirty="0"/>
              <a:t>), 245-248.</a:t>
            </a:r>
            <a:endParaRPr lang="en-US" sz="1600" dirty="0"/>
          </a:p>
          <a:p>
            <a:pPr marL="457200" lvl="1" indent="-457200" defTabSz="504825">
              <a:spcBef>
                <a:spcPts val="1200"/>
              </a:spcBef>
              <a:buNone/>
            </a:pPr>
            <a:r>
              <a:rPr lang="en-US" sz="1600" dirty="0" smtClean="0"/>
              <a:t>Gunther</a:t>
            </a:r>
            <a:r>
              <a:rPr lang="en-US" sz="1600" dirty="0" smtClean="0"/>
              <a:t>, Kim, “Knock, Knock, Who’s There? Authenticating Users” </a:t>
            </a:r>
            <a:r>
              <a:rPr lang="en-US" sz="1600" i="1" dirty="0" smtClean="0"/>
              <a:t>Computers in Libraries </a:t>
            </a:r>
            <a:r>
              <a:rPr lang="en-US" sz="1600" dirty="0" smtClean="0"/>
              <a:t>March 2001</a:t>
            </a:r>
          </a:p>
          <a:p>
            <a:pPr marL="457200" lvl="1" indent="-457200" defTabSz="504825">
              <a:spcBef>
                <a:spcPts val="1200"/>
              </a:spcBef>
              <a:buNone/>
            </a:pPr>
            <a:r>
              <a:rPr lang="en-US" sz="1600" dirty="0"/>
              <a:t>Lu, </a:t>
            </a:r>
            <a:r>
              <a:rPr lang="en-US" sz="1600" dirty="0" err="1"/>
              <a:t>Rongxing</a:t>
            </a:r>
            <a:r>
              <a:rPr lang="en-US" sz="1600" dirty="0"/>
              <a:t>; Cao, </a:t>
            </a:r>
            <a:r>
              <a:rPr lang="en-US" sz="1600" dirty="0" err="1"/>
              <a:t>Zhenfu</a:t>
            </a:r>
            <a:r>
              <a:rPr lang="en-US" sz="1600" dirty="0"/>
              <a:t> “Efficient remote user authentication scheme using smart card” </a:t>
            </a:r>
            <a:r>
              <a:rPr lang="en-US" sz="1600" i="1" dirty="0"/>
              <a:t>Computer Networks</a:t>
            </a:r>
            <a:r>
              <a:rPr lang="en-US" sz="1600" dirty="0"/>
              <a:t> 2005</a:t>
            </a:r>
          </a:p>
          <a:p>
            <a:pPr marL="457200" lvl="1" indent="-457200" defTabSz="504825">
              <a:spcBef>
                <a:spcPts val="1200"/>
              </a:spcBef>
              <a:buNone/>
            </a:pPr>
            <a:r>
              <a:rPr lang="en-US" sz="1600" dirty="0" err="1"/>
              <a:t>Mikesell</a:t>
            </a:r>
            <a:r>
              <a:rPr lang="en-US" sz="1600" dirty="0"/>
              <a:t>, Brian L. “Anything, Anytime, Anywhere :Proxy Servers, Shibboleth, and the Dream of the Digital Library” </a:t>
            </a:r>
            <a:r>
              <a:rPr lang="en-US" sz="1600" i="1" dirty="0"/>
              <a:t>Journal of Library Administration </a:t>
            </a:r>
            <a:r>
              <a:rPr lang="en-US" sz="1600" dirty="0"/>
              <a:t>2004</a:t>
            </a:r>
          </a:p>
          <a:p>
            <a:pPr marL="457200" lvl="1" indent="-457200" defTabSz="504825">
              <a:spcBef>
                <a:spcPts val="1200"/>
              </a:spcBef>
              <a:buNone/>
            </a:pPr>
            <a:r>
              <a:rPr lang="en-US" sz="1600" dirty="0" err="1"/>
              <a:t>Rovner</a:t>
            </a:r>
            <a:r>
              <a:rPr lang="en-US" sz="1600" dirty="0"/>
              <a:t>, Sophie L., “A Question Of Identity</a:t>
            </a:r>
            <a:r>
              <a:rPr lang="en-US" sz="1600" b="1" dirty="0"/>
              <a:t>” </a:t>
            </a:r>
            <a:r>
              <a:rPr lang="en-US" sz="1600" i="1" dirty="0"/>
              <a:t>C&amp;EN, </a:t>
            </a:r>
            <a:r>
              <a:rPr lang="en-US" sz="1600" dirty="0"/>
              <a:t>May 24, 2010 </a:t>
            </a:r>
            <a:r>
              <a:rPr lang="en-US" sz="1600" dirty="0">
                <a:hlinkClick r:id="rId3"/>
              </a:rPr>
              <a:t>http://pubs.acs.org/cen/science/88/8821sci2.html</a:t>
            </a:r>
            <a:r>
              <a:rPr lang="en-US" sz="1600" dirty="0"/>
              <a:t> </a:t>
            </a:r>
          </a:p>
          <a:p>
            <a:pPr marL="457200" lvl="1" indent="-457200" defTabSz="504825">
              <a:spcBef>
                <a:spcPts val="1200"/>
              </a:spcBef>
              <a:buNone/>
            </a:pPr>
            <a:r>
              <a:rPr lang="en-US" sz="1600" dirty="0" smtClean="0"/>
              <a:t>Webster, Peter, “Remote Patron Validation: Posting a Proxy Server at the Digital Doorway” </a:t>
            </a:r>
            <a:r>
              <a:rPr lang="en-US" sz="1600" i="1" dirty="0" smtClean="0"/>
              <a:t>Computers in Libraries </a:t>
            </a:r>
            <a:r>
              <a:rPr lang="en-US" sz="1600" dirty="0" smtClean="0"/>
              <a:t>September 2002</a:t>
            </a:r>
          </a:p>
          <a:p>
            <a:pPr marL="457200" lvl="1" indent="-457200" defTabSz="504825">
              <a:spcBef>
                <a:spcPts val="1200"/>
              </a:spcBef>
              <a:buNone/>
            </a:pPr>
            <a:r>
              <a:rPr lang="en-US" sz="1600" dirty="0" smtClean="0"/>
              <a:t>Watkins, Donna “Access Without Authentication: How and Why we let Anyone Surf our Wireless” </a:t>
            </a:r>
            <a:r>
              <a:rPr lang="en-US" sz="1600" i="1" dirty="0" smtClean="0"/>
              <a:t>Computers in Libraries </a:t>
            </a:r>
            <a:r>
              <a:rPr lang="en-US" sz="1600" dirty="0" smtClean="0"/>
              <a:t>March 2006</a:t>
            </a:r>
          </a:p>
        </p:txBody>
      </p:sp>
    </p:spTree>
    <p:extLst>
      <p:ext uri="{BB962C8B-B14F-4D97-AF65-F5344CB8AC3E}">
        <p14:creationId xmlns:p14="http://schemas.microsoft.com/office/powerpoint/2010/main" val="3338961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Literature Search - Summary</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r>
              <a:rPr lang="en-US" dirty="0" smtClean="0"/>
              <a:t>From library perspectives </a:t>
            </a:r>
          </a:p>
          <a:p>
            <a:pPr marL="457200" lvl="1" indent="-457200">
              <a:buFont typeface="Arial" pitchFamily="34" charset="0"/>
              <a:buChar char="•"/>
            </a:pPr>
            <a:r>
              <a:rPr lang="en-US" sz="2400" dirty="0" smtClean="0"/>
              <a:t>“Library without walls”</a:t>
            </a:r>
          </a:p>
          <a:p>
            <a:pPr marL="457200" lvl="1" indent="-457200">
              <a:buFont typeface="Arial" pitchFamily="34" charset="0"/>
              <a:buChar char="•"/>
            </a:pPr>
            <a:endParaRPr lang="en-US" sz="2400" dirty="0" smtClean="0"/>
          </a:p>
          <a:p>
            <a:pPr marL="457200" lvl="1" indent="-457200">
              <a:buFont typeface="Arial" pitchFamily="34" charset="0"/>
              <a:buChar char="•"/>
            </a:pPr>
            <a:r>
              <a:rPr lang="en-US" sz="2400" dirty="0" smtClean="0"/>
              <a:t>“</a:t>
            </a:r>
            <a:r>
              <a:rPr lang="en-US" sz="2400" dirty="0"/>
              <a:t>In a perfect world, network security wouldn’t exist. It’s a barrier and, generally speaking, has an inverse relationship with functionality. Librarians and other users of information systems usually find network security to be a nuisance. But just as we understand we should lock our cars when we leave them in parking lots, so we know that we must secure our </a:t>
            </a:r>
            <a:r>
              <a:rPr lang="en-US" sz="2400"/>
              <a:t>networks</a:t>
            </a:r>
            <a:r>
              <a:rPr lang="en-US" sz="2400" smtClean="0"/>
              <a:t>” (Cain, 2003)</a:t>
            </a:r>
            <a:endParaRPr lang="en-US" sz="2400" dirty="0" smtClean="0"/>
          </a:p>
        </p:txBody>
      </p:sp>
    </p:spTree>
    <p:extLst>
      <p:ext uri="{BB962C8B-B14F-4D97-AF65-F5344CB8AC3E}">
        <p14:creationId xmlns:p14="http://schemas.microsoft.com/office/powerpoint/2010/main" val="49853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Key to success</a:t>
            </a:r>
            <a:endParaRPr lang="en-US" sz="2800" dirty="0"/>
          </a:p>
        </p:txBody>
      </p:sp>
      <p:sp>
        <p:nvSpPr>
          <p:cNvPr id="3" name="Text Placeholder 2"/>
          <p:cNvSpPr>
            <a:spLocks noGrp="1"/>
          </p:cNvSpPr>
          <p:nvPr>
            <p:ph type="body" sz="quarter" idx="13"/>
          </p:nvPr>
        </p:nvSpPr>
        <p:spPr>
          <a:xfrm>
            <a:off x="647700" y="2138363"/>
            <a:ext cx="8023334" cy="4217987"/>
          </a:xfrm>
        </p:spPr>
        <p:txBody>
          <a:bodyPr/>
          <a:lstStyle/>
          <a:p>
            <a:pPr>
              <a:buFont typeface="Arial" pitchFamily="34" charset="0"/>
              <a:buChar char="•"/>
            </a:pPr>
            <a:r>
              <a:rPr lang="en-US" sz="2400" dirty="0" smtClean="0"/>
              <a:t>“Authentication</a:t>
            </a:r>
            <a:r>
              <a:rPr lang="en-US" sz="2400" dirty="0"/>
              <a:t>, </a:t>
            </a:r>
            <a:r>
              <a:rPr lang="en-US" sz="2400" dirty="0" smtClean="0"/>
              <a:t>Authorization </a:t>
            </a:r>
            <a:r>
              <a:rPr lang="en-US" sz="2400" dirty="0"/>
              <a:t>and the </a:t>
            </a:r>
            <a:r>
              <a:rPr lang="en-US" sz="2400" dirty="0" smtClean="0"/>
              <a:t>Proxy”</a:t>
            </a:r>
            <a:endParaRPr lang="en-US" sz="2400" dirty="0"/>
          </a:p>
          <a:p>
            <a:pPr>
              <a:buFont typeface="Arial" pitchFamily="34" charset="0"/>
              <a:buChar char="•"/>
            </a:pPr>
            <a:r>
              <a:rPr lang="en-US" sz="2400" dirty="0"/>
              <a:t>Remote authentication </a:t>
            </a:r>
            <a:r>
              <a:rPr lang="en-US" sz="2400" dirty="0" smtClean="0"/>
              <a:t>methods (2005)</a:t>
            </a:r>
            <a:endParaRPr lang="en-US" sz="2400" dirty="0"/>
          </a:p>
          <a:p>
            <a:pPr marL="800100" lvl="1" indent="-342900">
              <a:buFont typeface="Arial" pitchFamily="34" charset="0"/>
              <a:buChar char="•"/>
            </a:pPr>
            <a:r>
              <a:rPr lang="en-US" sz="2400" dirty="0"/>
              <a:t>Proxies </a:t>
            </a:r>
            <a:r>
              <a:rPr lang="en-US" sz="2400" dirty="0" err="1" smtClean="0"/>
              <a:t>requring</a:t>
            </a:r>
            <a:r>
              <a:rPr lang="en-US" sz="2400" dirty="0" smtClean="0"/>
              <a:t> users </a:t>
            </a:r>
            <a:r>
              <a:rPr lang="en-US" sz="2400" dirty="0"/>
              <a:t>to </a:t>
            </a:r>
            <a:r>
              <a:rPr lang="en-US" sz="2400" dirty="0" smtClean="0"/>
              <a:t>configure browser settings</a:t>
            </a:r>
            <a:endParaRPr lang="en-US" sz="2400" dirty="0"/>
          </a:p>
          <a:p>
            <a:pPr marL="800100" lvl="1" indent="-342900">
              <a:buFont typeface="Arial" pitchFamily="34" charset="0"/>
              <a:buChar char="•"/>
            </a:pPr>
            <a:r>
              <a:rPr lang="en-US" sz="2400" dirty="0" err="1"/>
              <a:t>Ezproxy</a:t>
            </a:r>
            <a:endParaRPr lang="en-US" sz="2400" dirty="0"/>
          </a:p>
          <a:p>
            <a:pPr marL="800100" lvl="1" indent="-342900">
              <a:buFont typeface="Arial" pitchFamily="34" charset="0"/>
              <a:buChar char="•"/>
            </a:pPr>
            <a:r>
              <a:rPr lang="en-US" sz="2400" dirty="0" err="1"/>
              <a:t>Onelog</a:t>
            </a:r>
            <a:endParaRPr lang="en-US" sz="2400" dirty="0"/>
          </a:p>
          <a:p>
            <a:pPr marL="800100" lvl="1" indent="-342900">
              <a:buFont typeface="Arial" pitchFamily="34" charset="0"/>
              <a:buChar char="•"/>
            </a:pPr>
            <a:r>
              <a:rPr lang="en-US" sz="2400" dirty="0"/>
              <a:t>Virtual Private Networks</a:t>
            </a:r>
          </a:p>
          <a:p>
            <a:pPr marL="800100" lvl="1" indent="-342900">
              <a:buFont typeface="Arial" pitchFamily="34" charset="0"/>
              <a:buChar char="•"/>
            </a:pPr>
            <a:r>
              <a:rPr lang="en-US" sz="2400" dirty="0"/>
              <a:t>Athens</a:t>
            </a:r>
          </a:p>
          <a:p>
            <a:pPr marL="800100" lvl="1" indent="-342900">
              <a:buFont typeface="Arial" pitchFamily="34" charset="0"/>
              <a:buChar char="•"/>
            </a:pPr>
            <a:r>
              <a:rPr lang="en-US" sz="2400" dirty="0" smtClean="0"/>
              <a:t>Shibboleth</a:t>
            </a:r>
          </a:p>
          <a:p>
            <a:pPr marL="800100" lvl="1" indent="-342900">
              <a:buFont typeface="Arial" pitchFamily="34" charset="0"/>
              <a:buChar char="•"/>
            </a:pPr>
            <a:r>
              <a:rPr lang="en-US" sz="2400" dirty="0" smtClean="0"/>
              <a:t>Smart card</a:t>
            </a:r>
            <a:endParaRPr lang="en-US" sz="2400" dirty="0"/>
          </a:p>
          <a:p>
            <a:endParaRPr lang="en-US" dirty="0"/>
          </a:p>
        </p:txBody>
      </p:sp>
    </p:spTree>
    <p:extLst>
      <p:ext uri="{BB962C8B-B14F-4D97-AF65-F5344CB8AC3E}">
        <p14:creationId xmlns:p14="http://schemas.microsoft.com/office/powerpoint/2010/main" val="2139524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FOCUS GROUPS</a:t>
            </a:r>
            <a:endParaRPr lang="en-US" b="1" dirty="0">
              <a:solidFill>
                <a:srgbClr val="0E4C8D"/>
              </a:solidFill>
              <a:latin typeface="Arial" charset="0"/>
            </a:endParaRPr>
          </a:p>
        </p:txBody>
      </p:sp>
    </p:spTree>
    <p:extLst>
      <p:ext uri="{BB962C8B-B14F-4D97-AF65-F5344CB8AC3E}">
        <p14:creationId xmlns:p14="http://schemas.microsoft.com/office/powerpoint/2010/main" val="2173482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Focus Groups</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r>
              <a:rPr lang="en-US" sz="2400" dirty="0"/>
              <a:t>Sara </a:t>
            </a:r>
            <a:r>
              <a:rPr lang="en-US" sz="2400" dirty="0" err="1" smtClean="0"/>
              <a:t>Rouhi</a:t>
            </a:r>
            <a:r>
              <a:rPr lang="en-US" sz="2400" dirty="0" smtClean="0"/>
              <a:t> held </a:t>
            </a:r>
            <a:r>
              <a:rPr lang="en-US" sz="2400" dirty="0"/>
              <a:t>a round of customer focus groups </a:t>
            </a:r>
            <a:r>
              <a:rPr lang="en-US" sz="2400" dirty="0" smtClean="0"/>
              <a:t>including questions about </a:t>
            </a:r>
            <a:r>
              <a:rPr lang="en-US" sz="2400" dirty="0"/>
              <a:t>their ideal expectations when it comes to authentication options and responding to online abuse detection.</a:t>
            </a:r>
            <a:endParaRPr lang="en-US" sz="2400" dirty="0" smtClean="0"/>
          </a:p>
        </p:txBody>
      </p:sp>
    </p:spTree>
    <p:extLst>
      <p:ext uri="{BB962C8B-B14F-4D97-AF65-F5344CB8AC3E}">
        <p14:creationId xmlns:p14="http://schemas.microsoft.com/office/powerpoint/2010/main" val="2676208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p:txBody>
          <a:bodyPr/>
          <a:lstStyle/>
          <a:p>
            <a:pPr eaLnBrk="1" hangingPunct="1"/>
            <a:r>
              <a:rPr lang="en-US" smtClean="0">
                <a:latin typeface="Calibri" pitchFamily="-108" charset="0"/>
              </a:rPr>
              <a:t>Summary of Focus Group Findings</a:t>
            </a:r>
          </a:p>
        </p:txBody>
      </p:sp>
      <p:sp>
        <p:nvSpPr>
          <p:cNvPr id="5123" name="Rectangle 3"/>
          <p:cNvSpPr>
            <a:spLocks noGrp="1" noChangeArrowheads="1"/>
          </p:cNvSpPr>
          <p:nvPr>
            <p:ph type="body" idx="4294967295"/>
          </p:nvPr>
        </p:nvSpPr>
        <p:spPr>
          <a:xfrm>
            <a:off x="457200" y="1160463"/>
            <a:ext cx="8229600" cy="4927600"/>
          </a:xfrm>
        </p:spPr>
        <p:txBody>
          <a:bodyPr/>
          <a:lstStyle/>
          <a:p>
            <a:pPr eaLnBrk="1" hangingPunct="1">
              <a:buFont typeface="Arial" charset="0"/>
              <a:buNone/>
            </a:pPr>
            <a:r>
              <a:rPr lang="en-US" sz="2400" smtClean="0">
                <a:cs typeface="Arial" charset="0"/>
              </a:rPr>
              <a:t>Three separate groups: </a:t>
            </a:r>
          </a:p>
          <a:p>
            <a:pPr eaLnBrk="1" hangingPunct="1">
              <a:buFont typeface="Arial" charset="0"/>
              <a:buNone/>
            </a:pPr>
            <a:r>
              <a:rPr lang="en-US" sz="2400" smtClean="0">
                <a:cs typeface="Arial" charset="0"/>
              </a:rPr>
              <a:t>Consortia, University, and Corporate:</a:t>
            </a:r>
          </a:p>
          <a:p>
            <a:pPr eaLnBrk="1" hangingPunct="1">
              <a:buFont typeface="Arial" charset="0"/>
              <a:buNone/>
            </a:pPr>
            <a:endParaRPr lang="en-US" sz="2400" smtClean="0">
              <a:cs typeface="Arial" charset="0"/>
            </a:endParaRPr>
          </a:p>
          <a:p>
            <a:pPr eaLnBrk="1" hangingPunct="1"/>
            <a:r>
              <a:rPr lang="en-US" sz="2400" smtClean="0">
                <a:cs typeface="Arial" charset="0"/>
              </a:rPr>
              <a:t>Sue Jones, The Dow Chemical Company, new CAP Member</a:t>
            </a:r>
          </a:p>
          <a:p>
            <a:pPr eaLnBrk="1" hangingPunct="1"/>
            <a:r>
              <a:rPr lang="en-US" sz="2400" smtClean="0">
                <a:cs typeface="Arial" charset="0"/>
              </a:rPr>
              <a:t>Kristen Eilts, Archer Daniels Midland</a:t>
            </a:r>
          </a:p>
          <a:p>
            <a:pPr eaLnBrk="1" hangingPunct="1"/>
            <a:r>
              <a:rPr lang="en-US" sz="2400" smtClean="0">
                <a:cs typeface="Arial" charset="0"/>
              </a:rPr>
              <a:t>Luray Minkiewicz, DuPont </a:t>
            </a:r>
          </a:p>
          <a:p>
            <a:pPr eaLnBrk="1" hangingPunct="1"/>
            <a:r>
              <a:rPr lang="en-US" sz="2400" smtClean="0">
                <a:cs typeface="Arial" charset="0"/>
              </a:rPr>
              <a:t>Felice Maciejewski, University of Wisconsin Consortia</a:t>
            </a:r>
          </a:p>
          <a:p>
            <a:pPr eaLnBrk="1" hangingPunct="1"/>
            <a:r>
              <a:rPr lang="en-US" sz="2400" smtClean="0">
                <a:cs typeface="Arial" charset="0"/>
              </a:rPr>
              <a:t>Cindy Clennon, CARLI Consortia</a:t>
            </a:r>
          </a:p>
          <a:p>
            <a:pPr eaLnBrk="1" hangingPunct="1"/>
            <a:r>
              <a:rPr lang="en-US" sz="2400" smtClean="0">
                <a:cs typeface="Arial" charset="0"/>
              </a:rPr>
              <a:t>Jeremy Garritano, Purdue University</a:t>
            </a:r>
          </a:p>
          <a:p>
            <a:pPr eaLnBrk="1" hangingPunct="1"/>
            <a:r>
              <a:rPr lang="en-US" sz="2400" smtClean="0">
                <a:cs typeface="Arial" charset="0"/>
              </a:rPr>
              <a:t>Chuck Huber, UC Santa Barbara, Former LAB member</a:t>
            </a:r>
          </a:p>
          <a:p>
            <a:pPr eaLnBrk="1" hangingPunct="1"/>
            <a:r>
              <a:rPr lang="en-US" sz="2400" smtClean="0">
                <a:cs typeface="Arial" charset="0"/>
              </a:rPr>
              <a:t>Gwen Owens, Georgetown University</a:t>
            </a:r>
          </a:p>
          <a:p>
            <a:pPr eaLnBrk="1" hangingPunct="1">
              <a:buFont typeface="Arial" charset="0"/>
              <a:buNone/>
            </a:pPr>
            <a:endParaRPr lang="en-US" smtClean="0">
              <a:latin typeface="Calibri" pitchFamily="-108" charset="0"/>
            </a:endParaRPr>
          </a:p>
        </p:txBody>
      </p:sp>
    </p:spTree>
    <p:extLst>
      <p:ext uri="{BB962C8B-B14F-4D97-AF65-F5344CB8AC3E}">
        <p14:creationId xmlns:p14="http://schemas.microsoft.com/office/powerpoint/2010/main" val="389378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a:lstStyle/>
          <a:p>
            <a:pPr eaLnBrk="1" hangingPunct="1"/>
            <a:r>
              <a:rPr lang="en-US" smtClean="0">
                <a:latin typeface="Calibri" pitchFamily="-108" charset="0"/>
              </a:rPr>
              <a:t>CORPORATE</a:t>
            </a:r>
          </a:p>
        </p:txBody>
      </p:sp>
      <p:sp>
        <p:nvSpPr>
          <p:cNvPr id="6147"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Seeking alternatives to IP Authentication because of frequent mergers/divestitures and global workforce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Metrics:  </a:t>
            </a:r>
            <a:r>
              <a:rPr lang="en-US" sz="2400" i="1" smtClean="0">
                <a:latin typeface="Calibri" pitchFamily="-108" charset="0"/>
              </a:rPr>
              <a:t>What are business units using?</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Abuse is extremely rare (peer pressure)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Dream solution: Connect my users anywhere on any device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I NEED MORE INFO! Aka: What do we have access to?</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Post-cancellation? There needs to be an online solution</a:t>
            </a:r>
          </a:p>
        </p:txBody>
      </p:sp>
    </p:spTree>
    <p:extLst>
      <p:ext uri="{BB962C8B-B14F-4D97-AF65-F5344CB8AC3E}">
        <p14:creationId xmlns:p14="http://schemas.microsoft.com/office/powerpoint/2010/main" val="4090576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smtClean="0">
                <a:latin typeface="Calibri" pitchFamily="-108" charset="0"/>
              </a:rPr>
              <a:t>CONSORTIA</a:t>
            </a:r>
          </a:p>
        </p:txBody>
      </p:sp>
      <p:sp>
        <p:nvSpPr>
          <p:cNvPr id="7171"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Some schools trying ONE login/password authentication</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Ebooks ebooks ebooks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No groundswell yet for mobile devices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Abuse monitored locally – rarely are consortia in the know</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Post- cancellation: CDs are not an option – </a:t>
            </a:r>
            <a:r>
              <a:rPr lang="en-US" sz="2400" i="1" smtClean="0">
                <a:latin typeface="Calibri" pitchFamily="-108" charset="0"/>
              </a:rPr>
              <a:t>it’s like not getting the content at all</a:t>
            </a:r>
            <a:endParaRPr lang="en-US" sz="2400" smtClean="0">
              <a:latin typeface="Calibri" pitchFamily="-108" charset="0"/>
            </a:endParaRPr>
          </a:p>
          <a:p>
            <a:pPr eaLnBrk="1" hangingPunct="1">
              <a:buFontTx/>
              <a:buChar char="-"/>
            </a:pPr>
            <a:endParaRPr lang="en-US" sz="2400" smtClean="0">
              <a:latin typeface="Calibri" pitchFamily="-108" charset="0"/>
            </a:endParaRPr>
          </a:p>
          <a:p>
            <a:pPr eaLnBrk="1" hangingPunct="1">
              <a:buFontTx/>
              <a:buChar char="-"/>
            </a:pPr>
            <a:endParaRPr lang="en-US" sz="2400" smtClean="0">
              <a:latin typeface="Calibri" pitchFamily="-108" charset="0"/>
            </a:endParaRPr>
          </a:p>
        </p:txBody>
      </p:sp>
    </p:spTree>
    <p:extLst>
      <p:ext uri="{BB962C8B-B14F-4D97-AF65-F5344CB8AC3E}">
        <p14:creationId xmlns:p14="http://schemas.microsoft.com/office/powerpoint/2010/main" val="1962819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p:txBody>
          <a:bodyPr/>
          <a:lstStyle/>
          <a:p>
            <a:pPr eaLnBrk="1" hangingPunct="1"/>
            <a:r>
              <a:rPr lang="en-US" smtClean="0">
                <a:latin typeface="Calibri" pitchFamily="-108" charset="0"/>
              </a:rPr>
              <a:t>UNIVERSITY</a:t>
            </a:r>
          </a:p>
        </p:txBody>
      </p:sp>
      <p:sp>
        <p:nvSpPr>
          <p:cNvPr id="8195"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000" smtClean="0">
                <a:latin typeface="Calibri" pitchFamily="-108" charset="0"/>
              </a:rPr>
              <a:t>EZProxy  vs. VPN – security</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Privacy rights vs. abuse investigation</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Abuse happens rarely – </a:t>
            </a:r>
            <a:r>
              <a:rPr lang="en-US" sz="2000" i="1" smtClean="0">
                <a:latin typeface="Calibri" pitchFamily="-108" charset="0"/>
              </a:rPr>
              <a:t>no educational moment</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Best practices: CAS – more targeted/nuanced response</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Recommendations: Note a campus’ EZ Proxy IP and think twice before shutting off </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Post cancellation: PORTICO is an acceptable alternative (i.e. Springer) – most vendors allow access via their platforms as long as canceled customer is paying to access something </a:t>
            </a:r>
          </a:p>
          <a:p>
            <a:pPr eaLnBrk="1" hangingPunct="1">
              <a:buFontTx/>
              <a:buChar char="-"/>
            </a:pPr>
            <a:endParaRPr lang="en-US" sz="2000" smtClean="0">
              <a:latin typeface="Calibri" pitchFamily="-108" charset="0"/>
            </a:endParaRPr>
          </a:p>
        </p:txBody>
      </p:sp>
    </p:spTree>
    <p:extLst>
      <p:ext uri="{BB962C8B-B14F-4D97-AF65-F5344CB8AC3E}">
        <p14:creationId xmlns:p14="http://schemas.microsoft.com/office/powerpoint/2010/main" val="1993825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pPr eaLnBrk="1" hangingPunct="1"/>
            <a:r>
              <a:rPr lang="en-US" smtClean="0">
                <a:latin typeface="Calibri" pitchFamily="-108" charset="0"/>
              </a:rPr>
              <a:t>CUSTOMER QUESTIONS</a:t>
            </a:r>
          </a:p>
        </p:txBody>
      </p:sp>
      <p:sp>
        <p:nvSpPr>
          <p:cNvPr id="9219"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Is ACS planning on changing its licensing terms re: post-cancelation access?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Is ACS open to data mining research/projects on a case-by-case basis?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Questions?</a:t>
            </a:r>
          </a:p>
        </p:txBody>
      </p:sp>
    </p:spTree>
    <p:extLst>
      <p:ext uri="{BB962C8B-B14F-4D97-AF65-F5344CB8AC3E}">
        <p14:creationId xmlns:p14="http://schemas.microsoft.com/office/powerpoint/2010/main" val="1275585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PUBLISHER SURVEY</a:t>
            </a:r>
            <a:endParaRPr lang="en-US" b="1" dirty="0">
              <a:solidFill>
                <a:srgbClr val="0E4C8D"/>
              </a:solidFill>
              <a:latin typeface="Arial" charset="0"/>
            </a:endParaRPr>
          </a:p>
        </p:txBody>
      </p:sp>
    </p:spTree>
    <p:extLst>
      <p:ext uri="{BB962C8B-B14F-4D97-AF65-F5344CB8AC3E}">
        <p14:creationId xmlns:p14="http://schemas.microsoft.com/office/powerpoint/2010/main" val="1024639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Publishers</a:t>
            </a:r>
          </a:p>
        </p:txBody>
      </p:sp>
      <p:sp>
        <p:nvSpPr>
          <p:cNvPr id="9219" name="Rectangle 3"/>
          <p:cNvSpPr>
            <a:spLocks noGrp="1" noChangeArrowheads="1"/>
          </p:cNvSpPr>
          <p:nvPr>
            <p:ph type="body" idx="4294967295"/>
          </p:nvPr>
        </p:nvSpPr>
        <p:spPr>
          <a:xfrm>
            <a:off x="457200" y="1973178"/>
            <a:ext cx="8229600" cy="4287921"/>
          </a:xfrm>
        </p:spPr>
        <p:txBody>
          <a:bodyPr numCol="2"/>
          <a:lstStyle/>
          <a:p>
            <a:pPr marL="468313" lvl="2" indent="-457200"/>
            <a:r>
              <a:rPr lang="en-US" sz="3600" dirty="0" smtClean="0"/>
              <a:t>AAAS (Sara)</a:t>
            </a:r>
          </a:p>
          <a:p>
            <a:pPr marL="468313" lvl="2" indent="-457200"/>
            <a:r>
              <a:rPr lang="en-US" sz="3600" dirty="0" smtClean="0"/>
              <a:t>AIP/APS (Norah)</a:t>
            </a:r>
          </a:p>
          <a:p>
            <a:pPr marL="468313" lvl="2" indent="-457200"/>
            <a:r>
              <a:rPr lang="en-US" sz="3600" dirty="0" smtClean="0"/>
              <a:t>Elsevier (Norah)</a:t>
            </a:r>
          </a:p>
          <a:p>
            <a:pPr marL="468313" lvl="2" indent="-457200"/>
            <a:r>
              <a:rPr lang="en-US" sz="3600" dirty="0" smtClean="0"/>
              <a:t>IEEE (James)</a:t>
            </a:r>
          </a:p>
          <a:p>
            <a:pPr marL="468313" lvl="2" indent="-457200"/>
            <a:r>
              <a:rPr lang="en-US" sz="3600" dirty="0" smtClean="0"/>
              <a:t>Nature (James)</a:t>
            </a:r>
          </a:p>
          <a:p>
            <a:pPr marL="11113" lvl="2" indent="0">
              <a:buNone/>
            </a:pPr>
            <a:endParaRPr lang="en-US" sz="3600" dirty="0"/>
          </a:p>
          <a:p>
            <a:pPr marL="468313" lvl="2" indent="-457200"/>
            <a:r>
              <a:rPr lang="en-US" sz="3600" dirty="0" smtClean="0"/>
              <a:t>OSA (James)</a:t>
            </a:r>
          </a:p>
          <a:p>
            <a:pPr marL="468313" lvl="2" indent="-457200"/>
            <a:r>
              <a:rPr lang="en-US" sz="3600" dirty="0" smtClean="0"/>
              <a:t>PNAS (Sara)</a:t>
            </a:r>
          </a:p>
          <a:p>
            <a:pPr marL="468313" lvl="2" indent="-457200"/>
            <a:r>
              <a:rPr lang="en-US" sz="3600" dirty="0" smtClean="0"/>
              <a:t>RSC (Norah)</a:t>
            </a:r>
          </a:p>
          <a:p>
            <a:pPr marL="468313" lvl="2" indent="-457200"/>
            <a:r>
              <a:rPr lang="en-US" sz="3600" dirty="0" smtClean="0"/>
              <a:t>Springer (James)</a:t>
            </a:r>
          </a:p>
          <a:p>
            <a:pPr marL="468313" lvl="2" indent="-457200"/>
            <a:r>
              <a:rPr lang="en-US" sz="3600" dirty="0" smtClean="0"/>
              <a:t>Wiley (James)</a:t>
            </a:r>
          </a:p>
        </p:txBody>
      </p:sp>
    </p:spTree>
    <p:extLst>
      <p:ext uri="{BB962C8B-B14F-4D97-AF65-F5344CB8AC3E}">
        <p14:creationId xmlns:p14="http://schemas.microsoft.com/office/powerpoint/2010/main" val="3338961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 Survey</a:t>
            </a:r>
          </a:p>
        </p:txBody>
      </p:sp>
      <p:sp>
        <p:nvSpPr>
          <p:cNvPr id="9219" name="Rectangle 3"/>
          <p:cNvSpPr>
            <a:spLocks noGrp="1" noChangeArrowheads="1"/>
          </p:cNvSpPr>
          <p:nvPr>
            <p:ph type="body" idx="4294967295"/>
          </p:nvPr>
        </p:nvSpPr>
        <p:spPr>
          <a:xfrm>
            <a:off x="457200" y="1333500"/>
            <a:ext cx="8229600" cy="4927600"/>
          </a:xfrm>
        </p:spPr>
        <p:txBody>
          <a:bodyPr/>
          <a:lstStyle/>
          <a:p>
            <a:pPr marL="342900" lvl="1" indent="-342900">
              <a:buFont typeface="Arial" pitchFamily="34" charset="0"/>
              <a:buChar char="•"/>
            </a:pPr>
            <a:r>
              <a:rPr lang="en-US" sz="2400" dirty="0"/>
              <a:t>What IP blocking techniques to you </a:t>
            </a:r>
            <a:r>
              <a:rPr lang="en-US" sz="2400" dirty="0" smtClean="0"/>
              <a:t>use?</a:t>
            </a:r>
          </a:p>
          <a:p>
            <a:pPr marL="342900" lvl="1" indent="-342900">
              <a:buFont typeface="Arial" pitchFamily="34" charset="0"/>
              <a:buChar char="•"/>
            </a:pPr>
            <a:r>
              <a:rPr lang="en-US" sz="2400" dirty="0"/>
              <a:t>What authentication methods do you </a:t>
            </a:r>
            <a:r>
              <a:rPr lang="en-US" sz="2400" dirty="0" smtClean="0"/>
              <a:t>support?</a:t>
            </a:r>
          </a:p>
          <a:p>
            <a:pPr marL="342900" lvl="1" indent="-342900">
              <a:buFont typeface="Arial" pitchFamily="34" charset="0"/>
              <a:buChar char="•"/>
            </a:pPr>
            <a:r>
              <a:rPr lang="en-US" sz="2400" dirty="0"/>
              <a:t>If a potential abuse is flagged, how do you </a:t>
            </a:r>
            <a:r>
              <a:rPr lang="en-US" sz="2400" dirty="0" smtClean="0"/>
              <a:t>respond?</a:t>
            </a:r>
          </a:p>
          <a:p>
            <a:pPr marL="342900" lvl="1" indent="-342900">
              <a:buFont typeface="Arial" pitchFamily="34" charset="0"/>
              <a:buChar char="•"/>
            </a:pPr>
            <a:r>
              <a:rPr lang="en-US" sz="2400" dirty="0" smtClean="0"/>
              <a:t>If </a:t>
            </a:r>
            <a:r>
              <a:rPr lang="en-US" sz="2400" dirty="0"/>
              <a:t>a block is implemented, what is the process to restore </a:t>
            </a:r>
            <a:r>
              <a:rPr lang="en-US" sz="2400" dirty="0" smtClean="0"/>
              <a:t>access?</a:t>
            </a:r>
          </a:p>
          <a:p>
            <a:pPr marL="342900" lvl="1" indent="-342900">
              <a:buFont typeface="Arial" pitchFamily="34" charset="0"/>
              <a:buChar char="•"/>
            </a:pPr>
            <a:r>
              <a:rPr lang="en-US" sz="2400" dirty="0" smtClean="0"/>
              <a:t>How </a:t>
            </a:r>
            <a:r>
              <a:rPr lang="en-US" sz="2400" dirty="0"/>
              <a:t>do you support non-IP based </a:t>
            </a:r>
            <a:r>
              <a:rPr lang="en-US" sz="2400" dirty="0" smtClean="0"/>
              <a:t>access?</a:t>
            </a:r>
          </a:p>
          <a:p>
            <a:pPr marL="342900" lvl="1" indent="-342900">
              <a:buFont typeface="Arial" pitchFamily="34" charset="0"/>
              <a:buChar char="•"/>
            </a:pPr>
            <a:r>
              <a:rPr lang="en-US" sz="2400" dirty="0" smtClean="0"/>
              <a:t>How </a:t>
            </a:r>
            <a:r>
              <a:rPr lang="en-US" sz="2400" dirty="0"/>
              <a:t>are you supporting mobile device access to </a:t>
            </a:r>
            <a:r>
              <a:rPr lang="en-US" sz="2400" dirty="0" smtClean="0"/>
              <a:t>content?</a:t>
            </a:r>
          </a:p>
          <a:p>
            <a:pPr marL="342900" lvl="1" indent="-342900">
              <a:buFont typeface="Arial" pitchFamily="34" charset="0"/>
              <a:buChar char="•"/>
            </a:pPr>
            <a:r>
              <a:rPr lang="en-US" sz="2400" dirty="0" smtClean="0"/>
              <a:t>How </a:t>
            </a:r>
            <a:r>
              <a:rPr lang="en-US" sz="2400" dirty="0"/>
              <a:t>are you supporting remote access to </a:t>
            </a:r>
            <a:r>
              <a:rPr lang="en-US" sz="2400" dirty="0" smtClean="0"/>
              <a:t>content?</a:t>
            </a:r>
          </a:p>
          <a:p>
            <a:pPr marL="342900" lvl="1" indent="-342900">
              <a:buFont typeface="Arial" pitchFamily="34" charset="0"/>
              <a:buChar char="•"/>
            </a:pPr>
            <a:r>
              <a:rPr lang="en-US" sz="2400" dirty="0" smtClean="0"/>
              <a:t>How </a:t>
            </a:r>
            <a:r>
              <a:rPr lang="en-US" sz="2400" dirty="0"/>
              <a:t>do you handle post-cancellation rights</a:t>
            </a:r>
            <a:r>
              <a:rPr lang="en-US" sz="2400" dirty="0" smtClean="0"/>
              <a:t>?</a:t>
            </a:r>
          </a:p>
          <a:p>
            <a:pPr marL="342900" lvl="1" indent="-342900">
              <a:buFont typeface="Arial" pitchFamily="34" charset="0"/>
              <a:buChar char="•"/>
            </a:pPr>
            <a:r>
              <a:rPr lang="en-US" sz="2400" dirty="0"/>
              <a:t>How has new technology like federated search and download harvesters </a:t>
            </a:r>
            <a:r>
              <a:rPr lang="en-US" sz="2400" dirty="0" smtClean="0"/>
              <a:t>affected </a:t>
            </a:r>
            <a:r>
              <a:rPr lang="en-US" sz="2400" dirty="0"/>
              <a:t>your access blocking?</a:t>
            </a:r>
          </a:p>
          <a:p>
            <a:pPr marL="342900" lvl="1" indent="-342900">
              <a:buFont typeface="Arial" pitchFamily="34" charset="0"/>
              <a:buChar char="•"/>
            </a:pPr>
            <a:endParaRPr lang="en-US" sz="2400" dirty="0"/>
          </a:p>
        </p:txBody>
      </p:sp>
    </p:spTree>
    <p:extLst>
      <p:ext uri="{BB962C8B-B14F-4D97-AF65-F5344CB8AC3E}">
        <p14:creationId xmlns:p14="http://schemas.microsoft.com/office/powerpoint/2010/main" val="610465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 Survey - Responses</a:t>
            </a:r>
          </a:p>
        </p:txBody>
      </p:sp>
      <p:sp>
        <p:nvSpPr>
          <p:cNvPr id="9219" name="Rectangle 3"/>
          <p:cNvSpPr>
            <a:spLocks noGrp="1" noChangeArrowheads="1"/>
          </p:cNvSpPr>
          <p:nvPr>
            <p:ph type="body" idx="4294967295"/>
          </p:nvPr>
        </p:nvSpPr>
        <p:spPr>
          <a:xfrm>
            <a:off x="457200" y="1333500"/>
            <a:ext cx="8229600" cy="4927600"/>
          </a:xfrm>
        </p:spPr>
        <p:txBody>
          <a:bodyPr/>
          <a:lstStyle/>
          <a:p>
            <a:r>
              <a:rPr lang="en-US" sz="2800" dirty="0" smtClean="0">
                <a:effectLst/>
              </a:rPr>
              <a:t>AAAS - Waiting for answers</a:t>
            </a:r>
          </a:p>
          <a:p>
            <a:r>
              <a:rPr lang="en-US" sz="2800" b="1" dirty="0" smtClean="0">
                <a:solidFill>
                  <a:srgbClr val="0E4C8D"/>
                </a:solidFill>
                <a:effectLst/>
              </a:rPr>
              <a:t>AIP/APS - Report received</a:t>
            </a:r>
          </a:p>
          <a:p>
            <a:r>
              <a:rPr lang="en-US" sz="2800" b="1" dirty="0" smtClean="0">
                <a:solidFill>
                  <a:srgbClr val="0E4C8D"/>
                </a:solidFill>
                <a:effectLst/>
              </a:rPr>
              <a:t>Elsevier -  Report received</a:t>
            </a:r>
          </a:p>
          <a:p>
            <a:r>
              <a:rPr lang="en-US" sz="2800" b="1" dirty="0" smtClean="0">
                <a:solidFill>
                  <a:srgbClr val="0E4C8D"/>
                </a:solidFill>
                <a:effectLst/>
              </a:rPr>
              <a:t>IEEE -  Report received</a:t>
            </a:r>
          </a:p>
          <a:p>
            <a:r>
              <a:rPr lang="en-US" sz="2800" dirty="0" smtClean="0">
                <a:effectLst/>
              </a:rPr>
              <a:t>Nature - Not contacted</a:t>
            </a:r>
          </a:p>
          <a:p>
            <a:r>
              <a:rPr lang="en-US" sz="2800" b="1" dirty="0" smtClean="0">
                <a:solidFill>
                  <a:srgbClr val="0E4C8D"/>
                </a:solidFill>
                <a:effectLst/>
              </a:rPr>
              <a:t>OSA – Report received</a:t>
            </a:r>
          </a:p>
          <a:p>
            <a:r>
              <a:rPr lang="en-US" sz="2800" dirty="0" smtClean="0">
                <a:effectLst/>
              </a:rPr>
              <a:t>PNAS - wants mutual sharing</a:t>
            </a:r>
          </a:p>
          <a:p>
            <a:r>
              <a:rPr lang="en-US" sz="2800" dirty="0" smtClean="0">
                <a:effectLst/>
              </a:rPr>
              <a:t>RSC - No</a:t>
            </a:r>
          </a:p>
          <a:p>
            <a:r>
              <a:rPr lang="en-US" sz="2800" dirty="0" smtClean="0">
                <a:effectLst/>
              </a:rPr>
              <a:t>Springer - Awaiting decision</a:t>
            </a:r>
          </a:p>
          <a:p>
            <a:r>
              <a:rPr lang="en-US" sz="2800" dirty="0" smtClean="0">
                <a:effectLst/>
              </a:rPr>
              <a:t>Wiley - Waiting for answers</a:t>
            </a:r>
          </a:p>
        </p:txBody>
      </p:sp>
    </p:spTree>
    <p:extLst>
      <p:ext uri="{BB962C8B-B14F-4D97-AF65-F5344CB8AC3E}">
        <p14:creationId xmlns:p14="http://schemas.microsoft.com/office/powerpoint/2010/main" val="100857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APS</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a:t>
            </a:r>
            <a:r>
              <a:rPr lang="en-US" sz="2400" dirty="0"/>
              <a:t>: </a:t>
            </a:r>
            <a:r>
              <a:rPr lang="en-US" sz="2400" dirty="0" smtClean="0"/>
              <a:t>automate </a:t>
            </a:r>
            <a:r>
              <a:rPr lang="en-US" sz="2400" dirty="0"/>
              <a:t>as much as </a:t>
            </a:r>
            <a:r>
              <a:rPr lang="en-US" sz="2400" dirty="0" smtClean="0"/>
              <a:t>possible, IP access using home-grown system, few u/p, no others</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IPv6 and Open Access could both affect short-term</a:t>
            </a:r>
            <a:endParaRPr lang="en-US" sz="2400" dirty="0"/>
          </a:p>
          <a:p>
            <a:pPr marL="457200" lvl="1" indent="-457200">
              <a:spcBef>
                <a:spcPts val="1200"/>
              </a:spcBef>
              <a:buFont typeface="+mj-lt"/>
              <a:buAutoNum type="arabicPeriod"/>
            </a:pPr>
            <a:r>
              <a:rPr lang="en-US" sz="2400" dirty="0" smtClean="0"/>
              <a:t>Ideal: Accurate stats and seamless access; incl. log files with abuse notification; timely response to queries</a:t>
            </a:r>
          </a:p>
          <a:p>
            <a:pPr marL="457200" lvl="1" indent="-457200">
              <a:spcBef>
                <a:spcPts val="1200"/>
              </a:spcBef>
              <a:buFont typeface="+mj-lt"/>
              <a:buAutoNum type="arabicPeriod"/>
            </a:pPr>
            <a:r>
              <a:rPr lang="en-US" sz="2400" dirty="0" smtClean="0"/>
              <a:t>IP blocking: homegrown algorithms with mix of usage and thresholds – can be restored by minor user or with librarian contact for major issues</a:t>
            </a:r>
          </a:p>
          <a:p>
            <a:pPr marL="457200" lvl="1" indent="-457200">
              <a:spcBef>
                <a:spcPts val="1200"/>
              </a:spcBef>
              <a:buFont typeface="+mj-lt"/>
              <a:buAutoNum type="arabicPeriod"/>
            </a:pPr>
            <a:r>
              <a:rPr lang="en-US" sz="2400" dirty="0" smtClean="0"/>
              <a:t>Post-cancellation: requires archive subscription</a:t>
            </a:r>
          </a:p>
          <a:p>
            <a:pPr marL="457200" lvl="1" indent="-457200">
              <a:spcBef>
                <a:spcPts val="1200"/>
              </a:spcBef>
              <a:buFont typeface="+mj-lt"/>
              <a:buAutoNum type="arabicPeriod"/>
            </a:pPr>
            <a:r>
              <a:rPr lang="en-US" sz="2400" dirty="0" smtClean="0"/>
              <a:t>Other: Not noticed issue with </a:t>
            </a:r>
            <a:r>
              <a:rPr lang="en-US" sz="2400" dirty="0" err="1" smtClean="0"/>
              <a:t>PubGet</a:t>
            </a:r>
            <a:r>
              <a:rPr lang="en-US" sz="2400" dirty="0" smtClean="0"/>
              <a:t> or </a:t>
            </a:r>
            <a:r>
              <a:rPr lang="en-US" sz="2400" dirty="0" err="1" smtClean="0"/>
              <a:t>Quosa</a:t>
            </a:r>
            <a:endParaRPr lang="en-US" sz="2000" dirty="0" smtClean="0"/>
          </a:p>
          <a:p>
            <a:pPr marL="457200" lvl="1" indent="-457200">
              <a:spcBef>
                <a:spcPts val="1200"/>
              </a:spcBef>
              <a:buFont typeface="+mj-lt"/>
              <a:buAutoNum type="arabicPeriod"/>
            </a:pPr>
            <a:endParaRPr lang="en-US" sz="24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870" y="4961734"/>
            <a:ext cx="1595929" cy="1425490"/>
          </a:xfrm>
          <a:prstGeom prst="rect">
            <a:avLst/>
          </a:prstGeom>
        </p:spPr>
      </p:pic>
    </p:spTree>
    <p:extLst>
      <p:ext uri="{BB962C8B-B14F-4D97-AF65-F5344CB8AC3E}">
        <p14:creationId xmlns:p14="http://schemas.microsoft.com/office/powerpoint/2010/main" val="3108338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Elsevier</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 U/P common in online business but Google’s openness doesn’t care about authentication</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Digital Signatures and chips/smart cards</a:t>
            </a:r>
          </a:p>
          <a:p>
            <a:pPr marL="457200" lvl="1" indent="-457200">
              <a:spcBef>
                <a:spcPts val="1200"/>
              </a:spcBef>
              <a:buFont typeface="+mj-lt"/>
              <a:buAutoNum type="arabicPeriod"/>
            </a:pPr>
            <a:r>
              <a:rPr lang="en-US" sz="2400" dirty="0" smtClean="0"/>
              <a:t>Ideal: Streamline access while tracking usage within an org, handle abuse gracefully and specifically</a:t>
            </a:r>
          </a:p>
          <a:p>
            <a:pPr marL="457200" lvl="1" indent="-457200">
              <a:spcBef>
                <a:spcPts val="1200"/>
              </a:spcBef>
              <a:buFont typeface="+mj-lt"/>
              <a:buAutoNum type="arabicPeriod"/>
            </a:pPr>
            <a:r>
              <a:rPr lang="en-US" sz="2400" dirty="0" smtClean="0"/>
              <a:t>IP blocking: Use blacklisting and continuous IP validation</a:t>
            </a:r>
          </a:p>
          <a:p>
            <a:pPr marL="457200" lvl="1" indent="-457200">
              <a:spcBef>
                <a:spcPts val="1200"/>
              </a:spcBef>
              <a:buFont typeface="+mj-lt"/>
              <a:buAutoNum type="arabicPeriod"/>
            </a:pPr>
            <a:r>
              <a:rPr lang="en-US" sz="2400" dirty="0" smtClean="0"/>
              <a:t>Post-cancellation: lose access</a:t>
            </a:r>
          </a:p>
          <a:p>
            <a:pPr marL="457200" lvl="1" indent="-457200">
              <a:spcBef>
                <a:spcPts val="1200"/>
              </a:spcBef>
              <a:buFont typeface="+mj-lt"/>
              <a:buAutoNum type="arabicPeriod"/>
            </a:pPr>
            <a:r>
              <a:rPr lang="en-US" sz="2400" dirty="0" smtClean="0"/>
              <a:t>Other: Support </a:t>
            </a:r>
            <a:r>
              <a:rPr lang="en-US" sz="2400" dirty="0"/>
              <a:t>IP, U/P, Federated Authentication (Shibboleth</a:t>
            </a:r>
            <a:r>
              <a:rPr lang="en-US" sz="2400" dirty="0" smtClean="0"/>
              <a:t>), don’t support federated searching nor mobile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2913" y="4177861"/>
            <a:ext cx="2991087" cy="666585"/>
          </a:xfrm>
          <a:prstGeom prst="rect">
            <a:avLst/>
          </a:prstGeom>
        </p:spPr>
      </p:pic>
    </p:spTree>
    <p:extLst>
      <p:ext uri="{BB962C8B-B14F-4D97-AF65-F5344CB8AC3E}">
        <p14:creationId xmlns:p14="http://schemas.microsoft.com/office/powerpoint/2010/main" val="3632959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OSA</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 IP access, Federated Searching, Google indexing</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Article linking via Google, mobile viewing</a:t>
            </a:r>
          </a:p>
          <a:p>
            <a:pPr marL="457200" lvl="1" indent="-457200">
              <a:spcBef>
                <a:spcPts val="1200"/>
              </a:spcBef>
              <a:buFont typeface="+mj-lt"/>
              <a:buAutoNum type="arabicPeriod"/>
            </a:pPr>
            <a:r>
              <a:rPr lang="en-US" sz="2400" dirty="0" smtClean="0"/>
              <a:t>Ideal: Simple, seamless access</a:t>
            </a:r>
          </a:p>
          <a:p>
            <a:pPr marL="457200" lvl="1" indent="-457200">
              <a:spcBef>
                <a:spcPts val="1200"/>
              </a:spcBef>
              <a:buFont typeface="+mj-lt"/>
              <a:buAutoNum type="arabicPeriod"/>
            </a:pPr>
            <a:r>
              <a:rPr lang="en-US" sz="2400" dirty="0" smtClean="0"/>
              <a:t>IP blocking: More than x downloads in a session triggers block</a:t>
            </a:r>
          </a:p>
          <a:p>
            <a:pPr marL="457200" lvl="1" indent="-457200">
              <a:spcBef>
                <a:spcPts val="1200"/>
              </a:spcBef>
              <a:buFont typeface="+mj-lt"/>
              <a:buAutoNum type="arabicPeriod"/>
            </a:pPr>
            <a:r>
              <a:rPr lang="en-US" sz="2400" dirty="0" smtClean="0"/>
              <a:t>Post cancellation: provide disk</a:t>
            </a:r>
          </a:p>
          <a:p>
            <a:pPr marL="457200" lvl="1" indent="-457200">
              <a:spcBef>
                <a:spcPts val="1200"/>
              </a:spcBef>
              <a:buFont typeface="+mj-lt"/>
              <a:buAutoNum type="arabicPeriod"/>
            </a:pPr>
            <a:r>
              <a:rPr lang="en-US" sz="2400" dirty="0" smtClean="0"/>
              <a:t>Other: Magazine has U/P for mobile</a:t>
            </a:r>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5416331"/>
            <a:ext cx="1638300" cy="660400"/>
          </a:xfrm>
          <a:prstGeom prst="rect">
            <a:avLst/>
          </a:prstGeom>
        </p:spPr>
      </p:pic>
    </p:spTree>
    <p:extLst>
      <p:ext uri="{BB962C8B-B14F-4D97-AF65-F5344CB8AC3E}">
        <p14:creationId xmlns:p14="http://schemas.microsoft.com/office/powerpoint/2010/main" val="2852693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IEEE</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 IP access, U/P, Athens &amp; Shibboleth</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IPv6, social network </a:t>
            </a:r>
            <a:r>
              <a:rPr lang="en-US" sz="2400" dirty="0" err="1" smtClean="0"/>
              <a:t>auth</a:t>
            </a:r>
            <a:r>
              <a:rPr lang="en-US" sz="2400" dirty="0" smtClean="0"/>
              <a:t>, </a:t>
            </a:r>
            <a:r>
              <a:rPr lang="en-US" sz="2400" dirty="0" err="1" smtClean="0"/>
              <a:t>OpenID</a:t>
            </a:r>
            <a:r>
              <a:rPr lang="en-US" sz="2400" dirty="0" smtClean="0"/>
              <a:t>, mobile </a:t>
            </a:r>
            <a:r>
              <a:rPr lang="en-US" sz="2400" dirty="0" err="1" smtClean="0"/>
              <a:t>auth</a:t>
            </a:r>
            <a:endParaRPr lang="en-US" sz="2400" dirty="0" smtClean="0"/>
          </a:p>
          <a:p>
            <a:pPr marL="457200" lvl="1" indent="-457200">
              <a:spcBef>
                <a:spcPts val="1200"/>
              </a:spcBef>
              <a:buFont typeface="+mj-lt"/>
              <a:buAutoNum type="arabicPeriod"/>
            </a:pPr>
            <a:r>
              <a:rPr lang="en-US" sz="2400" dirty="0" smtClean="0"/>
              <a:t>Ideal: Secure and seamless, location independent, merge individual with institution </a:t>
            </a:r>
            <a:r>
              <a:rPr lang="en-US" sz="2400" dirty="0" err="1" smtClean="0"/>
              <a:t>creds</a:t>
            </a:r>
            <a:r>
              <a:rPr lang="en-US" sz="2400" dirty="0" smtClean="0"/>
              <a:t>, self-directed admin, granular stats, proactive alerting on abuse</a:t>
            </a:r>
          </a:p>
          <a:p>
            <a:pPr marL="457200" lvl="1" indent="-457200">
              <a:spcBef>
                <a:spcPts val="1200"/>
              </a:spcBef>
              <a:buFont typeface="+mj-lt"/>
              <a:buAutoNum type="arabicPeriod"/>
            </a:pPr>
            <a:r>
              <a:rPr lang="en-US" sz="2400" dirty="0" smtClean="0"/>
              <a:t>IP blocking: More than x downloads in a session, in x minutes, and longer than xx minutes</a:t>
            </a:r>
          </a:p>
          <a:p>
            <a:pPr marL="457200" lvl="1" indent="-457200">
              <a:spcBef>
                <a:spcPts val="1200"/>
              </a:spcBef>
              <a:buFont typeface="+mj-lt"/>
              <a:buAutoNum type="arabicPeriod"/>
            </a:pPr>
            <a:r>
              <a:rPr lang="en-US" sz="2400" dirty="0" smtClean="0"/>
              <a:t>Post cancellation: provide disk, keep access to subscribed</a:t>
            </a:r>
          </a:p>
          <a:p>
            <a:pPr marL="457200" lvl="1" indent="-457200">
              <a:spcBef>
                <a:spcPts val="1200"/>
              </a:spcBef>
              <a:buFont typeface="+mj-lt"/>
              <a:buAutoNum type="arabicPeriod"/>
            </a:pPr>
            <a:r>
              <a:rPr lang="en-US" sz="2400" dirty="0" smtClean="0"/>
              <a:t>Other: support and track federated searching, little activity from harvesters; mobile thru </a:t>
            </a:r>
            <a:r>
              <a:rPr lang="en-US" sz="2400" smtClean="0"/>
              <a:t>existing channels</a:t>
            </a: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p:txBody>
      </p:sp>
    </p:spTree>
    <p:extLst>
      <p:ext uri="{BB962C8B-B14F-4D97-AF65-F5344CB8AC3E}">
        <p14:creationId xmlns:p14="http://schemas.microsoft.com/office/powerpoint/2010/main" val="827152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TRENDS</a:t>
            </a:r>
            <a:endParaRPr lang="en-US" b="1" dirty="0">
              <a:solidFill>
                <a:srgbClr val="0E4C8D"/>
              </a:solidFill>
              <a:latin typeface="Arial" charset="0"/>
            </a:endParaRPr>
          </a:p>
        </p:txBody>
      </p:sp>
    </p:spTree>
    <p:extLst>
      <p:ext uri="{BB962C8B-B14F-4D97-AF65-F5344CB8AC3E}">
        <p14:creationId xmlns:p14="http://schemas.microsoft.com/office/powerpoint/2010/main" val="31460868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Trends that could impact</a:t>
            </a:r>
          </a:p>
        </p:txBody>
      </p:sp>
      <p:sp>
        <p:nvSpPr>
          <p:cNvPr id="9219" name="Rectangle 3"/>
          <p:cNvSpPr>
            <a:spLocks noGrp="1" noChangeArrowheads="1"/>
          </p:cNvSpPr>
          <p:nvPr>
            <p:ph type="body" idx="4294967295"/>
          </p:nvPr>
        </p:nvSpPr>
        <p:spPr>
          <a:xfrm>
            <a:off x="457200" y="1333500"/>
            <a:ext cx="8229600" cy="4927600"/>
          </a:xfrm>
        </p:spPr>
        <p:txBody>
          <a:bodyPr/>
          <a:lstStyle/>
          <a:p>
            <a:pPr marL="342900" lvl="1" indent="-342900">
              <a:buFont typeface="Arial" pitchFamily="34" charset="0"/>
              <a:buChar char="•"/>
            </a:pPr>
            <a:r>
              <a:rPr lang="en-US" sz="2400" dirty="0" smtClean="0"/>
              <a:t>Non-IP Authentication</a:t>
            </a:r>
          </a:p>
          <a:p>
            <a:pPr marL="742950" lvl="2" indent="-342900">
              <a:buFont typeface="Arial" pitchFamily="34" charset="0"/>
              <a:buChar char="•"/>
            </a:pPr>
            <a:r>
              <a:rPr lang="en-US" dirty="0"/>
              <a:t>Cornell has developed and is starting to use ‘passkey’ (</a:t>
            </a:r>
            <a:r>
              <a:rPr lang="en-US" u="sng" dirty="0">
                <a:hlinkClick r:id="rId3"/>
              </a:rPr>
              <a:t>https://confluence.cornell.edu/display/CULLABS/Passkey+Bookmarklet</a:t>
            </a:r>
            <a:r>
              <a:rPr lang="en-US" dirty="0"/>
              <a:t>) </a:t>
            </a:r>
            <a:endParaRPr lang="en-US" dirty="0" smtClean="0"/>
          </a:p>
          <a:p>
            <a:pPr marL="342900" lvl="1" indent="-342900">
              <a:buFont typeface="Arial" pitchFamily="34" charset="0"/>
              <a:buChar char="•"/>
            </a:pPr>
            <a:r>
              <a:rPr lang="en-US" sz="2400" dirty="0" smtClean="0"/>
              <a:t>ORCID</a:t>
            </a:r>
          </a:p>
          <a:p>
            <a:pPr marL="342900" lvl="1" indent="-342900">
              <a:buFont typeface="Arial" pitchFamily="34" charset="0"/>
              <a:buChar char="•"/>
            </a:pPr>
            <a:r>
              <a:rPr lang="en-US" sz="2400" dirty="0" smtClean="0"/>
              <a:t>Mobile Devices</a:t>
            </a:r>
            <a:endParaRPr lang="en-US" dirty="0" smtClean="0"/>
          </a:p>
        </p:txBody>
      </p:sp>
    </p:spTree>
    <p:extLst>
      <p:ext uri="{BB962C8B-B14F-4D97-AF65-F5344CB8AC3E}">
        <p14:creationId xmlns:p14="http://schemas.microsoft.com/office/powerpoint/2010/main" val="2878596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techsurf.com/wp-content/uploads/T-Mobile-myTouch-Android-Phone-300x2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1525" y="228600"/>
            <a:ext cx="626427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98120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0"/>
            <a:ext cx="9144000" cy="6699250"/>
          </a:xfrm>
          <a:prstGeom prst="rect">
            <a:avLst/>
          </a:prstGeom>
        </p:spPr>
      </p:pic>
      <p:sp>
        <p:nvSpPr>
          <p:cNvPr id="12291" name="Title 1"/>
          <p:cNvSpPr>
            <a:spLocks noGrp="1"/>
          </p:cNvSpPr>
          <p:nvPr>
            <p:ph type="title"/>
          </p:nvPr>
        </p:nvSpPr>
        <p:spPr>
          <a:xfrm>
            <a:off x="0" y="5715000"/>
            <a:ext cx="9144000" cy="609600"/>
          </a:xfrm>
        </p:spPr>
        <p:txBody>
          <a:bodyPr lIns="91440" tIns="45720" rIns="91440" bIns="45720"/>
          <a:lstStyle/>
          <a:p>
            <a:pPr eaLnBrk="1" hangingPunct="1"/>
            <a:r>
              <a:rPr lang="en-US" sz="1800" b="1" smtClean="0">
                <a:solidFill>
                  <a:schemeClr val="tx2"/>
                </a:solidFill>
              </a:rPr>
              <a:t>http://www.morganstanley.com/views/perspectives/tablets_demand.pdf</a:t>
            </a:r>
          </a:p>
        </p:txBody>
      </p:sp>
    </p:spTree>
    <p:extLst>
      <p:ext uri="{BB962C8B-B14F-4D97-AF65-F5344CB8AC3E}">
        <p14:creationId xmlns:p14="http://schemas.microsoft.com/office/powerpoint/2010/main" val="1327186734"/>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4"/>
          <p:cNvSpPr txBox="1">
            <a:spLocks noChangeArrowheads="1"/>
          </p:cNvSpPr>
          <p:nvPr/>
        </p:nvSpPr>
        <p:spPr bwMode="auto">
          <a:xfrm>
            <a:off x="1600200" y="5791200"/>
            <a:ext cx="7543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Verdana" pitchFamily="34" charset="0"/>
              </a:defRPr>
            </a:lvl1pPr>
            <a:lvl2pPr marL="742950" indent="-285750" eaLnBrk="0" hangingPunct="0">
              <a:defRPr sz="2800">
                <a:solidFill>
                  <a:schemeClr val="tx1"/>
                </a:solidFill>
                <a:latin typeface="Verdana" pitchFamily="34" charset="0"/>
              </a:defRPr>
            </a:lvl2pPr>
            <a:lvl3pPr marL="1143000" indent="-228600" eaLnBrk="0" hangingPunct="0">
              <a:defRPr sz="2800">
                <a:solidFill>
                  <a:schemeClr val="tx1"/>
                </a:solidFill>
                <a:latin typeface="Verdana" pitchFamily="34" charset="0"/>
              </a:defRPr>
            </a:lvl3pPr>
            <a:lvl4pPr marL="1600200" indent="-228600" eaLnBrk="0" hangingPunct="0">
              <a:defRPr sz="2800">
                <a:solidFill>
                  <a:schemeClr val="tx1"/>
                </a:solidFill>
                <a:latin typeface="Verdana" pitchFamily="34" charset="0"/>
              </a:defRPr>
            </a:lvl4pPr>
            <a:lvl5pPr marL="2057400" indent="-228600" eaLnBrk="0" hangingPunct="0">
              <a:defRPr sz="2800">
                <a:solidFill>
                  <a:schemeClr val="tx1"/>
                </a:solidFill>
                <a:latin typeface="Verdana" pitchFamily="34" charset="0"/>
              </a:defRPr>
            </a:lvl5pPr>
            <a:lvl6pPr marL="2514600" indent="-228600" eaLnBrk="0" fontAlgn="base" hangingPunct="0">
              <a:spcBef>
                <a:spcPct val="0"/>
              </a:spcBef>
              <a:spcAft>
                <a:spcPct val="0"/>
              </a:spcAft>
              <a:defRPr sz="2800">
                <a:solidFill>
                  <a:schemeClr val="tx1"/>
                </a:solidFill>
                <a:latin typeface="Verdana" pitchFamily="34" charset="0"/>
              </a:defRPr>
            </a:lvl6pPr>
            <a:lvl7pPr marL="2971800" indent="-228600" eaLnBrk="0" fontAlgn="base" hangingPunct="0">
              <a:spcBef>
                <a:spcPct val="0"/>
              </a:spcBef>
              <a:spcAft>
                <a:spcPct val="0"/>
              </a:spcAft>
              <a:defRPr sz="2800">
                <a:solidFill>
                  <a:schemeClr val="tx1"/>
                </a:solidFill>
                <a:latin typeface="Verdana" pitchFamily="34" charset="0"/>
              </a:defRPr>
            </a:lvl7pPr>
            <a:lvl8pPr marL="3429000" indent="-228600" eaLnBrk="0" fontAlgn="base" hangingPunct="0">
              <a:spcBef>
                <a:spcPct val="0"/>
              </a:spcBef>
              <a:spcAft>
                <a:spcPct val="0"/>
              </a:spcAft>
              <a:defRPr sz="2800">
                <a:solidFill>
                  <a:schemeClr val="tx1"/>
                </a:solidFill>
                <a:latin typeface="Verdana" pitchFamily="34" charset="0"/>
              </a:defRPr>
            </a:lvl8pPr>
            <a:lvl9pPr marL="3886200" indent="-228600" eaLnBrk="0" fontAlgn="base" hangingPunct="0">
              <a:spcBef>
                <a:spcPct val="0"/>
              </a:spcBef>
              <a:spcAft>
                <a:spcPct val="0"/>
              </a:spcAft>
              <a:defRPr sz="2800">
                <a:solidFill>
                  <a:schemeClr val="tx1"/>
                </a:solidFill>
                <a:latin typeface="Verdana" pitchFamily="34" charset="0"/>
              </a:defRPr>
            </a:lvl9pPr>
          </a:lstStyle>
          <a:p>
            <a:pPr algn="ctr" eaLnBrk="1" hangingPunct="1"/>
            <a:r>
              <a:rPr lang="en-US" sz="1400"/>
              <a:t>http://techcrunch.com/2010/01/05/quantcast-mobile-web-apple-android/</a:t>
            </a:r>
          </a:p>
        </p:txBody>
      </p:sp>
      <p:pic>
        <p:nvPicPr>
          <p:cNvPr id="13315" name="Picture 3"/>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0"/>
            <a:ext cx="9161463" cy="5562600"/>
          </a:xfrm>
          <a:prstGeom prst="rect">
            <a:avLst/>
          </a:prstGeom>
        </p:spPr>
      </p:pic>
    </p:spTree>
    <p:extLst>
      <p:ext uri="{BB962C8B-B14F-4D97-AF65-F5344CB8AC3E}">
        <p14:creationId xmlns:p14="http://schemas.microsoft.com/office/powerpoint/2010/main" val="110281272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Office Them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 2010 PPT Design</Template>
  <TotalTime>179</TotalTime>
  <Words>2244</Words>
  <Application>Microsoft Office PowerPoint</Application>
  <PresentationFormat>On-screen Show (4:3)</PresentationFormat>
  <Paragraphs>245</Paragraphs>
  <Slides>27</Slides>
  <Notes>16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1_Office Theme</vt:lpstr>
      <vt:lpstr>PowerPoint Presentation</vt:lpstr>
      <vt:lpstr>Committee Charge</vt:lpstr>
      <vt:lpstr>Approach</vt:lpstr>
      <vt:lpstr>PowerPoint Presentation</vt:lpstr>
      <vt:lpstr>Literature Search</vt:lpstr>
      <vt:lpstr>Literature Search - Summary</vt:lpstr>
      <vt:lpstr>Key to success</vt:lpstr>
      <vt:lpstr>PowerPoint Presentation</vt:lpstr>
      <vt:lpstr>Focus Groups</vt:lpstr>
      <vt:lpstr>Summary of Focus Group Findings</vt:lpstr>
      <vt:lpstr>CORPORATE</vt:lpstr>
      <vt:lpstr>CONSORTIA</vt:lpstr>
      <vt:lpstr>UNIVERSITY</vt:lpstr>
      <vt:lpstr>CUSTOMER QUESTIONS</vt:lpstr>
      <vt:lpstr>PowerPoint Presentation</vt:lpstr>
      <vt:lpstr>Publishers</vt:lpstr>
      <vt:lpstr>Publisher Survey</vt:lpstr>
      <vt:lpstr>Publisher Survey - Responses</vt:lpstr>
      <vt:lpstr>Feedback - APS</vt:lpstr>
      <vt:lpstr>Feedback - Elsevier</vt:lpstr>
      <vt:lpstr>Feedback - OSA</vt:lpstr>
      <vt:lpstr>Feedback - IEEE</vt:lpstr>
      <vt:lpstr>PowerPoint Presentation</vt:lpstr>
      <vt:lpstr>Trends that could impact</vt:lpstr>
      <vt:lpstr>PowerPoint Presentation</vt:lpstr>
      <vt:lpstr>http://www.morganstanley.com/views/perspectives/tablets_demand.pdf</vt:lpstr>
      <vt:lpstr>PowerPoint Presentation</vt:lpstr>
    </vt:vector>
  </TitlesOfParts>
  <Company>Chemical Abstracts Service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 Hansen</dc:creator>
  <cp:lastModifiedBy>Norah</cp:lastModifiedBy>
  <cp:revision>30</cp:revision>
  <dcterms:created xsi:type="dcterms:W3CDTF">2010-10-18T22:19:19Z</dcterms:created>
  <dcterms:modified xsi:type="dcterms:W3CDTF">2011-06-09T18:20:05Z</dcterms:modified>
</cp:coreProperties>
</file>