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8"/>
  </p:notesMasterIdLst>
  <p:sldIdLst>
    <p:sldId id="256" r:id="rId2"/>
    <p:sldId id="275" r:id="rId3"/>
    <p:sldId id="265" r:id="rId4"/>
    <p:sldId id="261" r:id="rId5"/>
    <p:sldId id="276" r:id="rId6"/>
    <p:sldId id="277" r:id="rId7"/>
  </p:sldIdLst>
  <p:sldSz cx="9144000" cy="6858000" type="screen4x3"/>
  <p:notesSz cx="6934200" cy="9232900"/>
  <p:defaultTextStyle>
    <a:defPPr>
      <a:defRPr lang="en-US"/>
    </a:defPPr>
    <a:lvl1pPr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E4C8D"/>
    <a:srgbClr val="FFC4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72" autoAdjust="0"/>
  </p:normalViewPr>
  <p:slideViewPr>
    <p:cSldViewPr snapToGrid="0" snapToObjects="1">
      <p:cViewPr varScale="1">
        <p:scale>
          <a:sx n="105" d="100"/>
          <a:sy n="105" d="100"/>
        </p:scale>
        <p:origin x="-180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-3936" y="-72"/>
      </p:cViewPr>
      <p:guideLst>
        <p:guide orient="horz" pos="2908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4DEBBED-983B-45D7-B27D-70631F109679}" type="datetimeFigureOut">
              <a:rPr lang="en-US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B185FA7-53FA-4D21-882C-D8A22D0D3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86FDA-F0D2-49E4-B0DA-189B149929A3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AD4FAB-CC18-4261-B51B-802C9EB0F98C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A9F546-F88C-4E54-8BC4-5C5C3F66F4B5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A04C9F-4506-48CB-9C7F-653998DB22A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\\localhost\CLIENTS\ACS\ACS-1000%20PPT%20CAP%20template\ACS-1000%20PPT%20CAP%20template.jpg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94325" y="4859338"/>
            <a:ext cx="2924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14400">
              <a:defRPr/>
            </a:pPr>
            <a:r>
              <a:rPr lang="en-US" sz="1800" b="1">
                <a:solidFill>
                  <a:srgbClr val="0E4C8D"/>
                </a:solidFill>
                <a:latin typeface="Arial" charset="0"/>
              </a:rPr>
              <a:t>Headline Goes Here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049713" y="5454650"/>
            <a:ext cx="4235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800">
                <a:solidFill>
                  <a:srgbClr val="0E4C8D"/>
                </a:solidFill>
                <a:latin typeface="Arial" charset="0"/>
              </a:rPr>
              <a:t>Subhead goes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990" y="4829183"/>
            <a:ext cx="7772400" cy="587012"/>
          </a:xfrm>
          <a:prstGeom prst="rect">
            <a:avLst/>
          </a:prstGeom>
        </p:spPr>
        <p:txBody>
          <a:bodyPr/>
          <a:lstStyle>
            <a:lvl1pPr algn="r">
              <a:defRPr sz="2400" b="1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884590" y="5453054"/>
            <a:ext cx="6400800" cy="5857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50240" y="1557338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  <a:lvl2pPr>
              <a:buNone/>
              <a:defRPr sz="1200">
                <a:latin typeface="Arial" pitchFamily="34" charset="0"/>
                <a:cs typeface="Arial" pitchFamily="34" charset="0"/>
              </a:defRPr>
            </a:lvl2pPr>
            <a:lvl3pPr>
              <a:buNone/>
              <a:defRPr sz="1100">
                <a:latin typeface="Arial" pitchFamily="34" charset="0"/>
                <a:cs typeface="Arial" pitchFamily="34" charset="0"/>
              </a:defRPr>
            </a:lvl3pPr>
            <a:lvl4pPr>
              <a:buNone/>
              <a:defRPr sz="1050">
                <a:latin typeface="Arial" pitchFamily="34" charset="0"/>
                <a:cs typeface="Arial" pitchFamily="34" charset="0"/>
              </a:defRPr>
            </a:lvl4pPr>
            <a:lvl5pPr>
              <a:buNone/>
              <a:defRPr sz="105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/\\localhost\CLIENTS\ACS\ACS-1000%20PPT%20CAP%20template\ACS-1000%20PPT%20CAP%20template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9"/>
          <p:cNvSpPr>
            <a:spLocks noGrp="1"/>
          </p:cNvSpPr>
          <p:nvPr>
            <p:ph type="ctrTitle"/>
          </p:nvPr>
        </p:nvSpPr>
        <p:spPr>
          <a:xfrm>
            <a:off x="512763" y="4829175"/>
            <a:ext cx="7772400" cy="587375"/>
          </a:xfrm>
        </p:spPr>
        <p:txBody>
          <a:bodyPr anchor="t"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099" name="Subtitle 10"/>
          <p:cNvSpPr>
            <a:spLocks noGrp="1"/>
          </p:cNvSpPr>
          <p:nvPr>
            <p:ph type="subTitle" idx="1"/>
          </p:nvPr>
        </p:nvSpPr>
        <p:spPr>
          <a:xfrm>
            <a:off x="1884363" y="5453063"/>
            <a:ext cx="6400800" cy="585787"/>
          </a:xfrm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4100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-118937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4049713" y="5659438"/>
            <a:ext cx="4235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 sz="1800" dirty="0" smtClean="0">
              <a:solidFill>
                <a:srgbClr val="0E4C8D"/>
              </a:solidFill>
              <a:latin typeface="Arial" charset="0"/>
            </a:endParaRPr>
          </a:p>
          <a:p>
            <a:pPr algn="r"/>
            <a:r>
              <a:rPr lang="en-US" sz="1800" dirty="0" smtClean="0">
                <a:solidFill>
                  <a:srgbClr val="0E4C8D"/>
                </a:solidFill>
                <a:latin typeface="Arial" charset="0"/>
              </a:rPr>
              <a:t>November 14-15, </a:t>
            </a:r>
            <a:r>
              <a:rPr lang="en-US" sz="1800" dirty="0">
                <a:solidFill>
                  <a:srgbClr val="0E4C8D"/>
                </a:solidFill>
                <a:latin typeface="Arial" charset="0"/>
              </a:rPr>
              <a:t>2011</a:t>
            </a:r>
          </a:p>
        </p:txBody>
      </p:sp>
      <p:sp>
        <p:nvSpPr>
          <p:cNvPr id="4102" name="TextBox 8"/>
          <p:cNvSpPr txBox="1">
            <a:spLocks noChangeArrowheads="1"/>
          </p:cNvSpPr>
          <p:nvPr/>
        </p:nvSpPr>
        <p:spPr bwMode="auto">
          <a:xfrm>
            <a:off x="755650" y="4829175"/>
            <a:ext cx="752951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1" dirty="0">
                <a:solidFill>
                  <a:srgbClr val="0E4C8D"/>
                </a:solidFill>
                <a:latin typeface="Arial" charset="0"/>
              </a:rPr>
              <a:t>ACS Customer Advisory Panel</a:t>
            </a:r>
          </a:p>
          <a:p>
            <a:pPr algn="r"/>
            <a:r>
              <a:rPr lang="en-US" b="1" dirty="0" smtClean="0">
                <a:solidFill>
                  <a:srgbClr val="0E4C8D"/>
                </a:solidFill>
                <a:latin typeface="Arial" charset="0"/>
              </a:rPr>
              <a:t>Los Alamos National Laboratory Research Library</a:t>
            </a:r>
          </a:p>
          <a:p>
            <a:pPr algn="r"/>
            <a:r>
              <a:rPr lang="en-US" b="1" dirty="0" smtClean="0">
                <a:solidFill>
                  <a:srgbClr val="0E4C8D"/>
                </a:solidFill>
                <a:latin typeface="Arial" charset="0"/>
              </a:rPr>
              <a:t>Ebooks</a:t>
            </a:r>
          </a:p>
          <a:p>
            <a:pPr algn="r"/>
            <a:endParaRPr lang="en-US" b="1" dirty="0" smtClean="0">
              <a:solidFill>
                <a:srgbClr val="0E4C8D"/>
              </a:solidFill>
              <a:latin typeface="Arial" charset="0"/>
            </a:endParaRPr>
          </a:p>
          <a:p>
            <a:pPr algn="r"/>
            <a:endParaRPr lang="en-US" b="1" dirty="0" smtClean="0">
              <a:solidFill>
                <a:srgbClr val="0E4C8D"/>
              </a:solidFill>
              <a:latin typeface="Arial" charset="0"/>
            </a:endParaRPr>
          </a:p>
          <a:p>
            <a:pPr algn="r"/>
            <a:endParaRPr lang="en-US" b="1" dirty="0" smtClean="0">
              <a:solidFill>
                <a:srgbClr val="0E4C8D"/>
              </a:solidFill>
              <a:latin typeface="Arial" charset="0"/>
            </a:endParaRPr>
          </a:p>
          <a:p>
            <a:pPr algn="r"/>
            <a:endParaRPr lang="en-US" b="1" dirty="0" smtClean="0">
              <a:solidFill>
                <a:srgbClr val="0E4C8D"/>
              </a:solidFill>
              <a:latin typeface="Arial" charset="0"/>
            </a:endParaRPr>
          </a:p>
          <a:p>
            <a:pPr algn="r"/>
            <a:r>
              <a:rPr lang="en-US" b="1" dirty="0" smtClean="0">
                <a:solidFill>
                  <a:srgbClr val="0E4C8D"/>
                </a:solidFill>
                <a:latin typeface="Arial" charset="0"/>
              </a:rPr>
              <a:t> </a:t>
            </a:r>
            <a:endParaRPr lang="en-US" b="1" dirty="0">
              <a:solidFill>
                <a:srgbClr val="0E4C8D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67000" y="274638"/>
            <a:ext cx="6159500" cy="538162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Calibri" pitchFamily="34" charset="0"/>
              </a:rPr>
              <a:t>Ebooks at LANL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9711" y="1333500"/>
            <a:ext cx="8397089" cy="4927600"/>
          </a:xfrm>
        </p:spPr>
        <p:txBody>
          <a:bodyPr/>
          <a:lstStyle/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LANL Research Library is a </a:t>
            </a:r>
            <a:r>
              <a:rPr lang="en-US" i="1" dirty="0" smtClean="0">
                <a:latin typeface="Calibri" pitchFamily="34" charset="0"/>
              </a:rPr>
              <a:t>digital library </a:t>
            </a:r>
            <a:r>
              <a:rPr lang="en-US" dirty="0" smtClean="0">
                <a:latin typeface="Calibri" pitchFamily="34" charset="0"/>
              </a:rPr>
              <a:t>--  movement away from print began in 1999.</a:t>
            </a:r>
          </a:p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Today, 99% of collections budget spent on </a:t>
            </a:r>
            <a:r>
              <a:rPr lang="en-US" dirty="0" err="1" smtClean="0">
                <a:latin typeface="Calibri" pitchFamily="34" charset="0"/>
              </a:rPr>
              <a:t>eResources</a:t>
            </a:r>
            <a:r>
              <a:rPr lang="en-US" dirty="0" smtClean="0">
                <a:latin typeface="Calibri" pitchFamily="34" charset="0"/>
              </a:rPr>
              <a:t>, rather than print.</a:t>
            </a:r>
          </a:p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Purchasing very few print books – low double digits each year.</a:t>
            </a:r>
          </a:p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Informal metrics show 50% of print books purchased never circulate.</a:t>
            </a:r>
          </a:p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Ebooks offer immensely improved functionality, integration, access.</a:t>
            </a:r>
          </a:p>
          <a:p>
            <a:pPr marL="742950" lvl="2" indent="-342900" eaLnBrk="1" hangingPunct="1"/>
            <a:r>
              <a:rPr lang="en-US" dirty="0" smtClean="0">
                <a:latin typeface="Calibri" pitchFamily="34" charset="0"/>
              </a:rPr>
              <a:t>Ebooks are the preferred format for monographs or monographic serials. </a:t>
            </a:r>
          </a:p>
          <a:p>
            <a:pPr marL="742950" lvl="2" indent="-342900" eaLnBrk="1" hangingPunct="1"/>
            <a:endParaRPr lang="en-US" sz="2000" dirty="0" smtClean="0">
              <a:latin typeface="Calibri" pitchFamily="34" charset="0"/>
            </a:endParaRPr>
          </a:p>
          <a:p>
            <a:pPr marL="742950" lvl="2" indent="-342900" eaLnBrk="1" hangingPunct="1"/>
            <a:endParaRPr lang="en-US" sz="2000" dirty="0" smtClean="0">
              <a:latin typeface="Calibri" pitchFamily="34" charset="0"/>
            </a:endParaRPr>
          </a:p>
          <a:p>
            <a:pPr eaLnBrk="1" hangingPunct="1"/>
            <a:endParaRPr lang="en-US" dirty="0" smtClean="0">
              <a:latin typeface="Calibri" pitchFamily="34" charset="0"/>
            </a:endParaRPr>
          </a:p>
          <a:p>
            <a:pPr lvl="2" eaLnBrk="1" hangingPunct="1"/>
            <a:endParaRPr lang="en-US" sz="2000" dirty="0" smtClean="0">
              <a:latin typeface="Calibri" pitchFamily="34" charset="0"/>
            </a:endParaRPr>
          </a:p>
          <a:p>
            <a:pPr eaLnBrk="1" hangingPunct="1"/>
            <a:endParaRPr lang="en-US" sz="2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Calibri" pitchFamily="34" charset="0"/>
              </a:rPr>
              <a:t>Ebooks Acquisition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33500"/>
            <a:ext cx="8229600" cy="4927600"/>
          </a:xfrm>
        </p:spPr>
        <p:txBody>
          <a:bodyPr/>
          <a:lstStyle/>
          <a:p>
            <a:pPr lvl="1" eaLnBrk="1" hangingPunct="1">
              <a:buNone/>
            </a:pPr>
            <a:r>
              <a:rPr lang="en-US" dirty="0" smtClean="0">
                <a:latin typeface="Calibri" pitchFamily="34" charset="0"/>
              </a:rPr>
              <a:t>Current methods of ebooks acquisition are a combination of: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Patron driven acquisition (PDA via EBL)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Subject collections, as business models require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Individual titles, as business models allow	</a:t>
            </a:r>
          </a:p>
          <a:p>
            <a:pPr lvl="1" eaLnBrk="1" hangingPunct="1"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pPr lvl="1" eaLnBrk="1" hangingPunct="1">
              <a:buNone/>
            </a:pPr>
            <a:r>
              <a:rPr lang="en-US" dirty="0" smtClean="0">
                <a:latin typeface="Calibri" pitchFamily="34" charset="0"/>
              </a:rPr>
              <a:t>LANL Research Library has a strong preference for purchase of individual titles and/or chapters.</a:t>
            </a:r>
          </a:p>
          <a:p>
            <a:pPr lvl="1" eaLnBrk="1" hangingPunct="1"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pPr eaLnBrk="1" hangingPunct="1"/>
            <a:endParaRPr lang="en-US" sz="2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Calibri" pitchFamily="34" charset="0"/>
              </a:rPr>
              <a:t>Use of </a:t>
            </a:r>
            <a:r>
              <a:rPr lang="en-US" b="1" dirty="0" smtClean="0">
                <a:latin typeface="Calibri" pitchFamily="34" charset="0"/>
              </a:rPr>
              <a:t>Ebooks @ LANL</a:t>
            </a:r>
            <a:endParaRPr lang="en-US" b="1" dirty="0" smtClean="0">
              <a:latin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4032" y="1193800"/>
            <a:ext cx="8591738" cy="4927600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latin typeface="Calibri" pitchFamily="34" charset="0"/>
              </a:rPr>
              <a:t>Rewriting some old assumptions:</a:t>
            </a:r>
          </a:p>
          <a:p>
            <a:pPr eaLnBrk="1" hangingPunct="1"/>
            <a:r>
              <a:rPr lang="en-US" sz="2400" i="1" dirty="0" smtClean="0">
                <a:latin typeface="Calibri" pitchFamily="34" charset="0"/>
              </a:rPr>
              <a:t>Librarians thought they knew what books customers needed.</a:t>
            </a:r>
          </a:p>
          <a:p>
            <a:pPr eaLnBrk="1" hangingPunct="1">
              <a:buNone/>
            </a:pPr>
            <a:r>
              <a:rPr lang="en-US" sz="2400" u="sng" dirty="0" smtClean="0">
                <a:latin typeface="Calibri" pitchFamily="34" charset="0"/>
              </a:rPr>
              <a:t>Wrong</a:t>
            </a:r>
            <a:r>
              <a:rPr lang="en-US" sz="2400" dirty="0" smtClean="0">
                <a:latin typeface="Calibri" pitchFamily="34" charset="0"/>
              </a:rPr>
              <a:t> – on average, 70% of print books (bought by librarians for their customers) never circulate.</a:t>
            </a:r>
          </a:p>
          <a:p>
            <a:pPr eaLnBrk="1" hangingPunct="1"/>
            <a:r>
              <a:rPr lang="en-US" sz="2400" i="1" dirty="0" smtClean="0">
                <a:latin typeface="Calibri" pitchFamily="34" charset="0"/>
              </a:rPr>
              <a:t>Librarians thought ebooks would never be used.</a:t>
            </a:r>
          </a:p>
          <a:p>
            <a:pPr eaLnBrk="1" hangingPunct="1">
              <a:buNone/>
            </a:pPr>
            <a:r>
              <a:rPr lang="en-US" sz="2400" u="sng" dirty="0" smtClean="0">
                <a:latin typeface="Calibri" pitchFamily="34" charset="0"/>
              </a:rPr>
              <a:t>Wrong</a:t>
            </a:r>
            <a:r>
              <a:rPr lang="en-US" sz="2400" dirty="0" smtClean="0">
                <a:latin typeface="Calibri" pitchFamily="34" charset="0"/>
              </a:rPr>
              <a:t> – adoption was immediate and heavy.</a:t>
            </a:r>
          </a:p>
          <a:p>
            <a:pPr eaLnBrk="1" hangingPunct="1"/>
            <a:r>
              <a:rPr lang="en-US" sz="2400" i="1" dirty="0" smtClean="0">
                <a:latin typeface="Calibri" pitchFamily="34" charset="0"/>
              </a:rPr>
              <a:t>Until the availability of ebooks, it was assumed customers wanted the entire book.</a:t>
            </a:r>
          </a:p>
          <a:p>
            <a:pPr eaLnBrk="1" hangingPunct="1">
              <a:buNone/>
            </a:pPr>
            <a:r>
              <a:rPr lang="en-US" sz="2400" u="sng" dirty="0" smtClean="0">
                <a:latin typeface="Calibri" pitchFamily="34" charset="0"/>
              </a:rPr>
              <a:t>Wrong</a:t>
            </a:r>
            <a:r>
              <a:rPr lang="en-US" sz="2400" dirty="0" smtClean="0">
                <a:latin typeface="Calibri" pitchFamily="34" charset="0"/>
              </a:rPr>
              <a:t> - PDA proved customers most often need only a chapter or even a page (with a formula or piece of code on it).</a:t>
            </a: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eaLnBrk="1" hangingPunct="1"/>
            <a:endParaRPr lang="en-US" sz="2400" dirty="0" smtClean="0">
              <a:latin typeface="Calibri" pitchFamily="34" charset="0"/>
            </a:endParaRPr>
          </a:p>
          <a:p>
            <a:pPr lvl="1" eaLnBrk="1" hangingPunct="1"/>
            <a:endParaRPr lang="en-US" sz="20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699" y="1348966"/>
            <a:ext cx="7907825" cy="513413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Ebooks have been very well received by majority of researchers.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Printing – most customers prefer to print/save an entire chapter, not individual pages.  EBL does not support this print model.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Usage is still increasing significantly year to year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Downloads to mobile devices increasing.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Purchasing </a:t>
            </a:r>
            <a:r>
              <a:rPr lang="en-US" sz="2400" dirty="0" smtClean="0"/>
              <a:t>subject collections is not cost effective – ~half titles not used.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Perpetual access not always required.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ea typeface="+mj-ea"/>
                <a:cs typeface="+mj-cs"/>
              </a:rPr>
              <a:t>Outcomes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267485"/>
            <a:ext cx="8039100" cy="508886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Reports </a:t>
            </a:r>
            <a:r>
              <a:rPr lang="en-US" sz="2400" dirty="0" smtClean="0"/>
              <a:t>are, and should be, COUNTER-compliant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Turnaway</a:t>
            </a:r>
            <a:r>
              <a:rPr lang="en-US" sz="2400" dirty="0" smtClean="0"/>
              <a:t> reports very useful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SUSHI-compliance becoming more prevalent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Chapter-level reporting is very desirable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Reporting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 2010 PPT Design</Template>
  <TotalTime>1647</TotalTime>
  <Words>322</Words>
  <Application>Microsoft Office PowerPoint</Application>
  <PresentationFormat>On-screen Show (4:3)</PresentationFormat>
  <Paragraphs>57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1_Office Theme</vt:lpstr>
      <vt:lpstr>Slide 1</vt:lpstr>
      <vt:lpstr>Ebooks at LANL</vt:lpstr>
      <vt:lpstr>Ebooks Acquisition </vt:lpstr>
      <vt:lpstr>Use of Ebooks @ LANL</vt:lpstr>
      <vt:lpstr>Slide 5</vt:lpstr>
      <vt:lpstr>Slide 6</vt:lpstr>
    </vt:vector>
  </TitlesOfParts>
  <Company>Chemical Abstracts Service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 Hansen</dc:creator>
  <cp:lastModifiedBy>CH</cp:lastModifiedBy>
  <cp:revision>144</cp:revision>
  <dcterms:created xsi:type="dcterms:W3CDTF">2010-10-18T22:19:19Z</dcterms:created>
  <dcterms:modified xsi:type="dcterms:W3CDTF">2011-11-09T21:38:56Z</dcterms:modified>
</cp:coreProperties>
</file>