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7"/>
  </p:notesMasterIdLst>
  <p:sldIdLst>
    <p:sldId id="256" r:id="rId2"/>
    <p:sldId id="262" r:id="rId3"/>
    <p:sldId id="263" r:id="rId4"/>
    <p:sldId id="264" r:id="rId5"/>
    <p:sldId id="265" r:id="rId6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ctr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C8D"/>
    <a:srgbClr val="FFC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79017" autoAdjust="0"/>
  </p:normalViewPr>
  <p:slideViewPr>
    <p:cSldViewPr snapToGrid="0" snapToObjects="1">
      <p:cViewPr>
        <p:scale>
          <a:sx n="110" d="100"/>
          <a:sy n="110" d="100"/>
        </p:scale>
        <p:origin x="276" y="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ABEBA-8927-4899-AC6A-87C503D1BB65}" type="datetimeFigureOut">
              <a:rPr lang="en-US" smtClean="0"/>
              <a:t>11/9/2011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F3707-581C-4A35-BA93-E552AF1E93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08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F3707-581C-4A35-BA93-E552AF1E93A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18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F3707-581C-4A35-BA93-E552AF1E93A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04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F3707-581C-4A35-BA93-E552AF1E93A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573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F3707-581C-4A35-BA93-E552AF1E93A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552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\\localhost\CLIENTS\ACS\ACS-1000%20PPT%20CAP%20template\ACS-1000%20PPT%20CAP%20template.jpg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94325" y="4859338"/>
            <a:ext cx="2924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defTabSz="914400"/>
            <a:r>
              <a:rPr lang="en-US" sz="1800" b="1" dirty="0">
                <a:solidFill>
                  <a:srgbClr val="0E4C8D"/>
                </a:solidFill>
                <a:latin typeface="Arial" charset="0"/>
              </a:rPr>
              <a:t>Headline Goes Here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049713" y="5454650"/>
            <a:ext cx="4235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en-US" sz="1800" dirty="0">
                <a:solidFill>
                  <a:srgbClr val="0E4C8D"/>
                </a:solidFill>
                <a:latin typeface="Arial" charset="0"/>
              </a:rPr>
              <a:t>Subhead goes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990" y="4829183"/>
            <a:ext cx="7772400" cy="587012"/>
          </a:xfrm>
          <a:prstGeom prst="rect">
            <a:avLst/>
          </a:prstGeom>
        </p:spPr>
        <p:txBody>
          <a:bodyPr/>
          <a:lstStyle>
            <a:lvl1pPr algn="r">
              <a:defRPr sz="2400" b="1">
                <a:solidFill>
                  <a:srgbClr val="0E4C8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884590" y="5453054"/>
            <a:ext cx="6400800" cy="5857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0E4C8D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8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CS-1000 PPT CAP templat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50240" y="1557338"/>
            <a:ext cx="7630160" cy="581025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0E4C8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47700" y="2138363"/>
            <a:ext cx="7632700" cy="4217987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latin typeface="Arial" pitchFamily="34" charset="0"/>
                <a:cs typeface="Arial" pitchFamily="34" charset="0"/>
              </a:defRPr>
            </a:lvl1pPr>
            <a:lvl2pPr>
              <a:buNone/>
              <a:defRPr sz="1200">
                <a:latin typeface="Arial" pitchFamily="34" charset="0"/>
                <a:cs typeface="Arial" pitchFamily="34" charset="0"/>
              </a:defRPr>
            </a:lvl2pPr>
            <a:lvl3pPr>
              <a:buNone/>
              <a:defRPr sz="1100">
                <a:latin typeface="Arial" pitchFamily="34" charset="0"/>
                <a:cs typeface="Arial" pitchFamily="34" charset="0"/>
              </a:defRPr>
            </a:lvl3pPr>
            <a:lvl4pPr>
              <a:buNone/>
              <a:defRPr sz="1050">
                <a:latin typeface="Arial" pitchFamily="34" charset="0"/>
                <a:cs typeface="Arial" pitchFamily="34" charset="0"/>
              </a:defRPr>
            </a:lvl4pPr>
            <a:lvl5pPr>
              <a:buNone/>
              <a:defRPr sz="105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33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274638"/>
            <a:ext cx="6019800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\\localhost\CLIENTS\ACS\ACS-1000%20PPT%20CAP%20template\ACS-1000%20PPT%20CAP%20template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9"/>
          <p:cNvSpPr>
            <a:spLocks noGrp="1"/>
          </p:cNvSpPr>
          <p:nvPr>
            <p:ph type="ctrTitle"/>
          </p:nvPr>
        </p:nvSpPr>
        <p:spPr>
          <a:xfrm>
            <a:off x="512763" y="4829175"/>
            <a:ext cx="7772400" cy="5873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098" name="Subtitle 10"/>
          <p:cNvSpPr>
            <a:spLocks noGrp="1"/>
          </p:cNvSpPr>
          <p:nvPr>
            <p:ph type="subTitle" idx="1"/>
          </p:nvPr>
        </p:nvSpPr>
        <p:spPr>
          <a:xfrm>
            <a:off x="1884363" y="5453063"/>
            <a:ext cx="6400800" cy="5857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  <p:pic>
        <p:nvPicPr>
          <p:cNvPr id="4099" name="ACS-1000 PPT CAP template.jpg" descr="/CLIENTS/ACS/ACS-1000 PPT CAP template/ACS-1000 PPT CAP template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3522689" y="5454650"/>
            <a:ext cx="4762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en-US" sz="1800" dirty="0" smtClean="0">
                <a:solidFill>
                  <a:srgbClr val="0E4C8D"/>
                </a:solidFill>
                <a:latin typeface="Arial" charset="0"/>
              </a:rPr>
              <a:t>Norah Xiao</a:t>
            </a:r>
            <a:endParaRPr lang="en-US" sz="1800" dirty="0">
              <a:solidFill>
                <a:srgbClr val="0E4C8D"/>
              </a:solidFill>
              <a:latin typeface="Arial" charset="0"/>
            </a:endParaRPr>
          </a:p>
        </p:txBody>
      </p:sp>
      <p:sp>
        <p:nvSpPr>
          <p:cNvPr id="4101" name="TextBox 8"/>
          <p:cNvSpPr txBox="1">
            <a:spLocks noChangeArrowheads="1"/>
          </p:cNvSpPr>
          <p:nvPr/>
        </p:nvSpPr>
        <p:spPr bwMode="auto">
          <a:xfrm>
            <a:off x="3900488" y="4832350"/>
            <a:ext cx="49124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en-US" b="1" dirty="0" smtClean="0">
                <a:solidFill>
                  <a:srgbClr val="0E4C8D"/>
                </a:solidFill>
                <a:latin typeface="Arial" charset="0"/>
              </a:rPr>
              <a:t>What’s New at USC Libraries?</a:t>
            </a:r>
            <a:endParaRPr lang="en-US" b="1" dirty="0">
              <a:solidFill>
                <a:srgbClr val="0E4C8D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happened and is </a:t>
            </a:r>
            <a:r>
              <a:rPr lang="en-US" dirty="0" smtClean="0"/>
              <a:t>happening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President </a:t>
            </a:r>
            <a:r>
              <a:rPr lang="en-US" dirty="0" err="1" smtClean="0"/>
              <a:t>Nikias’s</a:t>
            </a:r>
            <a:r>
              <a:rPr lang="en-US" dirty="0" smtClean="0"/>
              <a:t> first year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“</a:t>
            </a:r>
            <a:r>
              <a:rPr lang="en-US" dirty="0"/>
              <a:t>USC to Launch Largest Fundraising Campaign in Higher Education History” started on Sept. 15, </a:t>
            </a:r>
            <a:r>
              <a:rPr lang="en-US" dirty="0" smtClean="0"/>
              <a:t>2001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Globalization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Review of USC Libraries’ Dean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Appointment renewed in September for another five years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Appointments of </a:t>
            </a:r>
            <a:r>
              <a:rPr lang="en-US" dirty="0" smtClean="0"/>
              <a:t>middle </a:t>
            </a:r>
            <a:r>
              <a:rPr lang="en-US" dirty="0" smtClean="0"/>
              <a:t>and senior </a:t>
            </a:r>
            <a:r>
              <a:rPr lang="en-US" dirty="0" smtClean="0"/>
              <a:t>level administers </a:t>
            </a:r>
            <a:r>
              <a:rPr lang="en-US" dirty="0" smtClean="0"/>
              <a:t>at USC </a:t>
            </a:r>
            <a:r>
              <a:rPr lang="en-US" dirty="0" smtClean="0"/>
              <a:t>Libraries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New Associate Dean for Public Services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Search for Vice Dean is still on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Libraries budgets’ </a:t>
            </a:r>
            <a:r>
              <a:rPr lang="en-US" dirty="0" smtClean="0"/>
              <a:t>reallocations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Lay-off in June</a:t>
            </a: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Flat budget with more input for collection development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210219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“To-Do” List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Fundraising at all levels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Goal for USC Libraries: $50 Million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USC Libraries' Strategic Plan </a:t>
            </a:r>
            <a:r>
              <a:rPr lang="en-US" dirty="0" smtClean="0"/>
              <a:t>2011-2013: </a:t>
            </a:r>
            <a:r>
              <a:rPr lang="en-US" dirty="0" smtClean="0"/>
              <a:t>implementation of task forces’ recommendation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Discoverability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Integration with our Community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The Intellectual and Physical </a:t>
            </a:r>
            <a:r>
              <a:rPr lang="en-US" dirty="0" smtClean="0"/>
              <a:t>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“Transformational changes” and Challenges’ Grant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Reorganization of USC </a:t>
            </a:r>
            <a:r>
              <a:rPr lang="en-US" dirty="0" smtClean="0"/>
              <a:t>Libraries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Space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branch libraries with subjects vs. geographic services points without subject emphasis</a:t>
            </a:r>
          </a:p>
          <a:p>
            <a:pPr marL="457200" lvl="1" indent="0"/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marL="457200" lvl="1" indent="0"/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b="1" dirty="0" smtClean="0"/>
          </a:p>
          <a:p>
            <a:pPr lvl="1">
              <a:buFont typeface="Arial" pitchFamily="34" charset="0"/>
              <a:buChar char="•"/>
            </a:pPr>
            <a:endParaRPr lang="en-US" b="1" dirty="0"/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531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Ebooks Acquisition at USC Libraries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Subject matters</a:t>
            </a:r>
          </a:p>
          <a:p>
            <a:pPr marL="457200" lvl="1" indent="0"/>
            <a:r>
              <a:rPr lang="en-US" dirty="0" smtClean="0"/>
              <a:t>STM books are moving towards to e-version, social </a:t>
            </a:r>
            <a:r>
              <a:rPr lang="en-US" dirty="0" smtClean="0"/>
              <a:t>sciences </a:t>
            </a:r>
            <a:r>
              <a:rPr lang="en-US" dirty="0" smtClean="0"/>
              <a:t>are better than art &amp; humanities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Publication date matters</a:t>
            </a:r>
          </a:p>
          <a:p>
            <a:pPr marL="457200" lvl="1" indent="0"/>
            <a:r>
              <a:rPr lang="en-US" dirty="0" smtClean="0"/>
              <a:t>New publications are welcomed by users, and even so to librarians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Access is the </a:t>
            </a:r>
            <a:r>
              <a:rPr lang="en-US" dirty="0" smtClean="0"/>
              <a:t>key, and usage is very important</a:t>
            </a:r>
            <a:endParaRPr lang="en-US" dirty="0" smtClean="0"/>
          </a:p>
          <a:p>
            <a:pPr marL="457200" lvl="1" indent="0"/>
            <a:r>
              <a:rPr lang="en-US" dirty="0" smtClean="0"/>
              <a:t>“I don’t care how users get it, as long as they can get it” – Librarians</a:t>
            </a:r>
          </a:p>
          <a:p>
            <a:pPr marL="457200" lvl="1" indent="0"/>
            <a:r>
              <a:rPr lang="en-US" dirty="0" smtClean="0"/>
              <a:t>“I am confused by so many search engines” – users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Promotion: to do or not to do it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916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Ebooks Acquisition at USC Libraries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No official acquisition plans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“Strategies” and action plans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Springer e-books: 3-year contract; central pocket + subject librarians’ individual contributions from monograph </a:t>
            </a:r>
            <a:r>
              <a:rPr lang="en-US" dirty="0" smtClean="0"/>
              <a:t>funds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Safari Tech books: 3-year rolling subscription with 4 seats (will add one more in 2012); purchase requested old print version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Wiley e-books: for all new titles, librarians order together to get discount</a:t>
            </a:r>
          </a:p>
          <a:p>
            <a:pPr marL="457200" lvl="1" indent="0"/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References: prefer to get new version with one-time purchase; exceptions are given to ENGnetBASE and Knovel (Chemistry subject), which are on the subscription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Series: change the print series to e-version regardless of price different when possible; purchase the backfile if the e-version is well-used</a:t>
            </a:r>
          </a:p>
          <a:p>
            <a:pPr marL="457200" lvl="1" indent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77453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291&quot;&gt;&lt;property id=&quot;20148&quot; value=&quot;5&quot;/&gt;&lt;property id=&quot;20300&quot; value=&quot;Slide 2 - &amp;quot;What happened and is happening&amp;quot;&quot;/&gt;&lt;property id=&quot;20307&quot; value=&quot;262&quot;/&gt;&lt;/object&gt;&lt;object type=&quot;3&quot; unique_id=&quot;10353&quot;&gt;&lt;property id=&quot;20148&quot; value=&quot;5&quot;/&gt;&lt;property id=&quot;20300&quot; value=&quot;Slide 3 - &amp;quot;The “To-Do” List&amp;quot;&quot;/&gt;&lt;property id=&quot;20307&quot; value=&quot;263&quot;/&gt;&lt;/object&gt;&lt;object type=&quot;3&quot; unique_id=&quot;10459&quot;&gt;&lt;property id=&quot;20148&quot; value=&quot;5&quot;/&gt;&lt;property id=&quot;20300&quot; value=&quot;Slide 4 - &amp;quot;Ebooks Acquisition at USC Libraries &amp;quot;&quot;/&gt;&lt;property id=&quot;20307&quot; value=&quot;264&quot;/&gt;&lt;/object&gt;&lt;object type=&quot;3&quot; unique_id=&quot;10574&quot;&gt;&lt;property id=&quot;20148&quot; value=&quot;5&quot;/&gt;&lt;property id=&quot;20300&quot; value=&quot;Slide 5 - &amp;quot;Ebooks Acquisition at USC Libraries &amp;quot;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 2010 PPT Design</Template>
  <TotalTime>269</TotalTime>
  <Words>367</Words>
  <Application>Microsoft Office PowerPoint</Application>
  <PresentationFormat>On-screen Show (4:3)</PresentationFormat>
  <Paragraphs>56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1_Office Theme</vt:lpstr>
      <vt:lpstr>PowerPoint Presentation</vt:lpstr>
      <vt:lpstr>What happened and is happening</vt:lpstr>
      <vt:lpstr>The “To-Do” List</vt:lpstr>
      <vt:lpstr>Ebooks Acquisition at USC Libraries </vt:lpstr>
      <vt:lpstr>Ebooks Acquisition at USC Libraries </vt:lpstr>
    </vt:vector>
  </TitlesOfParts>
  <Company>Chemical Abstracts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 Hansen</dc:creator>
  <cp:lastModifiedBy>Administrator</cp:lastModifiedBy>
  <cp:revision>88</cp:revision>
  <dcterms:created xsi:type="dcterms:W3CDTF">2010-10-18T22:19:19Z</dcterms:created>
  <dcterms:modified xsi:type="dcterms:W3CDTF">2011-11-09T23:19:51Z</dcterms:modified>
</cp:coreProperties>
</file>