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650" r:id="rId6"/>
    <p:sldMasterId id="2147483651" r:id="rId7"/>
    <p:sldMasterId id="2147483652" r:id="rId8"/>
  </p:sldMasterIdLst>
  <p:notesMasterIdLst>
    <p:notesMasterId r:id="rId17"/>
  </p:notesMasterIdLst>
  <p:sldIdLst>
    <p:sldId id="257" r:id="rId9"/>
    <p:sldId id="343" r:id="rId10"/>
    <p:sldId id="352" r:id="rId11"/>
    <p:sldId id="344" r:id="rId12"/>
    <p:sldId id="346" r:id="rId13"/>
    <p:sldId id="347" r:id="rId14"/>
    <p:sldId id="350" r:id="rId15"/>
    <p:sldId id="351" r:id="rId16"/>
  </p:sldIdLst>
  <p:sldSz cx="9144000" cy="6858000" type="screen4x3"/>
  <p:notesSz cx="6883400" cy="10033000"/>
  <p:defaultTextStyle>
    <a:defPPr>
      <a:defRPr lang="en-GB"/>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rla Henderson" initials="DH" lastIdx="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9A6"/>
    <a:srgbClr val="FDC82F"/>
    <a:srgbClr val="FFCE34"/>
    <a:srgbClr val="005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294" y="150"/>
      </p:cViewPr>
      <p:guideLst>
        <p:guide orient="horz" pos="754"/>
        <p:guide pos="2064"/>
      </p:guideLst>
    </p:cSldViewPr>
  </p:slideViewPr>
  <p:notesTextViewPr>
    <p:cViewPr>
      <p:scale>
        <a:sx n="75" d="100"/>
        <a:sy n="75" d="100"/>
      </p:scale>
      <p:origin x="0" y="0"/>
    </p:cViewPr>
  </p:notesTextViewPr>
  <p:sorterViewPr>
    <p:cViewPr>
      <p:scale>
        <a:sx n="79" d="100"/>
        <a:sy n="79" d="100"/>
      </p:scale>
      <p:origin x="0" y="0"/>
    </p:cViewPr>
  </p:sorterViewPr>
  <p:notesViewPr>
    <p:cSldViewPr>
      <p:cViewPr varScale="1">
        <p:scale>
          <a:sx n="75" d="100"/>
          <a:sy n="75" d="100"/>
        </p:scale>
        <p:origin x="-2166" y="-102"/>
      </p:cViewPr>
      <p:guideLst>
        <p:guide orient="horz" pos="3160"/>
        <p:guide pos="216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5" Type="http://schemas.openxmlformats.org/officeDocument/2006/relationships/slideMaster" Target="slideMasters/slideMaster1.xml"/><Relationship Id="rId15" Type="http://schemas.openxmlformats.org/officeDocument/2006/relationships/slide" Target="slides/slide7.xml"/><Relationship Id="rId10" Type="http://schemas.openxmlformats.org/officeDocument/2006/relationships/slide" Target="slides/slide2.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82913" cy="50165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ea typeface="+mn-ea"/>
              </a:defRPr>
            </a:lvl1pPr>
          </a:lstStyle>
          <a:p>
            <a:pPr>
              <a:defRPr/>
            </a:pPr>
            <a:endParaRPr lang="en-GB"/>
          </a:p>
        </p:txBody>
      </p:sp>
      <p:sp>
        <p:nvSpPr>
          <p:cNvPr id="10243" name="Rectangle 3"/>
          <p:cNvSpPr>
            <a:spLocks noGrp="1" noChangeArrowheads="1"/>
          </p:cNvSpPr>
          <p:nvPr>
            <p:ph type="dt" idx="1"/>
          </p:nvPr>
        </p:nvSpPr>
        <p:spPr bwMode="auto">
          <a:xfrm>
            <a:off x="3898900" y="0"/>
            <a:ext cx="2982913" cy="50165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ea typeface="+mn-ea"/>
              </a:defRPr>
            </a:lvl1pPr>
          </a:lstStyle>
          <a:p>
            <a:pPr>
              <a:defRPr/>
            </a:pPr>
            <a:endParaRPr lang="en-GB"/>
          </a:p>
        </p:txBody>
      </p:sp>
      <p:sp>
        <p:nvSpPr>
          <p:cNvPr id="9220" name="Rectangle 4"/>
          <p:cNvSpPr>
            <a:spLocks noGrp="1" noRot="1" noChangeAspect="1" noChangeArrowheads="1" noTextEdit="1"/>
          </p:cNvSpPr>
          <p:nvPr>
            <p:ph type="sldImg" idx="2"/>
          </p:nvPr>
        </p:nvSpPr>
        <p:spPr bwMode="auto">
          <a:xfrm>
            <a:off x="933450" y="752475"/>
            <a:ext cx="5016500" cy="37623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5" name="Rectangle 5"/>
          <p:cNvSpPr>
            <a:spLocks noGrp="1" noChangeArrowheads="1"/>
          </p:cNvSpPr>
          <p:nvPr>
            <p:ph type="body" sz="quarter" idx="3"/>
          </p:nvPr>
        </p:nvSpPr>
        <p:spPr bwMode="auto">
          <a:xfrm>
            <a:off x="688975" y="4765675"/>
            <a:ext cx="5505450" cy="451485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246" name="Rectangle 6"/>
          <p:cNvSpPr>
            <a:spLocks noGrp="1" noChangeArrowheads="1"/>
          </p:cNvSpPr>
          <p:nvPr>
            <p:ph type="ftr" sz="quarter" idx="4"/>
          </p:nvPr>
        </p:nvSpPr>
        <p:spPr bwMode="auto">
          <a:xfrm>
            <a:off x="0" y="9529763"/>
            <a:ext cx="2982913" cy="50165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ea typeface="+mn-ea"/>
              </a:defRPr>
            </a:lvl1pPr>
          </a:lstStyle>
          <a:p>
            <a:pPr>
              <a:defRPr/>
            </a:pPr>
            <a:endParaRPr lang="en-GB"/>
          </a:p>
        </p:txBody>
      </p:sp>
      <p:sp>
        <p:nvSpPr>
          <p:cNvPr id="10247" name="Rectangle 7"/>
          <p:cNvSpPr>
            <a:spLocks noGrp="1" noChangeArrowheads="1"/>
          </p:cNvSpPr>
          <p:nvPr>
            <p:ph type="sldNum" sz="quarter" idx="5"/>
          </p:nvPr>
        </p:nvSpPr>
        <p:spPr bwMode="auto">
          <a:xfrm>
            <a:off x="3898900" y="9529763"/>
            <a:ext cx="2982913" cy="50165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smtClean="0"/>
            </a:lvl1pPr>
          </a:lstStyle>
          <a:p>
            <a:pPr>
              <a:defRPr/>
            </a:pPr>
            <a:fld id="{9734B488-9FB6-426B-BF5A-3615FA46616B}" type="slidenum">
              <a:rPr lang="en-GB"/>
              <a:pPr>
                <a:defRPr/>
              </a:pPr>
              <a:t>‹#›</a:t>
            </a:fld>
            <a:endParaRPr lang="en-GB"/>
          </a:p>
        </p:txBody>
      </p:sp>
    </p:spTree>
    <p:extLst>
      <p:ext uri="{BB962C8B-B14F-4D97-AF65-F5344CB8AC3E}">
        <p14:creationId xmlns:p14="http://schemas.microsoft.com/office/powerpoint/2010/main" val="8992409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734B488-9FB6-426B-BF5A-3615FA46616B}" type="slidenum">
              <a:rPr lang="en-GB" smtClean="0"/>
              <a:pPr>
                <a:defRPr/>
              </a:pPr>
              <a:t>1</a:t>
            </a:fld>
            <a:endParaRPr lang="en-GB"/>
          </a:p>
        </p:txBody>
      </p:sp>
    </p:spTree>
    <p:extLst>
      <p:ext uri="{BB962C8B-B14F-4D97-AF65-F5344CB8AC3E}">
        <p14:creationId xmlns:p14="http://schemas.microsoft.com/office/powerpoint/2010/main" val="3219768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pPr defTabSz="457200" eaLnBrk="0" hangingPunct="0">
              <a:spcBef>
                <a:spcPct val="20000"/>
              </a:spcBef>
              <a:buFont typeface="Arial" charset="0"/>
              <a:buAutoNum type="arabicParenR"/>
              <a:defRPr/>
            </a:pPr>
            <a:endParaRPr lang="en-US" dirty="0" smtClean="0">
              <a:solidFill>
                <a:prstClr val="black"/>
              </a:solidFill>
              <a:latin typeface="Calibri" pitchFamily="34" charset="0"/>
              <a:ea typeface="ＭＳ Ｐゴシック" pitchFamily="-65" charset="-128"/>
            </a:endParaRPr>
          </a:p>
          <a:p>
            <a:pPr defTabSz="457200" eaLnBrk="0" hangingPunct="0">
              <a:spcBef>
                <a:spcPct val="20000"/>
              </a:spcBef>
              <a:defRPr/>
            </a:pPr>
            <a:r>
              <a:rPr lang="en-US" sz="1200" b="1" u="sng" dirty="0" smtClean="0">
                <a:solidFill>
                  <a:srgbClr val="0039A6"/>
                </a:solidFill>
                <a:latin typeface="Arial" pitchFamily="34" charset="0"/>
                <a:ea typeface="ＭＳ Ｐゴシック" pitchFamily="-65" charset="-128"/>
                <a:cs typeface="Arial" pitchFamily="34" charset="0"/>
              </a:rPr>
              <a:t>Comments from Editors Survey on data definition and data integrity</a:t>
            </a:r>
          </a:p>
          <a:p>
            <a:pPr marL="285750" indent="-285750" defTabSz="457200" eaLnBrk="0" hangingPunct="0">
              <a:spcBef>
                <a:spcPct val="20000"/>
              </a:spcBef>
              <a:buFont typeface="Arial" pitchFamily="34" charset="0"/>
              <a:buChar char="•"/>
              <a:defRPr/>
            </a:pPr>
            <a:r>
              <a:rPr lang="en-US" sz="1200" dirty="0" smtClean="0">
                <a:solidFill>
                  <a:srgbClr val="0039A6"/>
                </a:solidFill>
                <a:latin typeface="Arial" pitchFamily="34" charset="0"/>
                <a:ea typeface="ＭＳ Ｐゴシック" pitchFamily="-65" charset="-128"/>
                <a:cs typeface="Arial" pitchFamily="34" charset="0"/>
              </a:rPr>
              <a:t>Collected (or acquired or obtained) in a reliable (and/or accurate manner) with the proper methodology and using sound scientific principles</a:t>
            </a:r>
          </a:p>
          <a:p>
            <a:pPr marL="285750" indent="-285750" defTabSz="457200" eaLnBrk="0" hangingPunct="0">
              <a:spcBef>
                <a:spcPct val="20000"/>
              </a:spcBef>
              <a:buFont typeface="Arial" pitchFamily="34" charset="0"/>
              <a:buChar char="•"/>
              <a:defRPr/>
            </a:pPr>
            <a:r>
              <a:rPr lang="en-US" sz="1200" dirty="0" smtClean="0">
                <a:solidFill>
                  <a:srgbClr val="0039A6"/>
                </a:solidFill>
                <a:latin typeface="Arial" pitchFamily="34" charset="0"/>
                <a:ea typeface="ＭＳ Ｐゴシック" pitchFamily="-65" charset="-128"/>
                <a:cs typeface="Arial" pitchFamily="34" charset="0"/>
              </a:rPr>
              <a:t>Factual (or valid or correct or accurate or uncorrupted)  - data should be free from fabrication, manipulation, random or deliberate alterations either at the acquisition stage or subsequent to the acquisition</a:t>
            </a:r>
          </a:p>
          <a:p>
            <a:pPr marL="285750" indent="-285750" defTabSz="457200" eaLnBrk="0" hangingPunct="0">
              <a:spcBef>
                <a:spcPct val="20000"/>
              </a:spcBef>
              <a:buFont typeface="Arial" pitchFamily="34" charset="0"/>
              <a:buChar char="•"/>
              <a:defRPr/>
            </a:pPr>
            <a:r>
              <a:rPr lang="en-US" sz="1200" dirty="0" smtClean="0">
                <a:solidFill>
                  <a:srgbClr val="0039A6"/>
                </a:solidFill>
                <a:latin typeface="Arial" pitchFamily="34" charset="0"/>
                <a:ea typeface="ＭＳ Ｐゴシック" pitchFamily="-65" charset="-128"/>
                <a:cs typeface="Arial" pitchFamily="34" charset="0"/>
              </a:rPr>
              <a:t>Reproducible (and/or reliable) </a:t>
            </a:r>
          </a:p>
          <a:p>
            <a:pPr marL="285750" indent="-285750" defTabSz="457200" eaLnBrk="0" hangingPunct="0">
              <a:spcBef>
                <a:spcPct val="20000"/>
              </a:spcBef>
              <a:buFont typeface="Arial" pitchFamily="34" charset="0"/>
              <a:buChar char="•"/>
              <a:defRPr/>
            </a:pPr>
            <a:r>
              <a:rPr lang="en-US" sz="1200" dirty="0" smtClean="0">
                <a:solidFill>
                  <a:srgbClr val="0039A6"/>
                </a:solidFill>
                <a:latin typeface="Arial" pitchFamily="34" charset="0"/>
                <a:ea typeface="ＭＳ Ｐゴシック" pitchFamily="-65" charset="-128"/>
                <a:cs typeface="Arial" pitchFamily="34" charset="0"/>
              </a:rPr>
              <a:t>Complete (sufficient or essential to reproduce the experiment, the “truth, whole truth, nothing but the truth”, presented with appropriate experimental limitations based on methodology or conditions)</a:t>
            </a:r>
          </a:p>
          <a:p>
            <a:pPr marL="285750" indent="-285750" defTabSz="457200" eaLnBrk="0" hangingPunct="0">
              <a:spcBef>
                <a:spcPct val="20000"/>
              </a:spcBef>
              <a:buFont typeface="Arial" pitchFamily="34" charset="0"/>
              <a:buChar char="•"/>
              <a:defRPr/>
            </a:pPr>
            <a:r>
              <a:rPr lang="en-US" sz="1200" dirty="0" smtClean="0">
                <a:solidFill>
                  <a:srgbClr val="0039A6"/>
                </a:solidFill>
                <a:latin typeface="Arial" pitchFamily="34" charset="0"/>
                <a:ea typeface="ＭＳ Ｐゴシック" pitchFamily="-65" charset="-128"/>
                <a:cs typeface="Arial" pitchFamily="34" charset="0"/>
              </a:rPr>
              <a:t>Traceable and unambiguous (adequately documented and preserved processes for handling, processing with proper error analysis, and presenting/publishing data, clean processing/reduction  avoidance of deleted, omitted, distortion, manipulated, making data less clear, or fabricated data)</a:t>
            </a:r>
          </a:p>
          <a:p>
            <a:pPr marL="285750" indent="-285750" defTabSz="457200" eaLnBrk="0" hangingPunct="0">
              <a:spcBef>
                <a:spcPct val="20000"/>
              </a:spcBef>
              <a:buFont typeface="Arial" pitchFamily="34" charset="0"/>
              <a:buChar char="•"/>
              <a:defRPr/>
            </a:pPr>
            <a:r>
              <a:rPr lang="en-US" sz="1200" dirty="0" smtClean="0">
                <a:solidFill>
                  <a:srgbClr val="0039A6"/>
                </a:solidFill>
                <a:latin typeface="Arial" pitchFamily="34" charset="0"/>
                <a:ea typeface="ＭＳ Ｐゴシック" pitchFamily="-65" charset="-128"/>
                <a:cs typeface="Arial" pitchFamily="34" charset="0"/>
              </a:rPr>
              <a:t>Consistent (with what?) and authentic (as compared to?)</a:t>
            </a:r>
          </a:p>
          <a:p>
            <a:endParaRPr lang="en-US" dirty="0" smtClean="0">
              <a:ea typeface="ＭＳ Ｐゴシック" pitchFamily="34" charset="-128"/>
            </a:endParaRPr>
          </a:p>
        </p:txBody>
      </p:sp>
      <p:sp>
        <p:nvSpPr>
          <p:cNvPr id="19460" name="Slide Number Placeholder 3"/>
          <p:cNvSpPr>
            <a:spLocks noGrp="1"/>
          </p:cNvSpPr>
          <p:nvPr>
            <p:ph type="sldNum" sz="quarter" idx="5"/>
          </p:nvPr>
        </p:nvSpPr>
        <p:spPr>
          <a:noFill/>
        </p:spPr>
        <p:txBody>
          <a:bodyPr/>
          <a:lstStyle>
            <a:lvl1pPr>
              <a:defRPr>
                <a:solidFill>
                  <a:schemeClr val="tx1"/>
                </a:solidFill>
                <a:latin typeface="Calibri" pitchFamily="34" charset="0"/>
                <a:ea typeface="ＭＳ Ｐゴシック" pitchFamily="34" charset="-128"/>
              </a:defRPr>
            </a:lvl1pPr>
            <a:lvl2pPr marL="757066" indent="-291179">
              <a:defRPr>
                <a:solidFill>
                  <a:schemeClr val="tx1"/>
                </a:solidFill>
                <a:latin typeface="Calibri" pitchFamily="34" charset="0"/>
                <a:ea typeface="ＭＳ Ｐゴシック" pitchFamily="34" charset="-128"/>
              </a:defRPr>
            </a:lvl2pPr>
            <a:lvl3pPr marL="1164717" indent="-232943">
              <a:defRPr>
                <a:solidFill>
                  <a:schemeClr val="tx1"/>
                </a:solidFill>
                <a:latin typeface="Calibri" pitchFamily="34" charset="0"/>
                <a:ea typeface="ＭＳ Ｐゴシック" pitchFamily="34" charset="-128"/>
              </a:defRPr>
            </a:lvl3pPr>
            <a:lvl4pPr marL="1630604" indent="-232943">
              <a:defRPr>
                <a:solidFill>
                  <a:schemeClr val="tx1"/>
                </a:solidFill>
                <a:latin typeface="Calibri" pitchFamily="34" charset="0"/>
                <a:ea typeface="ＭＳ Ｐゴシック" pitchFamily="34" charset="-128"/>
              </a:defRPr>
            </a:lvl4pPr>
            <a:lvl5pPr marL="2096491" indent="-232943">
              <a:defRPr>
                <a:solidFill>
                  <a:schemeClr val="tx1"/>
                </a:solidFill>
                <a:latin typeface="Calibri" pitchFamily="34" charset="0"/>
                <a:ea typeface="ＭＳ Ｐゴシック" pitchFamily="34" charset="-128"/>
              </a:defRPr>
            </a:lvl5pPr>
            <a:lvl6pPr marL="2562377" indent="-232943" defTabSz="465887" eaLnBrk="0" fontAlgn="base" hangingPunct="0">
              <a:spcBef>
                <a:spcPct val="20000"/>
              </a:spcBef>
              <a:spcAft>
                <a:spcPct val="0"/>
              </a:spcAft>
              <a:defRPr>
                <a:solidFill>
                  <a:schemeClr val="tx1"/>
                </a:solidFill>
                <a:latin typeface="Calibri" pitchFamily="34" charset="0"/>
                <a:ea typeface="ＭＳ Ｐゴシック" pitchFamily="34" charset="-128"/>
              </a:defRPr>
            </a:lvl6pPr>
            <a:lvl7pPr marL="3028264" indent="-232943" defTabSz="465887" eaLnBrk="0" fontAlgn="base" hangingPunct="0">
              <a:spcBef>
                <a:spcPct val="20000"/>
              </a:spcBef>
              <a:spcAft>
                <a:spcPct val="0"/>
              </a:spcAft>
              <a:defRPr>
                <a:solidFill>
                  <a:schemeClr val="tx1"/>
                </a:solidFill>
                <a:latin typeface="Calibri" pitchFamily="34" charset="0"/>
                <a:ea typeface="ＭＳ Ｐゴシック" pitchFamily="34" charset="-128"/>
              </a:defRPr>
            </a:lvl7pPr>
            <a:lvl8pPr marL="3494151" indent="-232943" defTabSz="465887" eaLnBrk="0" fontAlgn="base" hangingPunct="0">
              <a:spcBef>
                <a:spcPct val="20000"/>
              </a:spcBef>
              <a:spcAft>
                <a:spcPct val="0"/>
              </a:spcAft>
              <a:defRPr>
                <a:solidFill>
                  <a:schemeClr val="tx1"/>
                </a:solidFill>
                <a:latin typeface="Calibri" pitchFamily="34" charset="0"/>
                <a:ea typeface="ＭＳ Ｐゴシック" pitchFamily="34" charset="-128"/>
              </a:defRPr>
            </a:lvl8pPr>
            <a:lvl9pPr marL="3960038" indent="-232943" defTabSz="465887" eaLnBrk="0" fontAlgn="base" hangingPunct="0">
              <a:spcBef>
                <a:spcPct val="20000"/>
              </a:spcBef>
              <a:spcAft>
                <a:spcPct val="0"/>
              </a:spcAft>
              <a:defRPr>
                <a:solidFill>
                  <a:schemeClr val="tx1"/>
                </a:solidFill>
                <a:latin typeface="Calibri" pitchFamily="34" charset="0"/>
                <a:ea typeface="ＭＳ Ｐゴシック" pitchFamily="34" charset="-128"/>
              </a:defRPr>
            </a:lvl9pPr>
          </a:lstStyle>
          <a:p>
            <a:fld id="{28E3F805-8893-4C45-921F-0A4F5F0E1193}" type="slidenum">
              <a:rPr lang="en-US" smtClean="0">
                <a:solidFill>
                  <a:srgbClr val="000000"/>
                </a:solidFill>
                <a:latin typeface="Arial" charset="0"/>
              </a:rPr>
              <a:pPr/>
              <a:t>4</a:t>
            </a:fld>
            <a:endParaRPr lang="en-US" dirty="0" smtClean="0">
              <a:solidFill>
                <a:srgbClr val="000000"/>
              </a:solidFill>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spcBef>
                <a:spcPct val="0"/>
              </a:spcBef>
              <a:tabLst>
                <a:tab pos="931774" algn="l"/>
              </a:tabLst>
              <a:defRPr/>
            </a:pPr>
            <a:r>
              <a:rPr lang="en-US" dirty="0" smtClean="0">
                <a:solidFill>
                  <a:schemeClr val="accent1">
                    <a:lumMod val="75000"/>
                  </a:schemeClr>
                </a:solidFill>
              </a:rPr>
              <a:t>Recommendations or Considerations related to the </a:t>
            </a:r>
            <a:r>
              <a:rPr lang="en-US" u="sng" dirty="0" smtClean="0">
                <a:solidFill>
                  <a:schemeClr val="accent1">
                    <a:lumMod val="75000"/>
                  </a:schemeClr>
                </a:solidFill>
              </a:rPr>
              <a:t>Data Integrity Principle:</a:t>
            </a:r>
          </a:p>
          <a:p>
            <a:pPr>
              <a:spcBef>
                <a:spcPct val="0"/>
              </a:spcBef>
              <a:tabLst>
                <a:tab pos="931774" algn="l"/>
              </a:tabLst>
              <a:defRPr/>
            </a:pPr>
            <a:endParaRPr lang="en-US" dirty="0" smtClean="0"/>
          </a:p>
          <a:p>
            <a:pPr>
              <a:spcBef>
                <a:spcPct val="0"/>
              </a:spcBef>
              <a:tabLst>
                <a:tab pos="931774" algn="l"/>
              </a:tabLst>
              <a:defRPr/>
            </a:pPr>
            <a:r>
              <a:rPr lang="en-US" dirty="0" smtClean="0"/>
              <a:t> design and management of projects by researchers, professional standards for their fields </a:t>
            </a:r>
            <a:r>
              <a:rPr lang="en-US" dirty="0" smtClean="0">
                <a:solidFill>
                  <a:schemeClr val="accent1">
                    <a:lumMod val="75000"/>
                  </a:schemeClr>
                </a:solidFill>
              </a:rPr>
              <a:t>(might we review the author guidelines/submission process and reviews for each journal, ACS Ethical Guidelines and make recommendations?)</a:t>
            </a:r>
          </a:p>
          <a:p>
            <a:pPr>
              <a:spcBef>
                <a:spcPct val="0"/>
              </a:spcBef>
              <a:tabLst>
                <a:tab pos="931774" algn="l"/>
              </a:tabLst>
              <a:defRPr/>
            </a:pPr>
            <a:r>
              <a:rPr lang="en-US" dirty="0" smtClean="0"/>
              <a:t>Institutions to ensure that every researchers is trained on “responsible conduct of research, proper management of research data”</a:t>
            </a:r>
          </a:p>
          <a:p>
            <a:pPr>
              <a:spcBef>
                <a:spcPct val="0"/>
              </a:spcBef>
              <a:tabLst>
                <a:tab pos="931774" algn="l"/>
              </a:tabLst>
              <a:defRPr/>
            </a:pPr>
            <a:r>
              <a:rPr lang="en-US" dirty="0" smtClean="0"/>
              <a:t>Continuing development and dissemination of professional standards for ensuring integrity of research data and ensuring adherence to these standards, including specific guidelines for data management</a:t>
            </a:r>
            <a:r>
              <a:rPr lang="en-US" dirty="0" smtClean="0">
                <a:solidFill>
                  <a:schemeClr val="accent1">
                    <a:lumMod val="75000"/>
                  </a:schemeClr>
                </a:solidFill>
              </a:rPr>
              <a:t> (needs exploring, might also apply to author guidelines/submission process and reviews for each journal)</a:t>
            </a:r>
          </a:p>
          <a:p>
            <a:pPr>
              <a:spcBef>
                <a:spcPct val="0"/>
              </a:spcBef>
              <a:tabLst>
                <a:tab pos="931774" algn="l"/>
              </a:tabLst>
              <a:defRPr/>
            </a:pPr>
            <a:r>
              <a:rPr lang="en-US" dirty="0" smtClean="0"/>
              <a:t>Recognition  (financial support by funding agencies, and otherwise) of data professionals by professional societies, journals. </a:t>
            </a:r>
            <a:r>
              <a:rPr lang="en-US" dirty="0" smtClean="0">
                <a:solidFill>
                  <a:schemeClr val="accent1">
                    <a:lumMod val="75000"/>
                  </a:schemeClr>
                </a:solidFill>
              </a:rPr>
              <a:t>(should we encourage authors to acknowledge data professionals who have contributed to their work in acknowledgements section? Or would authorship include data professionals?)</a:t>
            </a:r>
          </a:p>
          <a:p>
            <a:pPr>
              <a:defRPr/>
            </a:pPr>
            <a:endParaRPr lang="en-US" dirty="0"/>
          </a:p>
        </p:txBody>
      </p:sp>
      <p:sp>
        <p:nvSpPr>
          <p:cNvPr id="20484" name="Slide Number Placeholder 3"/>
          <p:cNvSpPr>
            <a:spLocks noGrp="1"/>
          </p:cNvSpPr>
          <p:nvPr>
            <p:ph type="sldNum" sz="quarter" idx="5"/>
          </p:nvPr>
        </p:nvSpPr>
        <p:spPr>
          <a:noFill/>
        </p:spPr>
        <p:txBody>
          <a:bodyPr/>
          <a:lstStyle>
            <a:lvl1pPr>
              <a:defRPr>
                <a:solidFill>
                  <a:schemeClr val="tx1"/>
                </a:solidFill>
                <a:latin typeface="Calibri" pitchFamily="34" charset="0"/>
                <a:ea typeface="ＭＳ Ｐゴシック" pitchFamily="34" charset="-128"/>
              </a:defRPr>
            </a:lvl1pPr>
            <a:lvl2pPr marL="757066" indent="-291179">
              <a:defRPr>
                <a:solidFill>
                  <a:schemeClr val="tx1"/>
                </a:solidFill>
                <a:latin typeface="Calibri" pitchFamily="34" charset="0"/>
                <a:ea typeface="ＭＳ Ｐゴシック" pitchFamily="34" charset="-128"/>
              </a:defRPr>
            </a:lvl2pPr>
            <a:lvl3pPr marL="1164717" indent="-232943">
              <a:defRPr>
                <a:solidFill>
                  <a:schemeClr val="tx1"/>
                </a:solidFill>
                <a:latin typeface="Calibri" pitchFamily="34" charset="0"/>
                <a:ea typeface="ＭＳ Ｐゴシック" pitchFamily="34" charset="-128"/>
              </a:defRPr>
            </a:lvl3pPr>
            <a:lvl4pPr marL="1630604" indent="-232943">
              <a:defRPr>
                <a:solidFill>
                  <a:schemeClr val="tx1"/>
                </a:solidFill>
                <a:latin typeface="Calibri" pitchFamily="34" charset="0"/>
                <a:ea typeface="ＭＳ Ｐゴシック" pitchFamily="34" charset="-128"/>
              </a:defRPr>
            </a:lvl4pPr>
            <a:lvl5pPr marL="2096491" indent="-232943">
              <a:defRPr>
                <a:solidFill>
                  <a:schemeClr val="tx1"/>
                </a:solidFill>
                <a:latin typeface="Calibri" pitchFamily="34" charset="0"/>
                <a:ea typeface="ＭＳ Ｐゴシック" pitchFamily="34" charset="-128"/>
              </a:defRPr>
            </a:lvl5pPr>
            <a:lvl6pPr marL="2562377" indent="-232943" defTabSz="465887" eaLnBrk="0" fontAlgn="base" hangingPunct="0">
              <a:spcBef>
                <a:spcPct val="20000"/>
              </a:spcBef>
              <a:spcAft>
                <a:spcPct val="0"/>
              </a:spcAft>
              <a:defRPr>
                <a:solidFill>
                  <a:schemeClr val="tx1"/>
                </a:solidFill>
                <a:latin typeface="Calibri" pitchFamily="34" charset="0"/>
                <a:ea typeface="ＭＳ Ｐゴシック" pitchFamily="34" charset="-128"/>
              </a:defRPr>
            </a:lvl6pPr>
            <a:lvl7pPr marL="3028264" indent="-232943" defTabSz="465887" eaLnBrk="0" fontAlgn="base" hangingPunct="0">
              <a:spcBef>
                <a:spcPct val="20000"/>
              </a:spcBef>
              <a:spcAft>
                <a:spcPct val="0"/>
              </a:spcAft>
              <a:defRPr>
                <a:solidFill>
                  <a:schemeClr val="tx1"/>
                </a:solidFill>
                <a:latin typeface="Calibri" pitchFamily="34" charset="0"/>
                <a:ea typeface="ＭＳ Ｐゴシック" pitchFamily="34" charset="-128"/>
              </a:defRPr>
            </a:lvl7pPr>
            <a:lvl8pPr marL="3494151" indent="-232943" defTabSz="465887" eaLnBrk="0" fontAlgn="base" hangingPunct="0">
              <a:spcBef>
                <a:spcPct val="20000"/>
              </a:spcBef>
              <a:spcAft>
                <a:spcPct val="0"/>
              </a:spcAft>
              <a:defRPr>
                <a:solidFill>
                  <a:schemeClr val="tx1"/>
                </a:solidFill>
                <a:latin typeface="Calibri" pitchFamily="34" charset="0"/>
                <a:ea typeface="ＭＳ Ｐゴシック" pitchFamily="34" charset="-128"/>
              </a:defRPr>
            </a:lvl8pPr>
            <a:lvl9pPr marL="3960038" indent="-232943" defTabSz="465887" eaLnBrk="0" fontAlgn="base" hangingPunct="0">
              <a:spcBef>
                <a:spcPct val="20000"/>
              </a:spcBef>
              <a:spcAft>
                <a:spcPct val="0"/>
              </a:spcAft>
              <a:defRPr>
                <a:solidFill>
                  <a:schemeClr val="tx1"/>
                </a:solidFill>
                <a:latin typeface="Calibri" pitchFamily="34" charset="0"/>
                <a:ea typeface="ＭＳ Ｐゴシック" pitchFamily="34" charset="-128"/>
              </a:defRPr>
            </a:lvl9pPr>
          </a:lstStyle>
          <a:p>
            <a:fld id="{AB73A47A-AF89-4FE7-A330-F37BCA03C996}" type="slidenum">
              <a:rPr lang="en-US" smtClean="0">
                <a:solidFill>
                  <a:srgbClr val="000000"/>
                </a:solidFill>
                <a:latin typeface="Arial" charset="0"/>
              </a:rPr>
              <a:pPr/>
              <a:t>5</a:t>
            </a:fld>
            <a:endParaRPr lang="en-US" dirty="0" smtClean="0">
              <a:solidFill>
                <a:srgbClr val="000000"/>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Arial" pitchFamily="34" charset="0"/>
                <a:cs typeface="Arial" pitchFamily="34" charset="0"/>
              </a:rPr>
              <a:t>There are a variety of publicly available databases being used by ACS journal authors for deposition, although only a few are required.  These include: PDB, Cambridge, </a:t>
            </a:r>
            <a:r>
              <a:rPr lang="en-US" sz="1200" dirty="0" err="1" smtClean="0">
                <a:latin typeface="Arial" pitchFamily="34" charset="0"/>
                <a:cs typeface="Arial" pitchFamily="34" charset="0"/>
              </a:rPr>
              <a:t>Genebank</a:t>
            </a:r>
            <a:r>
              <a:rPr lang="en-US" sz="1200" dirty="0" smtClean="0">
                <a:latin typeface="Arial" pitchFamily="34" charset="0"/>
                <a:cs typeface="Arial" pitchFamily="34" charset="0"/>
              </a:rPr>
              <a:t>, NIST </a:t>
            </a:r>
            <a:r>
              <a:rPr lang="en-US" sz="1200" dirty="0" err="1" smtClean="0">
                <a:latin typeface="Arial" pitchFamily="34" charset="0"/>
                <a:cs typeface="Arial" pitchFamily="34" charset="0"/>
              </a:rPr>
              <a:t>thermophysical</a:t>
            </a:r>
            <a:r>
              <a:rPr lang="en-US" sz="1200" dirty="0" smtClean="0">
                <a:latin typeface="Arial" pitchFamily="34" charset="0"/>
                <a:cs typeface="Arial" pitchFamily="34" charset="0"/>
              </a:rPr>
              <a:t> properties, NIST ionic liquids, Tranche, </a:t>
            </a:r>
            <a:r>
              <a:rPr lang="en-US" sz="1200" dirty="0" err="1" smtClean="0">
                <a:latin typeface="Arial" pitchFamily="34" charset="0"/>
                <a:cs typeface="Arial" pitchFamily="34" charset="0"/>
              </a:rPr>
              <a:t>Peptidome</a:t>
            </a:r>
            <a:r>
              <a:rPr lang="en-US" sz="1200" dirty="0" smtClean="0">
                <a:latin typeface="Arial" pitchFamily="34" charset="0"/>
                <a:cs typeface="Arial" pitchFamily="34" charset="0"/>
              </a:rPr>
              <a:t>, Pride, GPMDB, </a:t>
            </a:r>
            <a:r>
              <a:rPr lang="en-US" sz="1200" dirty="0" err="1" smtClean="0">
                <a:latin typeface="Arial" pitchFamily="34" charset="0"/>
                <a:cs typeface="Arial" pitchFamily="34" charset="0"/>
              </a:rPr>
              <a:t>PeptideAtlas</a:t>
            </a:r>
            <a:r>
              <a:rPr lang="en-US" sz="1200" dirty="0" smtClean="0">
                <a:latin typeface="Arial" pitchFamily="34" charset="0"/>
                <a:cs typeface="Arial" pitchFamily="34" charset="0"/>
              </a:rPr>
              <a:t>, Dortmund Databank, Inorganic Crystal Structure Database, Powder Diffraction File, International Center for Diffraction Data, Protein Databank Gene Expression Omnibus for Microarray, and various Mass Spectrometry databases.  Some of these databases are reliable and have been in existence for some time, others are new and it is unclear if they will survive.</a:t>
            </a:r>
            <a:endParaRPr lang="en-US" sz="1200" dirty="0" smtClean="0">
              <a:solidFill>
                <a:srgbClr val="0039A6"/>
              </a:solidFill>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9734B488-9FB6-426B-BF5A-3615FA46616B}" type="slidenum">
              <a:rPr lang="en-GB" smtClean="0"/>
              <a:pPr>
                <a:defRPr/>
              </a:pPr>
              <a:t>6</a:t>
            </a:fld>
            <a:endParaRPr lang="en-GB" dirty="0"/>
          </a:p>
        </p:txBody>
      </p:sp>
    </p:spTree>
    <p:extLst>
      <p:ext uri="{BB962C8B-B14F-4D97-AF65-F5344CB8AC3E}">
        <p14:creationId xmlns:p14="http://schemas.microsoft.com/office/powerpoint/2010/main" val="865892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734B488-9FB6-426B-BF5A-3615FA46616B}" type="slidenum">
              <a:rPr lang="en-GB" smtClean="0"/>
              <a:pPr>
                <a:defRPr/>
              </a:pPr>
              <a:t>7</a:t>
            </a:fld>
            <a:endParaRPr lang="en-GB" dirty="0"/>
          </a:p>
        </p:txBody>
      </p:sp>
    </p:spTree>
    <p:extLst>
      <p:ext uri="{BB962C8B-B14F-4D97-AF65-F5344CB8AC3E}">
        <p14:creationId xmlns:p14="http://schemas.microsoft.com/office/powerpoint/2010/main" val="4095326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734B488-9FB6-426B-BF5A-3615FA46616B}" type="slidenum">
              <a:rPr lang="en-GB" smtClean="0"/>
              <a:pPr>
                <a:defRPr/>
              </a:pPr>
              <a:t>8</a:t>
            </a:fld>
            <a:endParaRPr lang="en-GB"/>
          </a:p>
        </p:txBody>
      </p:sp>
    </p:spTree>
    <p:extLst>
      <p:ext uri="{BB962C8B-B14F-4D97-AF65-F5344CB8AC3E}">
        <p14:creationId xmlns:p14="http://schemas.microsoft.com/office/powerpoint/2010/main" val="32197687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6589713" cy="6858000"/>
          </a:xfrm>
          <a:prstGeom prst="rect">
            <a:avLst/>
          </a:prstGeom>
          <a:solidFill>
            <a:srgbClr val="0039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5" name="Rectangle 8"/>
          <p:cNvSpPr>
            <a:spLocks noChangeArrowheads="1"/>
          </p:cNvSpPr>
          <p:nvPr userDrawn="1"/>
        </p:nvSpPr>
        <p:spPr bwMode="auto">
          <a:xfrm>
            <a:off x="0" y="0"/>
            <a:ext cx="6589713" cy="1196975"/>
          </a:xfrm>
          <a:prstGeom prst="rect">
            <a:avLst/>
          </a:prstGeom>
          <a:solidFill>
            <a:srgbClr val="FDC82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 name="Line 9"/>
          <p:cNvSpPr>
            <a:spLocks noChangeShapeType="1"/>
          </p:cNvSpPr>
          <p:nvPr userDrawn="1"/>
        </p:nvSpPr>
        <p:spPr bwMode="auto">
          <a:xfrm flipV="1">
            <a:off x="358775" y="0"/>
            <a:ext cx="0" cy="68580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7" name="Picture 13" descr="ACS Publications.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05600" y="685800"/>
            <a:ext cx="23050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ctrTitle"/>
          </p:nvPr>
        </p:nvSpPr>
        <p:spPr>
          <a:xfrm>
            <a:off x="827088" y="2636838"/>
            <a:ext cx="5329237" cy="2551112"/>
          </a:xfrm>
        </p:spPr>
        <p:txBody>
          <a:bodyPr/>
          <a:lstStyle>
            <a:lvl1pPr>
              <a:defRPr sz="3200" b="0">
                <a:solidFill>
                  <a:schemeClr val="bg1"/>
                </a:solidFill>
              </a:defRPr>
            </a:lvl1pPr>
          </a:lstStyle>
          <a:p>
            <a:r>
              <a:rPr lang="en-GB"/>
              <a:t>Click to edit Master title style</a:t>
            </a:r>
          </a:p>
        </p:txBody>
      </p:sp>
      <p:sp>
        <p:nvSpPr>
          <p:cNvPr id="4100" name="Rectangle 4"/>
          <p:cNvSpPr>
            <a:spLocks noGrp="1" noChangeArrowheads="1"/>
          </p:cNvSpPr>
          <p:nvPr>
            <p:ph type="subTitle" idx="1"/>
          </p:nvPr>
        </p:nvSpPr>
        <p:spPr>
          <a:xfrm>
            <a:off x="827088" y="5473700"/>
            <a:ext cx="5329237" cy="908050"/>
          </a:xfrm>
        </p:spPr>
        <p:txBody>
          <a:bodyPr/>
          <a:lstStyle>
            <a:lvl1pPr marL="0" indent="0">
              <a:buFontTx/>
              <a:buNone/>
              <a:defRPr sz="1200">
                <a:solidFill>
                  <a:schemeClr val="bg1"/>
                </a:solidFill>
              </a:defRPr>
            </a:lvl1pPr>
          </a:lstStyle>
          <a:p>
            <a:r>
              <a:rPr lang="en-GB"/>
              <a:t>Click to edit Master subtitle style</a:t>
            </a:r>
          </a:p>
        </p:txBody>
      </p:sp>
      <p:sp>
        <p:nvSpPr>
          <p:cNvPr id="8" name="Rectangle 10"/>
          <p:cNvSpPr>
            <a:spLocks noGrp="1" noChangeArrowheads="1"/>
          </p:cNvSpPr>
          <p:nvPr>
            <p:ph type="ftr" sz="quarter" idx="10"/>
          </p:nvPr>
        </p:nvSpPr>
        <p:spPr>
          <a:xfrm>
            <a:off x="817563" y="925513"/>
            <a:ext cx="2895600" cy="279400"/>
          </a:xfrm>
        </p:spPr>
        <p:txBody>
          <a:bodyPr/>
          <a:lstStyle>
            <a:lvl1pPr>
              <a:defRPr smtClean="0">
                <a:solidFill>
                  <a:srgbClr val="0054A6"/>
                </a:solidFill>
              </a:defRPr>
            </a:lvl1pPr>
          </a:lstStyle>
          <a:p>
            <a:pPr>
              <a:defRPr/>
            </a:pPr>
            <a:r>
              <a:rPr lang="en-US" smtClean="0"/>
              <a:t>Proprietary and Confidential                                                                American Chemical Society</a:t>
            </a:r>
            <a:endParaRPr lang="en-GB"/>
          </a:p>
        </p:txBody>
      </p:sp>
    </p:spTree>
    <p:extLst>
      <p:ext uri="{BB962C8B-B14F-4D97-AF65-F5344CB8AC3E}">
        <p14:creationId xmlns:p14="http://schemas.microsoft.com/office/powerpoint/2010/main" val="2816376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Proprietary and Confidential                                                                American Chemical Society</a:t>
            </a:r>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fld id="{75F686EE-AB71-466A-81D8-3144E8DFAC73}" type="slidenum">
              <a:rPr lang="en-GB"/>
              <a:pPr>
                <a:defRPr/>
              </a:pPr>
              <a:t>‹#›</a:t>
            </a:fld>
            <a:endParaRPr lang="en-GB"/>
          </a:p>
        </p:txBody>
      </p:sp>
    </p:spTree>
    <p:extLst>
      <p:ext uri="{BB962C8B-B14F-4D97-AF65-F5344CB8AC3E}">
        <p14:creationId xmlns:p14="http://schemas.microsoft.com/office/powerpoint/2010/main" val="2310799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Proprietary and Confidential                                                                American Chemical Society</a:t>
            </a:r>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fld id="{9FCBE03A-2BC4-4F4C-AFDA-97BD5827C86F}" type="slidenum">
              <a:rPr lang="en-GB"/>
              <a:pPr>
                <a:defRPr/>
              </a:pPr>
              <a:t>‹#›</a:t>
            </a:fld>
            <a:endParaRPr lang="en-GB"/>
          </a:p>
        </p:txBody>
      </p:sp>
    </p:spTree>
    <p:extLst>
      <p:ext uri="{BB962C8B-B14F-4D97-AF65-F5344CB8AC3E}">
        <p14:creationId xmlns:p14="http://schemas.microsoft.com/office/powerpoint/2010/main" val="2775047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27088" y="1773238"/>
            <a:ext cx="3852862"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2350" y="1773238"/>
            <a:ext cx="385445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US" smtClean="0"/>
              <a:t>Proprietary and Confidential                                                                American Chemical Society</a:t>
            </a:r>
            <a:endParaRPr lang="en-GB"/>
          </a:p>
        </p:txBody>
      </p:sp>
      <p:sp>
        <p:nvSpPr>
          <p:cNvPr id="6" name="Rectangle 6"/>
          <p:cNvSpPr>
            <a:spLocks noGrp="1" noChangeArrowheads="1"/>
          </p:cNvSpPr>
          <p:nvPr>
            <p:ph type="sldNum" sz="quarter" idx="11"/>
          </p:nvPr>
        </p:nvSpPr>
        <p:spPr>
          <a:ln/>
        </p:spPr>
        <p:txBody>
          <a:bodyPr/>
          <a:lstStyle>
            <a:lvl1pPr>
              <a:defRPr/>
            </a:lvl1pPr>
          </a:lstStyle>
          <a:p>
            <a:pPr>
              <a:defRPr/>
            </a:pPr>
            <a:fld id="{11D6794C-CD03-422B-8ABF-3B095BD8491C}" type="slidenum">
              <a:rPr lang="en-GB"/>
              <a:pPr>
                <a:defRPr/>
              </a:pPr>
              <a:t>‹#›</a:t>
            </a:fld>
            <a:endParaRPr lang="en-GB"/>
          </a:p>
        </p:txBody>
      </p:sp>
    </p:spTree>
    <p:extLst>
      <p:ext uri="{BB962C8B-B14F-4D97-AF65-F5344CB8AC3E}">
        <p14:creationId xmlns:p14="http://schemas.microsoft.com/office/powerpoint/2010/main" val="1389072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US" smtClean="0"/>
              <a:t>Proprietary and Confidential                                                                American Chemical Society</a:t>
            </a:r>
            <a:endParaRPr lang="en-GB"/>
          </a:p>
        </p:txBody>
      </p:sp>
      <p:sp>
        <p:nvSpPr>
          <p:cNvPr id="8" name="Rectangle 6"/>
          <p:cNvSpPr>
            <a:spLocks noGrp="1" noChangeArrowheads="1"/>
          </p:cNvSpPr>
          <p:nvPr>
            <p:ph type="sldNum" sz="quarter" idx="11"/>
          </p:nvPr>
        </p:nvSpPr>
        <p:spPr>
          <a:ln/>
        </p:spPr>
        <p:txBody>
          <a:bodyPr/>
          <a:lstStyle>
            <a:lvl1pPr>
              <a:defRPr/>
            </a:lvl1pPr>
          </a:lstStyle>
          <a:p>
            <a:pPr>
              <a:defRPr/>
            </a:pPr>
            <a:fld id="{C387CD32-EC54-46B3-A55E-06A854A5D560}" type="slidenum">
              <a:rPr lang="en-GB"/>
              <a:pPr>
                <a:defRPr/>
              </a:pPr>
              <a:t>‹#›</a:t>
            </a:fld>
            <a:endParaRPr lang="en-GB"/>
          </a:p>
        </p:txBody>
      </p:sp>
    </p:spTree>
    <p:extLst>
      <p:ext uri="{BB962C8B-B14F-4D97-AF65-F5344CB8AC3E}">
        <p14:creationId xmlns:p14="http://schemas.microsoft.com/office/powerpoint/2010/main" val="1174298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US" smtClean="0"/>
              <a:t>Proprietary and Confidential                                                                American Chemical Society</a:t>
            </a:r>
            <a:endParaRPr lang="en-GB"/>
          </a:p>
        </p:txBody>
      </p:sp>
      <p:sp>
        <p:nvSpPr>
          <p:cNvPr id="4" name="Rectangle 6"/>
          <p:cNvSpPr>
            <a:spLocks noGrp="1" noChangeArrowheads="1"/>
          </p:cNvSpPr>
          <p:nvPr>
            <p:ph type="sldNum" sz="quarter" idx="11"/>
          </p:nvPr>
        </p:nvSpPr>
        <p:spPr>
          <a:ln/>
        </p:spPr>
        <p:txBody>
          <a:bodyPr/>
          <a:lstStyle>
            <a:lvl1pPr>
              <a:defRPr/>
            </a:lvl1pPr>
          </a:lstStyle>
          <a:p>
            <a:pPr>
              <a:defRPr/>
            </a:pPr>
            <a:fld id="{A5274E1F-C29C-41B7-A370-93560AEA8498}" type="slidenum">
              <a:rPr lang="en-GB"/>
              <a:pPr>
                <a:defRPr/>
              </a:pPr>
              <a:t>‹#›</a:t>
            </a:fld>
            <a:endParaRPr lang="en-GB"/>
          </a:p>
        </p:txBody>
      </p:sp>
    </p:spTree>
    <p:extLst>
      <p:ext uri="{BB962C8B-B14F-4D97-AF65-F5344CB8AC3E}">
        <p14:creationId xmlns:p14="http://schemas.microsoft.com/office/powerpoint/2010/main" val="500651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smtClean="0"/>
              <a:t>Proprietary and Confidential                                                                American Chemical Society</a:t>
            </a:r>
            <a:endParaRPr lang="en-GB"/>
          </a:p>
        </p:txBody>
      </p:sp>
      <p:sp>
        <p:nvSpPr>
          <p:cNvPr id="3" name="Rectangle 6"/>
          <p:cNvSpPr>
            <a:spLocks noGrp="1" noChangeArrowheads="1"/>
          </p:cNvSpPr>
          <p:nvPr>
            <p:ph type="sldNum" sz="quarter" idx="11"/>
          </p:nvPr>
        </p:nvSpPr>
        <p:spPr>
          <a:ln/>
        </p:spPr>
        <p:txBody>
          <a:bodyPr/>
          <a:lstStyle>
            <a:lvl1pPr>
              <a:defRPr/>
            </a:lvl1pPr>
          </a:lstStyle>
          <a:p>
            <a:pPr>
              <a:defRPr/>
            </a:pPr>
            <a:fld id="{43777EF6-1723-481A-B43A-7C65E18D0797}" type="slidenum">
              <a:rPr lang="en-GB"/>
              <a:pPr>
                <a:defRPr/>
              </a:pPr>
              <a:t>‹#›</a:t>
            </a:fld>
            <a:endParaRPr lang="en-GB"/>
          </a:p>
        </p:txBody>
      </p:sp>
    </p:spTree>
    <p:extLst>
      <p:ext uri="{BB962C8B-B14F-4D97-AF65-F5344CB8AC3E}">
        <p14:creationId xmlns:p14="http://schemas.microsoft.com/office/powerpoint/2010/main" val="2175341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smtClean="0"/>
              <a:t>Proprietary and Confidential                                                                American Chemical Society</a:t>
            </a:r>
            <a:endParaRPr lang="en-GB"/>
          </a:p>
        </p:txBody>
      </p:sp>
      <p:sp>
        <p:nvSpPr>
          <p:cNvPr id="6" name="Rectangle 6"/>
          <p:cNvSpPr>
            <a:spLocks noGrp="1" noChangeArrowheads="1"/>
          </p:cNvSpPr>
          <p:nvPr>
            <p:ph type="sldNum" sz="quarter" idx="11"/>
          </p:nvPr>
        </p:nvSpPr>
        <p:spPr>
          <a:ln/>
        </p:spPr>
        <p:txBody>
          <a:bodyPr/>
          <a:lstStyle>
            <a:lvl1pPr>
              <a:defRPr/>
            </a:lvl1pPr>
          </a:lstStyle>
          <a:p>
            <a:pPr>
              <a:defRPr/>
            </a:pPr>
            <a:fld id="{CBBA371A-E0C3-441F-A7DA-8C6EDC45FEAD}" type="slidenum">
              <a:rPr lang="en-GB"/>
              <a:pPr>
                <a:defRPr/>
              </a:pPr>
              <a:t>‹#›</a:t>
            </a:fld>
            <a:endParaRPr lang="en-GB"/>
          </a:p>
        </p:txBody>
      </p:sp>
    </p:spTree>
    <p:extLst>
      <p:ext uri="{BB962C8B-B14F-4D97-AF65-F5344CB8AC3E}">
        <p14:creationId xmlns:p14="http://schemas.microsoft.com/office/powerpoint/2010/main" val="3544382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smtClean="0"/>
              <a:t>Proprietary and Confidential                                                                American Chemical Society</a:t>
            </a:r>
            <a:endParaRPr lang="en-GB"/>
          </a:p>
        </p:txBody>
      </p:sp>
      <p:sp>
        <p:nvSpPr>
          <p:cNvPr id="6" name="Rectangle 6"/>
          <p:cNvSpPr>
            <a:spLocks noGrp="1" noChangeArrowheads="1"/>
          </p:cNvSpPr>
          <p:nvPr>
            <p:ph type="sldNum" sz="quarter" idx="11"/>
          </p:nvPr>
        </p:nvSpPr>
        <p:spPr>
          <a:ln/>
        </p:spPr>
        <p:txBody>
          <a:bodyPr/>
          <a:lstStyle>
            <a:lvl1pPr>
              <a:defRPr/>
            </a:lvl1pPr>
          </a:lstStyle>
          <a:p>
            <a:pPr>
              <a:defRPr/>
            </a:pPr>
            <a:fld id="{A8AD5491-49DE-404F-9FD7-0CA9E59A2429}" type="slidenum">
              <a:rPr lang="en-GB"/>
              <a:pPr>
                <a:defRPr/>
              </a:pPr>
              <a:t>‹#›</a:t>
            </a:fld>
            <a:endParaRPr lang="en-GB"/>
          </a:p>
        </p:txBody>
      </p:sp>
    </p:spTree>
    <p:extLst>
      <p:ext uri="{BB962C8B-B14F-4D97-AF65-F5344CB8AC3E}">
        <p14:creationId xmlns:p14="http://schemas.microsoft.com/office/powerpoint/2010/main" val="1710614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Proprietary and Confidential                                                                American Chemical Society</a:t>
            </a:r>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fld id="{84DA1469-CF28-4C6C-904B-6B95EA63C9CB}" type="slidenum">
              <a:rPr lang="en-GB"/>
              <a:pPr>
                <a:defRPr/>
              </a:pPr>
              <a:t>‹#›</a:t>
            </a:fld>
            <a:endParaRPr lang="en-GB"/>
          </a:p>
        </p:txBody>
      </p:sp>
    </p:spTree>
    <p:extLst>
      <p:ext uri="{BB962C8B-B14F-4D97-AF65-F5344CB8AC3E}">
        <p14:creationId xmlns:p14="http://schemas.microsoft.com/office/powerpoint/2010/main" val="3398755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3063" y="319088"/>
            <a:ext cx="1963737"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27088" y="319088"/>
            <a:ext cx="5743575" cy="5807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Proprietary and Confidential                                                                American Chemical Society</a:t>
            </a:r>
            <a:endParaRPr lang="en-GB"/>
          </a:p>
        </p:txBody>
      </p:sp>
      <p:sp>
        <p:nvSpPr>
          <p:cNvPr id="5" name="Rectangle 6"/>
          <p:cNvSpPr>
            <a:spLocks noGrp="1" noChangeArrowheads="1"/>
          </p:cNvSpPr>
          <p:nvPr>
            <p:ph type="sldNum" sz="quarter" idx="11"/>
          </p:nvPr>
        </p:nvSpPr>
        <p:spPr>
          <a:ln/>
        </p:spPr>
        <p:txBody>
          <a:bodyPr/>
          <a:lstStyle>
            <a:lvl1pPr>
              <a:defRPr/>
            </a:lvl1pPr>
          </a:lstStyle>
          <a:p>
            <a:pPr>
              <a:defRPr/>
            </a:pPr>
            <a:fld id="{D4418535-68DC-4D37-9906-01790A9C240A}" type="slidenum">
              <a:rPr lang="en-GB"/>
              <a:pPr>
                <a:defRPr/>
              </a:pPr>
              <a:t>‹#›</a:t>
            </a:fld>
            <a:endParaRPr lang="en-GB"/>
          </a:p>
        </p:txBody>
      </p:sp>
    </p:spTree>
    <p:extLst>
      <p:ext uri="{BB962C8B-B14F-4D97-AF65-F5344CB8AC3E}">
        <p14:creationId xmlns:p14="http://schemas.microsoft.com/office/powerpoint/2010/main" val="2577532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83752893-C5C3-4662-80D5-58CAABF88317}" type="slidenum">
              <a:rPr lang="en-GB"/>
              <a:pPr>
                <a:defRPr/>
              </a:pPr>
              <a:t>‹#›</a:t>
            </a:fld>
            <a:endParaRPr lang="en-GB"/>
          </a:p>
        </p:txBody>
      </p:sp>
      <p:sp>
        <p:nvSpPr>
          <p:cNvPr id="5" name="Rectangle 9"/>
          <p:cNvSpPr>
            <a:spLocks noGrp="1" noChangeArrowheads="1"/>
          </p:cNvSpPr>
          <p:nvPr>
            <p:ph type="ftr" sz="quarter" idx="11"/>
          </p:nvPr>
        </p:nvSpPr>
        <p:spPr>
          <a:ln/>
        </p:spPr>
        <p:txBody>
          <a:bodyPr/>
          <a:lstStyle>
            <a:lvl1pPr>
              <a:defRPr/>
            </a:lvl1pPr>
          </a:lstStyle>
          <a:p>
            <a:pPr>
              <a:defRPr/>
            </a:pPr>
            <a:r>
              <a:rPr lang="en-US" smtClean="0"/>
              <a:t>Proprietary and Confidential                                                                American Chemical Society</a:t>
            </a:r>
            <a:endParaRPr lang="en-GB"/>
          </a:p>
        </p:txBody>
      </p:sp>
    </p:spTree>
    <p:extLst>
      <p:ext uri="{BB962C8B-B14F-4D97-AF65-F5344CB8AC3E}">
        <p14:creationId xmlns:p14="http://schemas.microsoft.com/office/powerpoint/2010/main" val="197243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C0A3224D-DF84-4121-BDB0-5F6D1C604174}" type="slidenum">
              <a:rPr lang="en-GB"/>
              <a:pPr>
                <a:defRPr/>
              </a:pPr>
              <a:t>‹#›</a:t>
            </a:fld>
            <a:endParaRPr lang="en-GB"/>
          </a:p>
        </p:txBody>
      </p:sp>
      <p:sp>
        <p:nvSpPr>
          <p:cNvPr id="5" name="Rectangle 9"/>
          <p:cNvSpPr>
            <a:spLocks noGrp="1" noChangeArrowheads="1"/>
          </p:cNvSpPr>
          <p:nvPr>
            <p:ph type="ftr" sz="quarter" idx="11"/>
          </p:nvPr>
        </p:nvSpPr>
        <p:spPr>
          <a:ln/>
        </p:spPr>
        <p:txBody>
          <a:bodyPr/>
          <a:lstStyle>
            <a:lvl1pPr>
              <a:defRPr/>
            </a:lvl1pPr>
          </a:lstStyle>
          <a:p>
            <a:pPr>
              <a:defRPr/>
            </a:pPr>
            <a:r>
              <a:rPr lang="en-US" smtClean="0"/>
              <a:t>Proprietary and Confidential                                                                American Chemical Society</a:t>
            </a:r>
            <a:endParaRPr lang="en-GB"/>
          </a:p>
        </p:txBody>
      </p:sp>
    </p:spTree>
    <p:extLst>
      <p:ext uri="{BB962C8B-B14F-4D97-AF65-F5344CB8AC3E}">
        <p14:creationId xmlns:p14="http://schemas.microsoft.com/office/powerpoint/2010/main" val="826675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pPr>
              <a:defRPr/>
            </a:pPr>
            <a:fld id="{072462A0-3927-43FA-8FDA-2B5D6FBE4224}" type="slidenum">
              <a:rPr lang="en-GB"/>
              <a:pPr>
                <a:defRPr/>
              </a:pPr>
              <a:t>‹#›</a:t>
            </a:fld>
            <a:endParaRPr lang="en-GB"/>
          </a:p>
        </p:txBody>
      </p:sp>
      <p:sp>
        <p:nvSpPr>
          <p:cNvPr id="5" name="Rectangle 9"/>
          <p:cNvSpPr>
            <a:spLocks noGrp="1" noChangeArrowheads="1"/>
          </p:cNvSpPr>
          <p:nvPr>
            <p:ph type="ftr" sz="quarter" idx="11"/>
          </p:nvPr>
        </p:nvSpPr>
        <p:spPr>
          <a:ln/>
        </p:spPr>
        <p:txBody>
          <a:bodyPr/>
          <a:lstStyle>
            <a:lvl1pPr>
              <a:defRPr/>
            </a:lvl1pPr>
          </a:lstStyle>
          <a:p>
            <a:pPr>
              <a:defRPr/>
            </a:pPr>
            <a:r>
              <a:rPr lang="en-US" smtClean="0"/>
              <a:t>Proprietary and Confidential                                                                American Chemical Society</a:t>
            </a:r>
            <a:endParaRPr lang="en-GB"/>
          </a:p>
        </p:txBody>
      </p:sp>
    </p:spTree>
    <p:extLst>
      <p:ext uri="{BB962C8B-B14F-4D97-AF65-F5344CB8AC3E}">
        <p14:creationId xmlns:p14="http://schemas.microsoft.com/office/powerpoint/2010/main" val="3640135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
          <p:cNvSpPr>
            <a:spLocks noGrp="1" noChangeArrowheads="1"/>
          </p:cNvSpPr>
          <p:nvPr>
            <p:ph type="sldNum" sz="quarter" idx="10"/>
          </p:nvPr>
        </p:nvSpPr>
        <p:spPr>
          <a:ln/>
        </p:spPr>
        <p:txBody>
          <a:bodyPr/>
          <a:lstStyle>
            <a:lvl1pPr>
              <a:defRPr/>
            </a:lvl1pPr>
          </a:lstStyle>
          <a:p>
            <a:pPr>
              <a:defRPr/>
            </a:pPr>
            <a:fld id="{1AE38EB2-0671-45FC-8DBD-CADAAE44772F}" type="slidenum">
              <a:rPr lang="en-GB"/>
              <a:pPr>
                <a:defRPr/>
              </a:pPr>
              <a:t>‹#›</a:t>
            </a:fld>
            <a:endParaRPr lang="en-GB"/>
          </a:p>
        </p:txBody>
      </p:sp>
      <p:sp>
        <p:nvSpPr>
          <p:cNvPr id="6" name="Rectangle 9"/>
          <p:cNvSpPr>
            <a:spLocks noGrp="1" noChangeArrowheads="1"/>
          </p:cNvSpPr>
          <p:nvPr>
            <p:ph type="ftr" sz="quarter" idx="11"/>
          </p:nvPr>
        </p:nvSpPr>
        <p:spPr>
          <a:ln/>
        </p:spPr>
        <p:txBody>
          <a:bodyPr/>
          <a:lstStyle>
            <a:lvl1pPr>
              <a:defRPr/>
            </a:lvl1pPr>
          </a:lstStyle>
          <a:p>
            <a:pPr>
              <a:defRPr/>
            </a:pPr>
            <a:r>
              <a:rPr lang="en-US" smtClean="0"/>
              <a:t>Proprietary and Confidential                                                                American Chemical Society</a:t>
            </a:r>
            <a:endParaRPr lang="en-GB"/>
          </a:p>
        </p:txBody>
      </p:sp>
    </p:spTree>
    <p:extLst>
      <p:ext uri="{BB962C8B-B14F-4D97-AF65-F5344CB8AC3E}">
        <p14:creationId xmlns:p14="http://schemas.microsoft.com/office/powerpoint/2010/main" val="1372692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
          <p:cNvSpPr>
            <a:spLocks noGrp="1" noChangeArrowheads="1"/>
          </p:cNvSpPr>
          <p:nvPr>
            <p:ph type="sldNum" sz="quarter" idx="10"/>
          </p:nvPr>
        </p:nvSpPr>
        <p:spPr>
          <a:ln/>
        </p:spPr>
        <p:txBody>
          <a:bodyPr/>
          <a:lstStyle>
            <a:lvl1pPr>
              <a:defRPr/>
            </a:lvl1pPr>
          </a:lstStyle>
          <a:p>
            <a:pPr>
              <a:defRPr/>
            </a:pPr>
            <a:fld id="{F88E0024-AF46-444C-A937-708D32726945}" type="slidenum">
              <a:rPr lang="en-GB"/>
              <a:pPr>
                <a:defRPr/>
              </a:pPr>
              <a:t>‹#›</a:t>
            </a:fld>
            <a:endParaRPr lang="en-GB"/>
          </a:p>
        </p:txBody>
      </p:sp>
      <p:sp>
        <p:nvSpPr>
          <p:cNvPr id="8" name="Rectangle 9"/>
          <p:cNvSpPr>
            <a:spLocks noGrp="1" noChangeArrowheads="1"/>
          </p:cNvSpPr>
          <p:nvPr>
            <p:ph type="ftr" sz="quarter" idx="11"/>
          </p:nvPr>
        </p:nvSpPr>
        <p:spPr>
          <a:ln/>
        </p:spPr>
        <p:txBody>
          <a:bodyPr/>
          <a:lstStyle>
            <a:lvl1pPr>
              <a:defRPr/>
            </a:lvl1pPr>
          </a:lstStyle>
          <a:p>
            <a:pPr>
              <a:defRPr/>
            </a:pPr>
            <a:r>
              <a:rPr lang="en-US" smtClean="0"/>
              <a:t>Proprietary and Confidential                                                                American Chemical Society</a:t>
            </a:r>
            <a:endParaRPr lang="en-GB"/>
          </a:p>
        </p:txBody>
      </p:sp>
    </p:spTree>
    <p:extLst>
      <p:ext uri="{BB962C8B-B14F-4D97-AF65-F5344CB8AC3E}">
        <p14:creationId xmlns:p14="http://schemas.microsoft.com/office/powerpoint/2010/main" val="895070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
          <p:cNvSpPr>
            <a:spLocks noGrp="1" noChangeArrowheads="1"/>
          </p:cNvSpPr>
          <p:nvPr>
            <p:ph type="sldNum" sz="quarter" idx="10"/>
          </p:nvPr>
        </p:nvSpPr>
        <p:spPr>
          <a:ln/>
        </p:spPr>
        <p:txBody>
          <a:bodyPr/>
          <a:lstStyle>
            <a:lvl1pPr>
              <a:defRPr/>
            </a:lvl1pPr>
          </a:lstStyle>
          <a:p>
            <a:pPr>
              <a:defRPr/>
            </a:pPr>
            <a:fld id="{96750BDB-51CE-41FE-A7FE-F4FD7F521B1A}" type="slidenum">
              <a:rPr lang="en-GB"/>
              <a:pPr>
                <a:defRPr/>
              </a:pPr>
              <a:t>‹#›</a:t>
            </a:fld>
            <a:endParaRPr lang="en-GB"/>
          </a:p>
        </p:txBody>
      </p:sp>
      <p:sp>
        <p:nvSpPr>
          <p:cNvPr id="4" name="Rectangle 9"/>
          <p:cNvSpPr>
            <a:spLocks noGrp="1" noChangeArrowheads="1"/>
          </p:cNvSpPr>
          <p:nvPr>
            <p:ph type="ftr" sz="quarter" idx="11"/>
          </p:nvPr>
        </p:nvSpPr>
        <p:spPr>
          <a:ln/>
        </p:spPr>
        <p:txBody>
          <a:bodyPr/>
          <a:lstStyle>
            <a:lvl1pPr>
              <a:defRPr/>
            </a:lvl1pPr>
          </a:lstStyle>
          <a:p>
            <a:pPr>
              <a:defRPr/>
            </a:pPr>
            <a:r>
              <a:rPr lang="en-US" smtClean="0"/>
              <a:t>Proprietary and Confidential                                                                American Chemical Society</a:t>
            </a:r>
            <a:endParaRPr lang="en-GB"/>
          </a:p>
        </p:txBody>
      </p:sp>
    </p:spTree>
    <p:extLst>
      <p:ext uri="{BB962C8B-B14F-4D97-AF65-F5344CB8AC3E}">
        <p14:creationId xmlns:p14="http://schemas.microsoft.com/office/powerpoint/2010/main" val="35390750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fld id="{12FED939-FF2E-4722-AA8E-6698BA2488D6}" type="slidenum">
              <a:rPr lang="en-GB"/>
              <a:pPr>
                <a:defRPr/>
              </a:pPr>
              <a:t>‹#›</a:t>
            </a:fld>
            <a:endParaRPr lang="en-GB"/>
          </a:p>
        </p:txBody>
      </p:sp>
      <p:sp>
        <p:nvSpPr>
          <p:cNvPr id="3" name="Rectangle 9"/>
          <p:cNvSpPr>
            <a:spLocks noGrp="1" noChangeArrowheads="1"/>
          </p:cNvSpPr>
          <p:nvPr>
            <p:ph type="ftr" sz="quarter" idx="11"/>
          </p:nvPr>
        </p:nvSpPr>
        <p:spPr>
          <a:ln/>
        </p:spPr>
        <p:txBody>
          <a:bodyPr/>
          <a:lstStyle>
            <a:lvl1pPr>
              <a:defRPr/>
            </a:lvl1pPr>
          </a:lstStyle>
          <a:p>
            <a:pPr>
              <a:defRPr/>
            </a:pPr>
            <a:r>
              <a:rPr lang="en-US" smtClean="0"/>
              <a:t>Proprietary and Confidential                                                                American Chemical Society</a:t>
            </a:r>
            <a:endParaRPr lang="en-GB"/>
          </a:p>
        </p:txBody>
      </p:sp>
    </p:spTree>
    <p:extLst>
      <p:ext uri="{BB962C8B-B14F-4D97-AF65-F5344CB8AC3E}">
        <p14:creationId xmlns:p14="http://schemas.microsoft.com/office/powerpoint/2010/main" val="17725280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AB349A0A-41C2-4618-B496-DF4C56D002C7}" type="slidenum">
              <a:rPr lang="en-GB"/>
              <a:pPr>
                <a:defRPr/>
              </a:pPr>
              <a:t>‹#›</a:t>
            </a:fld>
            <a:endParaRPr lang="en-GB"/>
          </a:p>
        </p:txBody>
      </p:sp>
      <p:sp>
        <p:nvSpPr>
          <p:cNvPr id="6" name="Rectangle 9"/>
          <p:cNvSpPr>
            <a:spLocks noGrp="1" noChangeArrowheads="1"/>
          </p:cNvSpPr>
          <p:nvPr>
            <p:ph type="ftr" sz="quarter" idx="11"/>
          </p:nvPr>
        </p:nvSpPr>
        <p:spPr>
          <a:ln/>
        </p:spPr>
        <p:txBody>
          <a:bodyPr/>
          <a:lstStyle>
            <a:lvl1pPr>
              <a:defRPr/>
            </a:lvl1pPr>
          </a:lstStyle>
          <a:p>
            <a:pPr>
              <a:defRPr/>
            </a:pPr>
            <a:r>
              <a:rPr lang="en-US" smtClean="0"/>
              <a:t>Proprietary and Confidential                                                                American Chemical Society</a:t>
            </a:r>
            <a:endParaRPr lang="en-GB"/>
          </a:p>
        </p:txBody>
      </p:sp>
    </p:spTree>
    <p:extLst>
      <p:ext uri="{BB962C8B-B14F-4D97-AF65-F5344CB8AC3E}">
        <p14:creationId xmlns:p14="http://schemas.microsoft.com/office/powerpoint/2010/main" val="4172035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D0C2987D-61AE-4F18-ADEA-0322BABEC66F}" type="slidenum">
              <a:rPr lang="en-GB"/>
              <a:pPr>
                <a:defRPr/>
              </a:pPr>
              <a:t>‹#›</a:t>
            </a:fld>
            <a:endParaRPr lang="en-GB"/>
          </a:p>
        </p:txBody>
      </p:sp>
      <p:sp>
        <p:nvSpPr>
          <p:cNvPr id="6" name="Rectangle 9"/>
          <p:cNvSpPr>
            <a:spLocks noGrp="1" noChangeArrowheads="1"/>
          </p:cNvSpPr>
          <p:nvPr>
            <p:ph type="ftr" sz="quarter" idx="11"/>
          </p:nvPr>
        </p:nvSpPr>
        <p:spPr>
          <a:ln/>
        </p:spPr>
        <p:txBody>
          <a:bodyPr/>
          <a:lstStyle>
            <a:lvl1pPr>
              <a:defRPr/>
            </a:lvl1pPr>
          </a:lstStyle>
          <a:p>
            <a:pPr>
              <a:defRPr/>
            </a:pPr>
            <a:r>
              <a:rPr lang="en-US" smtClean="0"/>
              <a:t>Proprietary and Confidential                                                                American Chemical Society</a:t>
            </a:r>
            <a:endParaRPr lang="en-GB"/>
          </a:p>
        </p:txBody>
      </p:sp>
    </p:spTree>
    <p:extLst>
      <p:ext uri="{BB962C8B-B14F-4D97-AF65-F5344CB8AC3E}">
        <p14:creationId xmlns:p14="http://schemas.microsoft.com/office/powerpoint/2010/main" val="37440263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11D42CDB-6C75-4685-8558-465FBA4D33A3}" type="slidenum">
              <a:rPr lang="en-GB"/>
              <a:pPr>
                <a:defRPr/>
              </a:pPr>
              <a:t>‹#›</a:t>
            </a:fld>
            <a:endParaRPr lang="en-GB"/>
          </a:p>
        </p:txBody>
      </p:sp>
      <p:sp>
        <p:nvSpPr>
          <p:cNvPr id="5" name="Rectangle 9"/>
          <p:cNvSpPr>
            <a:spLocks noGrp="1" noChangeArrowheads="1"/>
          </p:cNvSpPr>
          <p:nvPr>
            <p:ph type="ftr" sz="quarter" idx="11"/>
          </p:nvPr>
        </p:nvSpPr>
        <p:spPr>
          <a:ln/>
        </p:spPr>
        <p:txBody>
          <a:bodyPr/>
          <a:lstStyle>
            <a:lvl1pPr>
              <a:defRPr/>
            </a:lvl1pPr>
          </a:lstStyle>
          <a:p>
            <a:pPr>
              <a:defRPr/>
            </a:pPr>
            <a:r>
              <a:rPr lang="en-US" smtClean="0"/>
              <a:t>Proprietary and Confidential                                                                American Chemical Society</a:t>
            </a:r>
            <a:endParaRPr lang="en-GB"/>
          </a:p>
        </p:txBody>
      </p:sp>
    </p:spTree>
    <p:extLst>
      <p:ext uri="{BB962C8B-B14F-4D97-AF65-F5344CB8AC3E}">
        <p14:creationId xmlns:p14="http://schemas.microsoft.com/office/powerpoint/2010/main" val="6129595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19088"/>
            <a:ext cx="2057400"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19088"/>
            <a:ext cx="6019800" cy="5807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B422C6DC-311D-4DEE-A0A3-1670EE6D2E3D}" type="slidenum">
              <a:rPr lang="en-GB"/>
              <a:pPr>
                <a:defRPr/>
              </a:pPr>
              <a:t>‹#›</a:t>
            </a:fld>
            <a:endParaRPr lang="en-GB"/>
          </a:p>
        </p:txBody>
      </p:sp>
      <p:sp>
        <p:nvSpPr>
          <p:cNvPr id="5" name="Rectangle 9"/>
          <p:cNvSpPr>
            <a:spLocks noGrp="1" noChangeArrowheads="1"/>
          </p:cNvSpPr>
          <p:nvPr>
            <p:ph type="ftr" sz="quarter" idx="11"/>
          </p:nvPr>
        </p:nvSpPr>
        <p:spPr>
          <a:ln/>
        </p:spPr>
        <p:txBody>
          <a:bodyPr/>
          <a:lstStyle>
            <a:lvl1pPr>
              <a:defRPr/>
            </a:lvl1pPr>
          </a:lstStyle>
          <a:p>
            <a:pPr>
              <a:defRPr/>
            </a:pPr>
            <a:r>
              <a:rPr lang="en-US" smtClean="0"/>
              <a:t>Proprietary and Confidential                                                                American Chemical Society</a:t>
            </a:r>
            <a:endParaRPr lang="en-GB"/>
          </a:p>
        </p:txBody>
      </p:sp>
    </p:spTree>
    <p:extLst>
      <p:ext uri="{BB962C8B-B14F-4D97-AF65-F5344CB8AC3E}">
        <p14:creationId xmlns:p14="http://schemas.microsoft.com/office/powerpoint/2010/main" val="8804415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2843845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320688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44024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271392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003343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8253757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94729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9216366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078645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745585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19088"/>
            <a:ext cx="2057400"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19088"/>
            <a:ext cx="6019800" cy="58070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70281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2879398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360485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1442236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907347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845525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16665919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50780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280906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698421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998335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93425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vmlDrawing" Target="../drawings/vmlDrawing1.v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6" Type="http://schemas.openxmlformats.org/officeDocument/2006/relationships/image" Target="../media/image4.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27088" y="319088"/>
            <a:ext cx="5616575"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827088" y="1773238"/>
            <a:ext cx="7859712"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9" name="Rectangle 5"/>
          <p:cNvSpPr>
            <a:spLocks noGrp="1" noChangeArrowheads="1"/>
          </p:cNvSpPr>
          <p:nvPr>
            <p:ph type="ftr" sz="quarter" idx="3"/>
          </p:nvPr>
        </p:nvSpPr>
        <p:spPr bwMode="auto">
          <a:xfrm>
            <a:off x="817563" y="6462713"/>
            <a:ext cx="2895600" cy="279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800" b="1" smtClean="0">
                <a:solidFill>
                  <a:srgbClr val="0039A6"/>
                </a:solidFill>
                <a:ea typeface="+mn-ea"/>
              </a:defRPr>
            </a:lvl1pPr>
          </a:lstStyle>
          <a:p>
            <a:pPr>
              <a:defRPr/>
            </a:pPr>
            <a:r>
              <a:rPr lang="en-US" smtClean="0"/>
              <a:t>Proprietary and Confidential                                                                American Chemical Society</a:t>
            </a:r>
            <a:endParaRPr lang="en-GB"/>
          </a:p>
        </p:txBody>
      </p:sp>
      <p:sp>
        <p:nvSpPr>
          <p:cNvPr id="1030" name="Rectangle 6"/>
          <p:cNvSpPr>
            <a:spLocks noGrp="1" noChangeArrowheads="1"/>
          </p:cNvSpPr>
          <p:nvPr>
            <p:ph type="sldNum" sz="quarter" idx="4"/>
          </p:nvPr>
        </p:nvSpPr>
        <p:spPr bwMode="auto">
          <a:xfrm>
            <a:off x="6908800" y="6464300"/>
            <a:ext cx="1773238" cy="2905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800" b="1" smtClean="0">
                <a:solidFill>
                  <a:srgbClr val="0039A6"/>
                </a:solidFill>
              </a:defRPr>
            </a:lvl1pPr>
          </a:lstStyle>
          <a:p>
            <a:pPr>
              <a:defRPr/>
            </a:pPr>
            <a:fld id="{F11DE2E6-87BA-47F2-B71A-8372552E329E}" type="slidenum">
              <a:rPr lang="en-GB"/>
              <a:pPr>
                <a:defRPr/>
              </a:pPr>
              <a:t>‹#›</a:t>
            </a:fld>
            <a:endParaRPr lang="en-GB"/>
          </a:p>
        </p:txBody>
      </p:sp>
      <p:sp>
        <p:nvSpPr>
          <p:cNvPr id="2" name="Rectangle 7"/>
          <p:cNvSpPr>
            <a:spLocks noChangeArrowheads="1"/>
          </p:cNvSpPr>
          <p:nvPr userDrawn="1"/>
        </p:nvSpPr>
        <p:spPr bwMode="auto">
          <a:xfrm>
            <a:off x="0" y="0"/>
            <a:ext cx="360363" cy="6858000"/>
          </a:xfrm>
          <a:prstGeom prst="rect">
            <a:avLst/>
          </a:prstGeom>
          <a:solidFill>
            <a:srgbClr val="0039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31" name="Rectangle 8"/>
          <p:cNvSpPr>
            <a:spLocks noChangeArrowheads="1"/>
          </p:cNvSpPr>
          <p:nvPr userDrawn="1"/>
        </p:nvSpPr>
        <p:spPr bwMode="auto">
          <a:xfrm>
            <a:off x="0" y="0"/>
            <a:ext cx="360363" cy="1198563"/>
          </a:xfrm>
          <a:prstGeom prst="rect">
            <a:avLst/>
          </a:prstGeom>
          <a:solidFill>
            <a:srgbClr val="FDC82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32" name="Line 13"/>
          <p:cNvSpPr>
            <a:spLocks noChangeShapeType="1"/>
          </p:cNvSpPr>
          <p:nvPr userDrawn="1"/>
        </p:nvSpPr>
        <p:spPr bwMode="auto">
          <a:xfrm>
            <a:off x="827088" y="6381750"/>
            <a:ext cx="7848600" cy="0"/>
          </a:xfrm>
          <a:prstGeom prst="line">
            <a:avLst/>
          </a:prstGeom>
          <a:noFill/>
          <a:ln w="9525">
            <a:solidFill>
              <a:srgbClr val="0054A6"/>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033" name="Picture 10" descr="ACS Publications.gif"/>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86600" y="381001"/>
            <a:ext cx="1847850" cy="34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72"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hdr="0" dt="0"/>
  <p:txStyles>
    <p:titleStyle>
      <a:lvl1pPr algn="l" rtl="0" eaLnBrk="0" fontAlgn="base" hangingPunct="0">
        <a:lnSpc>
          <a:spcPct val="90000"/>
        </a:lnSpc>
        <a:spcBef>
          <a:spcPct val="0"/>
        </a:spcBef>
        <a:spcAft>
          <a:spcPct val="0"/>
        </a:spcAft>
        <a:defRPr sz="2600" b="1">
          <a:solidFill>
            <a:srgbClr val="0039A6"/>
          </a:solidFill>
          <a:latin typeface="+mj-lt"/>
          <a:ea typeface="ＭＳ Ｐゴシック" charset="-128"/>
          <a:cs typeface="ＭＳ Ｐゴシック" charset="-128"/>
        </a:defRPr>
      </a:lvl1pPr>
      <a:lvl2pPr algn="l" rtl="0" eaLnBrk="0" fontAlgn="base" hangingPunct="0">
        <a:lnSpc>
          <a:spcPct val="90000"/>
        </a:lnSpc>
        <a:spcBef>
          <a:spcPct val="0"/>
        </a:spcBef>
        <a:spcAft>
          <a:spcPct val="0"/>
        </a:spcAft>
        <a:defRPr sz="2600" b="1">
          <a:solidFill>
            <a:srgbClr val="0039A6"/>
          </a:solidFill>
          <a:latin typeface="Arial" charset="0"/>
          <a:ea typeface="ＭＳ Ｐゴシック" charset="-128"/>
          <a:cs typeface="ＭＳ Ｐゴシック" charset="-128"/>
        </a:defRPr>
      </a:lvl2pPr>
      <a:lvl3pPr algn="l" rtl="0" eaLnBrk="0" fontAlgn="base" hangingPunct="0">
        <a:lnSpc>
          <a:spcPct val="90000"/>
        </a:lnSpc>
        <a:spcBef>
          <a:spcPct val="0"/>
        </a:spcBef>
        <a:spcAft>
          <a:spcPct val="0"/>
        </a:spcAft>
        <a:defRPr sz="2600" b="1">
          <a:solidFill>
            <a:srgbClr val="0039A6"/>
          </a:solidFill>
          <a:latin typeface="Arial" charset="0"/>
          <a:ea typeface="ＭＳ Ｐゴシック" charset="-128"/>
          <a:cs typeface="ＭＳ Ｐゴシック" charset="-128"/>
        </a:defRPr>
      </a:lvl3pPr>
      <a:lvl4pPr algn="l" rtl="0" eaLnBrk="0" fontAlgn="base" hangingPunct="0">
        <a:lnSpc>
          <a:spcPct val="90000"/>
        </a:lnSpc>
        <a:spcBef>
          <a:spcPct val="0"/>
        </a:spcBef>
        <a:spcAft>
          <a:spcPct val="0"/>
        </a:spcAft>
        <a:defRPr sz="2600" b="1">
          <a:solidFill>
            <a:srgbClr val="0039A6"/>
          </a:solidFill>
          <a:latin typeface="Arial" charset="0"/>
          <a:ea typeface="ＭＳ Ｐゴシック" charset="-128"/>
          <a:cs typeface="ＭＳ Ｐゴシック" charset="-128"/>
        </a:defRPr>
      </a:lvl4pPr>
      <a:lvl5pPr algn="l" rtl="0" eaLnBrk="0" fontAlgn="base" hangingPunct="0">
        <a:lnSpc>
          <a:spcPct val="90000"/>
        </a:lnSpc>
        <a:spcBef>
          <a:spcPct val="0"/>
        </a:spcBef>
        <a:spcAft>
          <a:spcPct val="0"/>
        </a:spcAft>
        <a:defRPr sz="2600" b="1">
          <a:solidFill>
            <a:srgbClr val="0039A6"/>
          </a:solidFill>
          <a:latin typeface="Arial" charset="0"/>
          <a:ea typeface="ＭＳ Ｐゴシック" charset="-128"/>
          <a:cs typeface="ＭＳ Ｐゴシック" charset="-128"/>
        </a:defRPr>
      </a:lvl5pPr>
      <a:lvl6pPr marL="457200" algn="l" rtl="0" fontAlgn="base">
        <a:lnSpc>
          <a:spcPct val="90000"/>
        </a:lnSpc>
        <a:spcBef>
          <a:spcPct val="0"/>
        </a:spcBef>
        <a:spcAft>
          <a:spcPct val="0"/>
        </a:spcAft>
        <a:defRPr sz="2600" b="1">
          <a:solidFill>
            <a:srgbClr val="0039A6"/>
          </a:solidFill>
          <a:latin typeface="Arial" charset="0"/>
        </a:defRPr>
      </a:lvl6pPr>
      <a:lvl7pPr marL="914400" algn="l" rtl="0" fontAlgn="base">
        <a:lnSpc>
          <a:spcPct val="90000"/>
        </a:lnSpc>
        <a:spcBef>
          <a:spcPct val="0"/>
        </a:spcBef>
        <a:spcAft>
          <a:spcPct val="0"/>
        </a:spcAft>
        <a:defRPr sz="2600" b="1">
          <a:solidFill>
            <a:srgbClr val="0039A6"/>
          </a:solidFill>
          <a:latin typeface="Arial" charset="0"/>
        </a:defRPr>
      </a:lvl7pPr>
      <a:lvl8pPr marL="1371600" algn="l" rtl="0" fontAlgn="base">
        <a:lnSpc>
          <a:spcPct val="90000"/>
        </a:lnSpc>
        <a:spcBef>
          <a:spcPct val="0"/>
        </a:spcBef>
        <a:spcAft>
          <a:spcPct val="0"/>
        </a:spcAft>
        <a:defRPr sz="2600" b="1">
          <a:solidFill>
            <a:srgbClr val="0039A6"/>
          </a:solidFill>
          <a:latin typeface="Arial" charset="0"/>
        </a:defRPr>
      </a:lvl8pPr>
      <a:lvl9pPr marL="1828800" algn="l" rtl="0" fontAlgn="base">
        <a:lnSpc>
          <a:spcPct val="90000"/>
        </a:lnSpc>
        <a:spcBef>
          <a:spcPct val="0"/>
        </a:spcBef>
        <a:spcAft>
          <a:spcPct val="0"/>
        </a:spcAft>
        <a:defRPr sz="2600" b="1">
          <a:solidFill>
            <a:srgbClr val="0039A6"/>
          </a:solidFill>
          <a:latin typeface="Arial" charset="0"/>
        </a:defRPr>
      </a:lvl9pPr>
    </p:titleStyle>
    <p:bodyStyle>
      <a:lvl1pPr marL="342900" indent="-342900" algn="l" rtl="0" eaLnBrk="0" fontAlgn="base" hangingPunct="0">
        <a:spcBef>
          <a:spcPct val="10000"/>
        </a:spcBef>
        <a:spcAft>
          <a:spcPct val="40000"/>
        </a:spcAft>
        <a:buChar char="•"/>
        <a:defRPr>
          <a:solidFill>
            <a:srgbClr val="0039A6"/>
          </a:solidFill>
          <a:latin typeface="+mn-lt"/>
          <a:ea typeface="ＭＳ Ｐゴシック" charset="-128"/>
          <a:cs typeface="ＭＳ Ｐゴシック" charset="-128"/>
        </a:defRPr>
      </a:lvl1pPr>
      <a:lvl2pPr marL="742950" indent="-285750" algn="l" rtl="0" eaLnBrk="0" fontAlgn="base" hangingPunct="0">
        <a:spcBef>
          <a:spcPct val="10000"/>
        </a:spcBef>
        <a:spcAft>
          <a:spcPct val="40000"/>
        </a:spcAft>
        <a:buChar char="–"/>
        <a:defRPr sz="1600">
          <a:solidFill>
            <a:srgbClr val="0039A6"/>
          </a:solidFill>
          <a:latin typeface="+mn-lt"/>
          <a:ea typeface="ＭＳ Ｐゴシック" charset="-128"/>
        </a:defRPr>
      </a:lvl2pPr>
      <a:lvl3pPr marL="1143000" indent="-228600" algn="l" rtl="0" eaLnBrk="0" fontAlgn="base" hangingPunct="0">
        <a:spcBef>
          <a:spcPct val="10000"/>
        </a:spcBef>
        <a:spcAft>
          <a:spcPct val="40000"/>
        </a:spcAft>
        <a:buChar char="•"/>
        <a:defRPr sz="1400">
          <a:solidFill>
            <a:srgbClr val="0039A6"/>
          </a:solidFill>
          <a:latin typeface="+mn-lt"/>
          <a:ea typeface="ＭＳ Ｐゴシック" charset="-128"/>
        </a:defRPr>
      </a:lvl3pPr>
      <a:lvl4pPr marL="1600200" indent="-228600" algn="l" rtl="0" eaLnBrk="0" fontAlgn="base" hangingPunct="0">
        <a:spcBef>
          <a:spcPct val="10000"/>
        </a:spcBef>
        <a:spcAft>
          <a:spcPct val="40000"/>
        </a:spcAft>
        <a:buChar char="–"/>
        <a:defRPr sz="1200">
          <a:solidFill>
            <a:srgbClr val="0039A6"/>
          </a:solidFill>
          <a:latin typeface="+mn-lt"/>
          <a:ea typeface="ＭＳ Ｐゴシック" charset="-128"/>
        </a:defRPr>
      </a:lvl4pPr>
      <a:lvl5pPr marL="2057400" indent="-228600" algn="l" rtl="0" eaLnBrk="0" fontAlgn="base" hangingPunct="0">
        <a:spcBef>
          <a:spcPct val="10000"/>
        </a:spcBef>
        <a:spcAft>
          <a:spcPct val="40000"/>
        </a:spcAft>
        <a:buChar char="»"/>
        <a:defRPr sz="1000">
          <a:solidFill>
            <a:srgbClr val="0039A6"/>
          </a:solidFill>
          <a:latin typeface="+mn-lt"/>
          <a:ea typeface="ＭＳ Ｐゴシック" charset="-128"/>
        </a:defRPr>
      </a:lvl5pPr>
      <a:lvl6pPr marL="2514600" indent="-228600" algn="l" rtl="0" fontAlgn="base">
        <a:spcBef>
          <a:spcPct val="10000"/>
        </a:spcBef>
        <a:spcAft>
          <a:spcPct val="40000"/>
        </a:spcAft>
        <a:buChar char="»"/>
        <a:defRPr sz="1000">
          <a:solidFill>
            <a:srgbClr val="0039A6"/>
          </a:solidFill>
          <a:latin typeface="+mn-lt"/>
          <a:ea typeface="ＭＳ Ｐゴシック" charset="-128"/>
        </a:defRPr>
      </a:lvl6pPr>
      <a:lvl7pPr marL="2971800" indent="-228600" algn="l" rtl="0" fontAlgn="base">
        <a:spcBef>
          <a:spcPct val="10000"/>
        </a:spcBef>
        <a:spcAft>
          <a:spcPct val="40000"/>
        </a:spcAft>
        <a:buChar char="»"/>
        <a:defRPr sz="1000">
          <a:solidFill>
            <a:srgbClr val="0039A6"/>
          </a:solidFill>
          <a:latin typeface="+mn-lt"/>
          <a:ea typeface="ＭＳ Ｐゴシック" charset="-128"/>
        </a:defRPr>
      </a:lvl7pPr>
      <a:lvl8pPr marL="3429000" indent="-228600" algn="l" rtl="0" fontAlgn="base">
        <a:spcBef>
          <a:spcPct val="10000"/>
        </a:spcBef>
        <a:spcAft>
          <a:spcPct val="40000"/>
        </a:spcAft>
        <a:buChar char="»"/>
        <a:defRPr sz="1000">
          <a:solidFill>
            <a:srgbClr val="0039A6"/>
          </a:solidFill>
          <a:latin typeface="+mn-lt"/>
          <a:ea typeface="ＭＳ Ｐゴシック" charset="-128"/>
        </a:defRPr>
      </a:lvl8pPr>
      <a:lvl9pPr marL="3886200" indent="-228600" algn="l" rtl="0" fontAlgn="base">
        <a:spcBef>
          <a:spcPct val="10000"/>
        </a:spcBef>
        <a:spcAft>
          <a:spcPct val="40000"/>
        </a:spcAft>
        <a:buChar char="»"/>
        <a:defRPr sz="1000">
          <a:solidFill>
            <a:srgbClr val="0039A6"/>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1"/>
          <p:cNvSpPr>
            <a:spLocks noChangeArrowheads="1"/>
          </p:cNvSpPr>
          <p:nvPr userDrawn="1"/>
        </p:nvSpPr>
        <p:spPr bwMode="auto">
          <a:xfrm>
            <a:off x="0" y="1412875"/>
            <a:ext cx="9144000" cy="5445125"/>
          </a:xfrm>
          <a:prstGeom prst="rect">
            <a:avLst/>
          </a:prstGeom>
          <a:solidFill>
            <a:srgbClr val="0039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0490" name="Rectangle 10"/>
          <p:cNvSpPr>
            <a:spLocks noGrp="1" noChangeArrowheads="1"/>
          </p:cNvSpPr>
          <p:nvPr>
            <p:ph type="sldNum" sz="quarter" idx="4"/>
          </p:nvPr>
        </p:nvSpPr>
        <p:spPr bwMode="auto">
          <a:xfrm>
            <a:off x="6908800" y="6464300"/>
            <a:ext cx="1773238" cy="2905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800" b="1" smtClean="0">
                <a:solidFill>
                  <a:schemeClr val="bg1"/>
                </a:solidFill>
              </a:defRPr>
            </a:lvl1pPr>
          </a:lstStyle>
          <a:p>
            <a:pPr>
              <a:defRPr/>
            </a:pPr>
            <a:fld id="{0EE38FB5-9F1B-41A9-96CE-AB9AA15CC3FC}" type="slidenum">
              <a:rPr lang="en-GB"/>
              <a:pPr>
                <a:defRPr/>
              </a:pPr>
              <a:t>‹#›</a:t>
            </a:fld>
            <a:endParaRPr lang="en-GB"/>
          </a:p>
        </p:txBody>
      </p:sp>
      <p:sp>
        <p:nvSpPr>
          <p:cNvPr id="2052" name="Rectangle 13"/>
          <p:cNvSpPr>
            <a:spLocks noChangeArrowheads="1"/>
          </p:cNvSpPr>
          <p:nvPr userDrawn="1"/>
        </p:nvSpPr>
        <p:spPr bwMode="auto">
          <a:xfrm flipV="1">
            <a:off x="0" y="1363663"/>
            <a:ext cx="9144000" cy="142875"/>
          </a:xfrm>
          <a:prstGeom prst="rect">
            <a:avLst/>
          </a:prstGeom>
          <a:solidFill>
            <a:srgbClr val="FDC82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053" name="Line 14"/>
          <p:cNvSpPr>
            <a:spLocks noChangeShapeType="1"/>
          </p:cNvSpPr>
          <p:nvPr userDrawn="1"/>
        </p:nvSpPr>
        <p:spPr bwMode="auto">
          <a:xfrm>
            <a:off x="466725" y="6381750"/>
            <a:ext cx="82089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9" name="Rectangle 9"/>
          <p:cNvSpPr>
            <a:spLocks noGrp="1" noChangeArrowheads="1"/>
          </p:cNvSpPr>
          <p:nvPr>
            <p:ph type="ftr" sz="quarter" idx="3"/>
          </p:nvPr>
        </p:nvSpPr>
        <p:spPr bwMode="auto">
          <a:xfrm>
            <a:off x="466725" y="6462713"/>
            <a:ext cx="2895600" cy="279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800" b="1" smtClean="0">
                <a:solidFill>
                  <a:schemeClr val="bg1"/>
                </a:solidFill>
                <a:ea typeface="+mn-ea"/>
              </a:defRPr>
            </a:lvl1pPr>
          </a:lstStyle>
          <a:p>
            <a:pPr>
              <a:defRPr/>
            </a:pPr>
            <a:r>
              <a:rPr lang="en-US" smtClean="0"/>
              <a:t>Proprietary and Confidential                                                                American Chemical Society</a:t>
            </a:r>
            <a:endParaRPr lang="en-GB"/>
          </a:p>
        </p:txBody>
      </p:sp>
      <p:sp>
        <p:nvSpPr>
          <p:cNvPr id="2055" name="Rectangle 15"/>
          <p:cNvSpPr>
            <a:spLocks noGrp="1" noChangeArrowheads="1"/>
          </p:cNvSpPr>
          <p:nvPr>
            <p:ph type="title"/>
          </p:nvPr>
        </p:nvSpPr>
        <p:spPr bwMode="auto">
          <a:xfrm>
            <a:off x="468313" y="319088"/>
            <a:ext cx="597535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GB" smtClean="0"/>
              <a:t>Click to edit Master title style</a:t>
            </a:r>
          </a:p>
        </p:txBody>
      </p:sp>
      <p:sp>
        <p:nvSpPr>
          <p:cNvPr id="2056" name="Rectangle 18"/>
          <p:cNvSpPr>
            <a:spLocks noGrp="1" noChangeArrowheads="1"/>
          </p:cNvSpPr>
          <p:nvPr>
            <p:ph type="body" idx="1"/>
          </p:nvPr>
        </p:nvSpPr>
        <p:spPr bwMode="auto">
          <a:xfrm>
            <a:off x="457200" y="1773238"/>
            <a:ext cx="82296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pic>
        <p:nvPicPr>
          <p:cNvPr id="2057" name="Picture 20" descr="ACS_Chemistry_for_Life_CMYK_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877050" y="404813"/>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hf hdr="0" dt="0"/>
  <p:txStyles>
    <p:titleStyle>
      <a:lvl1pPr algn="l" rtl="0" eaLnBrk="0" fontAlgn="base" hangingPunct="0">
        <a:lnSpc>
          <a:spcPct val="90000"/>
        </a:lnSpc>
        <a:spcBef>
          <a:spcPct val="0"/>
        </a:spcBef>
        <a:spcAft>
          <a:spcPct val="0"/>
        </a:spcAft>
        <a:defRPr sz="2600" b="1">
          <a:solidFill>
            <a:srgbClr val="0039A6"/>
          </a:solidFill>
          <a:latin typeface="+mj-lt"/>
          <a:ea typeface="ＭＳ Ｐゴシック" charset="-128"/>
          <a:cs typeface="ＭＳ Ｐゴシック" charset="-128"/>
        </a:defRPr>
      </a:lvl1pPr>
      <a:lvl2pPr algn="l" rtl="0" eaLnBrk="0" fontAlgn="base" hangingPunct="0">
        <a:lnSpc>
          <a:spcPct val="90000"/>
        </a:lnSpc>
        <a:spcBef>
          <a:spcPct val="0"/>
        </a:spcBef>
        <a:spcAft>
          <a:spcPct val="0"/>
        </a:spcAft>
        <a:defRPr sz="2600" b="1">
          <a:solidFill>
            <a:srgbClr val="0039A6"/>
          </a:solidFill>
          <a:latin typeface="Arial" charset="0"/>
          <a:ea typeface="ＭＳ Ｐゴシック" charset="-128"/>
          <a:cs typeface="ＭＳ Ｐゴシック" charset="-128"/>
        </a:defRPr>
      </a:lvl2pPr>
      <a:lvl3pPr algn="l" rtl="0" eaLnBrk="0" fontAlgn="base" hangingPunct="0">
        <a:lnSpc>
          <a:spcPct val="90000"/>
        </a:lnSpc>
        <a:spcBef>
          <a:spcPct val="0"/>
        </a:spcBef>
        <a:spcAft>
          <a:spcPct val="0"/>
        </a:spcAft>
        <a:defRPr sz="2600" b="1">
          <a:solidFill>
            <a:srgbClr val="0039A6"/>
          </a:solidFill>
          <a:latin typeface="Arial" charset="0"/>
          <a:ea typeface="ＭＳ Ｐゴシック" charset="-128"/>
          <a:cs typeface="ＭＳ Ｐゴシック" charset="-128"/>
        </a:defRPr>
      </a:lvl3pPr>
      <a:lvl4pPr algn="l" rtl="0" eaLnBrk="0" fontAlgn="base" hangingPunct="0">
        <a:lnSpc>
          <a:spcPct val="90000"/>
        </a:lnSpc>
        <a:spcBef>
          <a:spcPct val="0"/>
        </a:spcBef>
        <a:spcAft>
          <a:spcPct val="0"/>
        </a:spcAft>
        <a:defRPr sz="2600" b="1">
          <a:solidFill>
            <a:srgbClr val="0039A6"/>
          </a:solidFill>
          <a:latin typeface="Arial" charset="0"/>
          <a:ea typeface="ＭＳ Ｐゴシック" charset="-128"/>
          <a:cs typeface="ＭＳ Ｐゴシック" charset="-128"/>
        </a:defRPr>
      </a:lvl4pPr>
      <a:lvl5pPr algn="l" rtl="0" eaLnBrk="0" fontAlgn="base" hangingPunct="0">
        <a:lnSpc>
          <a:spcPct val="90000"/>
        </a:lnSpc>
        <a:spcBef>
          <a:spcPct val="0"/>
        </a:spcBef>
        <a:spcAft>
          <a:spcPct val="0"/>
        </a:spcAft>
        <a:defRPr sz="2600" b="1">
          <a:solidFill>
            <a:srgbClr val="0039A6"/>
          </a:solidFill>
          <a:latin typeface="Arial" charset="0"/>
          <a:ea typeface="ＭＳ Ｐゴシック" charset="-128"/>
          <a:cs typeface="ＭＳ Ｐゴシック" charset="-128"/>
        </a:defRPr>
      </a:lvl5pPr>
      <a:lvl6pPr marL="457200" algn="l" rtl="0" fontAlgn="base">
        <a:lnSpc>
          <a:spcPct val="90000"/>
        </a:lnSpc>
        <a:spcBef>
          <a:spcPct val="0"/>
        </a:spcBef>
        <a:spcAft>
          <a:spcPct val="0"/>
        </a:spcAft>
        <a:defRPr sz="2600" b="1">
          <a:solidFill>
            <a:srgbClr val="0039A6"/>
          </a:solidFill>
          <a:latin typeface="Arial" charset="0"/>
        </a:defRPr>
      </a:lvl6pPr>
      <a:lvl7pPr marL="914400" algn="l" rtl="0" fontAlgn="base">
        <a:lnSpc>
          <a:spcPct val="90000"/>
        </a:lnSpc>
        <a:spcBef>
          <a:spcPct val="0"/>
        </a:spcBef>
        <a:spcAft>
          <a:spcPct val="0"/>
        </a:spcAft>
        <a:defRPr sz="2600" b="1">
          <a:solidFill>
            <a:srgbClr val="0039A6"/>
          </a:solidFill>
          <a:latin typeface="Arial" charset="0"/>
        </a:defRPr>
      </a:lvl7pPr>
      <a:lvl8pPr marL="1371600" algn="l" rtl="0" fontAlgn="base">
        <a:lnSpc>
          <a:spcPct val="90000"/>
        </a:lnSpc>
        <a:spcBef>
          <a:spcPct val="0"/>
        </a:spcBef>
        <a:spcAft>
          <a:spcPct val="0"/>
        </a:spcAft>
        <a:defRPr sz="2600" b="1">
          <a:solidFill>
            <a:srgbClr val="0039A6"/>
          </a:solidFill>
          <a:latin typeface="Arial" charset="0"/>
        </a:defRPr>
      </a:lvl8pPr>
      <a:lvl9pPr marL="1828800" algn="l" rtl="0" fontAlgn="base">
        <a:lnSpc>
          <a:spcPct val="90000"/>
        </a:lnSpc>
        <a:spcBef>
          <a:spcPct val="0"/>
        </a:spcBef>
        <a:spcAft>
          <a:spcPct val="0"/>
        </a:spcAft>
        <a:defRPr sz="2600" b="1">
          <a:solidFill>
            <a:srgbClr val="0039A6"/>
          </a:solidFill>
          <a:latin typeface="Arial" charset="0"/>
        </a:defRPr>
      </a:lvl9pPr>
    </p:titleStyle>
    <p:bodyStyle>
      <a:lvl1pPr marL="342900" indent="-342900" algn="l" rtl="0" eaLnBrk="0" fontAlgn="base" hangingPunct="0">
        <a:spcBef>
          <a:spcPct val="20000"/>
        </a:spcBef>
        <a:spcAft>
          <a:spcPct val="0"/>
        </a:spcAft>
        <a:buChar char="•"/>
        <a:defRPr>
          <a:solidFill>
            <a:schemeClr val="bg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1600">
          <a:solidFill>
            <a:schemeClr val="bg1"/>
          </a:solidFill>
          <a:latin typeface="+mn-lt"/>
          <a:ea typeface="ＭＳ Ｐゴシック" charset="-128"/>
        </a:defRPr>
      </a:lvl2pPr>
      <a:lvl3pPr marL="1143000" indent="-228600" algn="l" rtl="0" eaLnBrk="0" fontAlgn="base" hangingPunct="0">
        <a:spcBef>
          <a:spcPct val="20000"/>
        </a:spcBef>
        <a:spcAft>
          <a:spcPct val="0"/>
        </a:spcAft>
        <a:buChar char="•"/>
        <a:defRPr sz="1400">
          <a:solidFill>
            <a:schemeClr val="bg1"/>
          </a:solidFill>
          <a:latin typeface="+mn-lt"/>
          <a:ea typeface="ＭＳ Ｐゴシック" charset="-128"/>
        </a:defRPr>
      </a:lvl3pPr>
      <a:lvl4pPr marL="1600200" indent="-228600" algn="l" rtl="0" eaLnBrk="0" fontAlgn="base" hangingPunct="0">
        <a:spcBef>
          <a:spcPct val="20000"/>
        </a:spcBef>
        <a:spcAft>
          <a:spcPct val="0"/>
        </a:spcAft>
        <a:buChar char="–"/>
        <a:defRPr sz="1200">
          <a:solidFill>
            <a:schemeClr val="bg1"/>
          </a:solidFill>
          <a:latin typeface="+mn-lt"/>
          <a:ea typeface="ＭＳ Ｐゴシック" charset="-128"/>
        </a:defRPr>
      </a:lvl4pPr>
      <a:lvl5pPr marL="2057400" indent="-228600" algn="l" rtl="0" eaLnBrk="0" fontAlgn="base" hangingPunct="0">
        <a:spcBef>
          <a:spcPct val="20000"/>
        </a:spcBef>
        <a:spcAft>
          <a:spcPct val="0"/>
        </a:spcAft>
        <a:buChar char="»"/>
        <a:defRPr sz="1000">
          <a:solidFill>
            <a:schemeClr val="bg1"/>
          </a:solidFill>
          <a:latin typeface="+mn-lt"/>
          <a:ea typeface="ＭＳ Ｐゴシック" charset="-128"/>
        </a:defRPr>
      </a:lvl5pPr>
      <a:lvl6pPr marL="2514600" indent="-228600" algn="l" rtl="0" fontAlgn="base">
        <a:spcBef>
          <a:spcPct val="20000"/>
        </a:spcBef>
        <a:spcAft>
          <a:spcPct val="0"/>
        </a:spcAft>
        <a:buChar char="»"/>
        <a:defRPr sz="1000">
          <a:solidFill>
            <a:schemeClr val="bg1"/>
          </a:solidFill>
          <a:latin typeface="+mn-lt"/>
          <a:ea typeface="ＭＳ Ｐゴシック" charset="-128"/>
        </a:defRPr>
      </a:lvl6pPr>
      <a:lvl7pPr marL="2971800" indent="-228600" algn="l" rtl="0" fontAlgn="base">
        <a:spcBef>
          <a:spcPct val="20000"/>
        </a:spcBef>
        <a:spcAft>
          <a:spcPct val="0"/>
        </a:spcAft>
        <a:buChar char="»"/>
        <a:defRPr sz="1000">
          <a:solidFill>
            <a:schemeClr val="bg1"/>
          </a:solidFill>
          <a:latin typeface="+mn-lt"/>
          <a:ea typeface="ＭＳ Ｐゴシック" charset="-128"/>
        </a:defRPr>
      </a:lvl7pPr>
      <a:lvl8pPr marL="3429000" indent="-228600" algn="l" rtl="0" fontAlgn="base">
        <a:spcBef>
          <a:spcPct val="20000"/>
        </a:spcBef>
        <a:spcAft>
          <a:spcPct val="0"/>
        </a:spcAft>
        <a:buChar char="»"/>
        <a:defRPr sz="1000">
          <a:solidFill>
            <a:schemeClr val="bg1"/>
          </a:solidFill>
          <a:latin typeface="+mn-lt"/>
          <a:ea typeface="ＭＳ Ｐゴシック" charset="-128"/>
        </a:defRPr>
      </a:lvl8pPr>
      <a:lvl9pPr marL="3886200" indent="-228600" algn="l" rtl="0" fontAlgn="base">
        <a:spcBef>
          <a:spcPct val="20000"/>
        </a:spcBef>
        <a:spcAft>
          <a:spcPct val="0"/>
        </a:spcAft>
        <a:buChar char="»"/>
        <a:defRPr sz="1000">
          <a:solidFill>
            <a:schemeClr val="bg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468313" y="319088"/>
            <a:ext cx="597535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GB" smtClean="0"/>
              <a:t>Click to edit Master title style</a:t>
            </a:r>
          </a:p>
        </p:txBody>
      </p:sp>
      <p:pic>
        <p:nvPicPr>
          <p:cNvPr id="3075" name="Picture 12" descr="ACS_Chemistry_for_Life_CMYK_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877050" y="404813"/>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Lst>
  <p:hf hdr="0" dt="0"/>
  <p:txStyles>
    <p:titleStyle>
      <a:lvl1pPr algn="l" rtl="0" eaLnBrk="0" fontAlgn="base" hangingPunct="0">
        <a:lnSpc>
          <a:spcPct val="90000"/>
        </a:lnSpc>
        <a:spcBef>
          <a:spcPct val="0"/>
        </a:spcBef>
        <a:spcAft>
          <a:spcPct val="0"/>
        </a:spcAft>
        <a:defRPr sz="2600" b="1">
          <a:solidFill>
            <a:srgbClr val="0039A6"/>
          </a:solidFill>
          <a:latin typeface="+mj-lt"/>
          <a:ea typeface="ＭＳ Ｐゴシック" charset="-128"/>
          <a:cs typeface="ＭＳ Ｐゴシック" charset="-128"/>
        </a:defRPr>
      </a:lvl1pPr>
      <a:lvl2pPr algn="l" rtl="0" eaLnBrk="0" fontAlgn="base" hangingPunct="0">
        <a:lnSpc>
          <a:spcPct val="90000"/>
        </a:lnSpc>
        <a:spcBef>
          <a:spcPct val="0"/>
        </a:spcBef>
        <a:spcAft>
          <a:spcPct val="0"/>
        </a:spcAft>
        <a:defRPr sz="2600" b="1">
          <a:solidFill>
            <a:srgbClr val="0039A6"/>
          </a:solidFill>
          <a:latin typeface="Arial" charset="0"/>
          <a:ea typeface="ＭＳ Ｐゴシック" charset="-128"/>
          <a:cs typeface="ＭＳ Ｐゴシック" charset="-128"/>
        </a:defRPr>
      </a:lvl2pPr>
      <a:lvl3pPr algn="l" rtl="0" eaLnBrk="0" fontAlgn="base" hangingPunct="0">
        <a:lnSpc>
          <a:spcPct val="90000"/>
        </a:lnSpc>
        <a:spcBef>
          <a:spcPct val="0"/>
        </a:spcBef>
        <a:spcAft>
          <a:spcPct val="0"/>
        </a:spcAft>
        <a:defRPr sz="2600" b="1">
          <a:solidFill>
            <a:srgbClr val="0039A6"/>
          </a:solidFill>
          <a:latin typeface="Arial" charset="0"/>
          <a:ea typeface="ＭＳ Ｐゴシック" charset="-128"/>
          <a:cs typeface="ＭＳ Ｐゴシック" charset="-128"/>
        </a:defRPr>
      </a:lvl3pPr>
      <a:lvl4pPr algn="l" rtl="0" eaLnBrk="0" fontAlgn="base" hangingPunct="0">
        <a:lnSpc>
          <a:spcPct val="90000"/>
        </a:lnSpc>
        <a:spcBef>
          <a:spcPct val="0"/>
        </a:spcBef>
        <a:spcAft>
          <a:spcPct val="0"/>
        </a:spcAft>
        <a:defRPr sz="2600" b="1">
          <a:solidFill>
            <a:srgbClr val="0039A6"/>
          </a:solidFill>
          <a:latin typeface="Arial" charset="0"/>
          <a:ea typeface="ＭＳ Ｐゴシック" charset="-128"/>
          <a:cs typeface="ＭＳ Ｐゴシック" charset="-128"/>
        </a:defRPr>
      </a:lvl4pPr>
      <a:lvl5pPr algn="l" rtl="0" eaLnBrk="0" fontAlgn="base" hangingPunct="0">
        <a:lnSpc>
          <a:spcPct val="90000"/>
        </a:lnSpc>
        <a:spcBef>
          <a:spcPct val="0"/>
        </a:spcBef>
        <a:spcAft>
          <a:spcPct val="0"/>
        </a:spcAft>
        <a:defRPr sz="2600" b="1">
          <a:solidFill>
            <a:srgbClr val="0039A6"/>
          </a:solidFill>
          <a:latin typeface="Arial" charset="0"/>
          <a:ea typeface="ＭＳ Ｐゴシック" charset="-128"/>
          <a:cs typeface="ＭＳ Ｐゴシック" charset="-128"/>
        </a:defRPr>
      </a:lvl5pPr>
      <a:lvl6pPr marL="457200" algn="l" rtl="0" fontAlgn="base">
        <a:lnSpc>
          <a:spcPct val="90000"/>
        </a:lnSpc>
        <a:spcBef>
          <a:spcPct val="0"/>
        </a:spcBef>
        <a:spcAft>
          <a:spcPct val="0"/>
        </a:spcAft>
        <a:defRPr sz="2600" b="1">
          <a:solidFill>
            <a:srgbClr val="0039A6"/>
          </a:solidFill>
          <a:latin typeface="Arial" charset="0"/>
        </a:defRPr>
      </a:lvl6pPr>
      <a:lvl7pPr marL="914400" algn="l" rtl="0" fontAlgn="base">
        <a:lnSpc>
          <a:spcPct val="90000"/>
        </a:lnSpc>
        <a:spcBef>
          <a:spcPct val="0"/>
        </a:spcBef>
        <a:spcAft>
          <a:spcPct val="0"/>
        </a:spcAft>
        <a:defRPr sz="2600" b="1">
          <a:solidFill>
            <a:srgbClr val="0039A6"/>
          </a:solidFill>
          <a:latin typeface="Arial" charset="0"/>
        </a:defRPr>
      </a:lvl7pPr>
      <a:lvl8pPr marL="1371600" algn="l" rtl="0" fontAlgn="base">
        <a:lnSpc>
          <a:spcPct val="90000"/>
        </a:lnSpc>
        <a:spcBef>
          <a:spcPct val="0"/>
        </a:spcBef>
        <a:spcAft>
          <a:spcPct val="0"/>
        </a:spcAft>
        <a:defRPr sz="2600" b="1">
          <a:solidFill>
            <a:srgbClr val="0039A6"/>
          </a:solidFill>
          <a:latin typeface="Arial" charset="0"/>
        </a:defRPr>
      </a:lvl8pPr>
      <a:lvl9pPr marL="1828800" algn="l" rtl="0" fontAlgn="base">
        <a:lnSpc>
          <a:spcPct val="90000"/>
        </a:lnSpc>
        <a:spcBef>
          <a:spcPct val="0"/>
        </a:spcBef>
        <a:spcAft>
          <a:spcPct val="0"/>
        </a:spcAft>
        <a:defRPr sz="2600" b="1">
          <a:solidFill>
            <a:srgbClr val="0039A6"/>
          </a:solidFill>
          <a:latin typeface="Arial" charset="0"/>
        </a:defRPr>
      </a:lvl9pPr>
    </p:titleStyle>
    <p:bodyStyle>
      <a:lvl1pPr marL="342900" indent="-342900" algn="l" rtl="0" eaLnBrk="0" fontAlgn="base" hangingPunct="0">
        <a:spcBef>
          <a:spcPct val="20000"/>
        </a:spcBef>
        <a:spcAft>
          <a:spcPct val="0"/>
        </a:spcAft>
        <a:buChar char="•"/>
        <a:defRPr>
          <a:solidFill>
            <a:schemeClr val="bg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1600">
          <a:solidFill>
            <a:schemeClr val="bg1"/>
          </a:solidFill>
          <a:latin typeface="+mn-lt"/>
          <a:ea typeface="ＭＳ Ｐゴシック" charset="-128"/>
        </a:defRPr>
      </a:lvl2pPr>
      <a:lvl3pPr marL="1143000" indent="-228600" algn="l" rtl="0" eaLnBrk="0" fontAlgn="base" hangingPunct="0">
        <a:spcBef>
          <a:spcPct val="20000"/>
        </a:spcBef>
        <a:spcAft>
          <a:spcPct val="0"/>
        </a:spcAft>
        <a:buChar char="•"/>
        <a:defRPr sz="1400">
          <a:solidFill>
            <a:schemeClr val="bg1"/>
          </a:solidFill>
          <a:latin typeface="+mn-lt"/>
          <a:ea typeface="ＭＳ Ｐゴシック" charset="-128"/>
        </a:defRPr>
      </a:lvl3pPr>
      <a:lvl4pPr marL="1600200" indent="-228600" algn="l" rtl="0" eaLnBrk="0" fontAlgn="base" hangingPunct="0">
        <a:spcBef>
          <a:spcPct val="20000"/>
        </a:spcBef>
        <a:spcAft>
          <a:spcPct val="0"/>
        </a:spcAft>
        <a:buChar char="–"/>
        <a:defRPr sz="1200">
          <a:solidFill>
            <a:schemeClr val="bg1"/>
          </a:solidFill>
          <a:latin typeface="+mn-lt"/>
          <a:ea typeface="ＭＳ Ｐゴシック" charset="-128"/>
        </a:defRPr>
      </a:lvl4pPr>
      <a:lvl5pPr marL="2057400" indent="-228600" algn="l" rtl="0" eaLnBrk="0" fontAlgn="base" hangingPunct="0">
        <a:spcBef>
          <a:spcPct val="20000"/>
        </a:spcBef>
        <a:spcAft>
          <a:spcPct val="0"/>
        </a:spcAft>
        <a:buChar char="»"/>
        <a:defRPr sz="1000">
          <a:solidFill>
            <a:schemeClr val="bg1"/>
          </a:solidFill>
          <a:latin typeface="+mn-lt"/>
          <a:ea typeface="ＭＳ Ｐゴシック" charset="-128"/>
        </a:defRPr>
      </a:lvl5pPr>
      <a:lvl6pPr marL="2514600" indent="-228600" algn="l" rtl="0" fontAlgn="base">
        <a:spcBef>
          <a:spcPct val="20000"/>
        </a:spcBef>
        <a:spcAft>
          <a:spcPct val="0"/>
        </a:spcAft>
        <a:buChar char="»"/>
        <a:defRPr sz="1000">
          <a:solidFill>
            <a:schemeClr val="bg1"/>
          </a:solidFill>
          <a:latin typeface="+mn-lt"/>
          <a:ea typeface="ＭＳ Ｐゴシック" charset="-128"/>
        </a:defRPr>
      </a:lvl6pPr>
      <a:lvl7pPr marL="2971800" indent="-228600" algn="l" rtl="0" fontAlgn="base">
        <a:spcBef>
          <a:spcPct val="20000"/>
        </a:spcBef>
        <a:spcAft>
          <a:spcPct val="0"/>
        </a:spcAft>
        <a:buChar char="»"/>
        <a:defRPr sz="1000">
          <a:solidFill>
            <a:schemeClr val="bg1"/>
          </a:solidFill>
          <a:latin typeface="+mn-lt"/>
          <a:ea typeface="ＭＳ Ｐゴシック" charset="-128"/>
        </a:defRPr>
      </a:lvl7pPr>
      <a:lvl8pPr marL="3429000" indent="-228600" algn="l" rtl="0" fontAlgn="base">
        <a:spcBef>
          <a:spcPct val="20000"/>
        </a:spcBef>
        <a:spcAft>
          <a:spcPct val="0"/>
        </a:spcAft>
        <a:buChar char="»"/>
        <a:defRPr sz="1000">
          <a:solidFill>
            <a:schemeClr val="bg1"/>
          </a:solidFill>
          <a:latin typeface="+mn-lt"/>
          <a:ea typeface="ＭＳ Ｐゴシック" charset="-128"/>
        </a:defRPr>
      </a:lvl8pPr>
      <a:lvl9pPr marL="3886200" indent="-228600" algn="l" rtl="0" fontAlgn="base">
        <a:spcBef>
          <a:spcPct val="20000"/>
        </a:spcBef>
        <a:spcAft>
          <a:spcPct val="0"/>
        </a:spcAft>
        <a:buChar char="»"/>
        <a:defRPr sz="1000">
          <a:solidFill>
            <a:schemeClr val="bg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7"/>
          <p:cNvSpPr>
            <a:spLocks noChangeArrowheads="1"/>
          </p:cNvSpPr>
          <p:nvPr userDrawn="1"/>
        </p:nvSpPr>
        <p:spPr bwMode="auto">
          <a:xfrm>
            <a:off x="0" y="0"/>
            <a:ext cx="360363" cy="6858000"/>
          </a:xfrm>
          <a:prstGeom prst="rect">
            <a:avLst/>
          </a:prstGeom>
          <a:solidFill>
            <a:srgbClr val="0039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099" name="Rectangle 8"/>
          <p:cNvSpPr>
            <a:spLocks noChangeArrowheads="1"/>
          </p:cNvSpPr>
          <p:nvPr userDrawn="1"/>
        </p:nvSpPr>
        <p:spPr bwMode="auto">
          <a:xfrm>
            <a:off x="0" y="0"/>
            <a:ext cx="360363" cy="1882775"/>
          </a:xfrm>
          <a:prstGeom prst="rect">
            <a:avLst/>
          </a:prstGeom>
          <a:solidFill>
            <a:srgbClr val="FDC82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aphicFrame>
        <p:nvGraphicFramePr>
          <p:cNvPr id="4100" name="Object 2"/>
          <p:cNvGraphicFramePr>
            <a:graphicFrameLocks noChangeAspect="1"/>
          </p:cNvGraphicFramePr>
          <p:nvPr userDrawn="1"/>
        </p:nvGraphicFramePr>
        <p:xfrm>
          <a:off x="3260725" y="6305550"/>
          <a:ext cx="2232025" cy="219075"/>
        </p:xfrm>
        <a:graphic>
          <a:graphicData uri="http://schemas.openxmlformats.org/presentationml/2006/ole">
            <mc:AlternateContent xmlns:mc="http://schemas.openxmlformats.org/markup-compatibility/2006">
              <mc:Choice xmlns:v="urn:schemas-microsoft-com:vml" Requires="v">
                <p:oleObj spid="_x0000_s4235" name="Image" r:id="rId14" imgW="10666667" imgH="1053597" progId="">
                  <p:embed/>
                </p:oleObj>
              </mc:Choice>
              <mc:Fallback>
                <p:oleObj name="Image" r:id="rId14" imgW="10666667" imgH="1053597" progId="">
                  <p:embed/>
                  <p:pic>
                    <p:nvPicPr>
                      <p:cNvPr id="0" name="Picture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60725" y="6305550"/>
                        <a:ext cx="2232025" cy="219075"/>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4101" name="Picture 14" descr="ACS_Chemistry_for_Life_CMYK_Logo_Large"/>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403350" y="1109663"/>
            <a:ext cx="55245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hyperlink" Target="http://www.nap.edu/catalog.php?record_id=12615#org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nap.edu/catalog.php?record_id=12615#org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
          <p:cNvSpPr>
            <a:spLocks noGrp="1" noChangeArrowheads="1"/>
          </p:cNvSpPr>
          <p:nvPr>
            <p:ph type="ftr" sz="quarter" idx="10"/>
          </p:nvPr>
        </p:nvSpPr>
        <p:spPr>
          <a:xfrm>
            <a:off x="6876256" y="6453336"/>
            <a:ext cx="2895600" cy="279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r>
              <a:rPr lang="en-US" smtClean="0">
                <a:solidFill>
                  <a:srgbClr val="0054A6"/>
                </a:solidFill>
              </a:rPr>
              <a:t>Proprietary and Confidential                                                                American Chemical Society</a:t>
            </a:r>
            <a:endParaRPr lang="en-GB" dirty="0">
              <a:solidFill>
                <a:srgbClr val="0054A6"/>
              </a:solidFill>
            </a:endParaRPr>
          </a:p>
        </p:txBody>
      </p:sp>
      <p:sp>
        <p:nvSpPr>
          <p:cNvPr id="6147" name="Rectangle 4"/>
          <p:cNvSpPr>
            <a:spLocks noGrp="1" noChangeArrowheads="1"/>
          </p:cNvSpPr>
          <p:nvPr>
            <p:ph type="ctrTitle"/>
          </p:nvPr>
        </p:nvSpPr>
        <p:spPr>
          <a:xfrm>
            <a:off x="611560" y="1196752"/>
            <a:ext cx="5329237" cy="2551112"/>
          </a:xfrm>
        </p:spPr>
        <p:txBody>
          <a:bodyPr/>
          <a:lstStyle/>
          <a:p>
            <a:pPr eaLnBrk="1" hangingPunct="1"/>
            <a:r>
              <a:rPr lang="en-GB" i="1" dirty="0" smtClean="0">
                <a:latin typeface="Calibri" pitchFamily="34" charset="0"/>
                <a:cs typeface="Calibri" pitchFamily="34" charset="0"/>
              </a:rPr>
              <a:t>Data Integrity, Accessibility, and Stewardship Taskforce</a:t>
            </a:r>
            <a:endParaRPr lang="en-GB" dirty="0" smtClean="0">
              <a:latin typeface="Calibri" pitchFamily="34" charset="0"/>
              <a:cs typeface="Calibri" pitchFamily="34" charset="0"/>
            </a:endParaRPr>
          </a:p>
        </p:txBody>
      </p:sp>
      <p:sp>
        <p:nvSpPr>
          <p:cNvPr id="6148" name="Rectangle 5"/>
          <p:cNvSpPr>
            <a:spLocks noGrp="1" noChangeArrowheads="1"/>
          </p:cNvSpPr>
          <p:nvPr>
            <p:ph type="subTitle" idx="1"/>
          </p:nvPr>
        </p:nvSpPr>
        <p:spPr>
          <a:xfrm>
            <a:off x="827584" y="4725144"/>
            <a:ext cx="5329237" cy="908050"/>
          </a:xfrm>
        </p:spPr>
        <p:txBody>
          <a:bodyPr/>
          <a:lstStyle/>
          <a:p>
            <a:pPr eaLnBrk="1" hangingPunct="1"/>
            <a:r>
              <a:rPr lang="en-US" sz="1800" dirty="0" smtClean="0">
                <a:latin typeface="Calibri" pitchFamily="34" charset="0"/>
                <a:cs typeface="Calibri" pitchFamily="34" charset="0"/>
              </a:rPr>
              <a:t>Darla Henderson, Ph.D.</a:t>
            </a:r>
          </a:p>
          <a:p>
            <a:pPr eaLnBrk="1" hangingPunct="1"/>
            <a:r>
              <a:rPr lang="en-US" sz="1800" i="1" dirty="0" smtClean="0">
                <a:latin typeface="Calibri" pitchFamily="34" charset="0"/>
                <a:cs typeface="Calibri" pitchFamily="34" charset="0"/>
              </a:rPr>
              <a:t>Asst. Director, Editorial Development</a:t>
            </a:r>
          </a:p>
          <a:p>
            <a:pPr eaLnBrk="1" hangingPunct="1"/>
            <a:r>
              <a:rPr lang="en-US" sz="1800" i="1" dirty="0" smtClean="0">
                <a:latin typeface="Calibri" pitchFamily="34" charset="0"/>
                <a:cs typeface="Calibri" pitchFamily="34" charset="0"/>
              </a:rPr>
              <a:t>Journals Publishing Group</a:t>
            </a:r>
            <a:endParaRPr lang="en-GB" sz="1800" i="1" dirty="0" smtClean="0">
              <a:latin typeface="Calibri" pitchFamily="34" charset="0"/>
              <a:cs typeface="Calibri" pitchFamily="34" charset="0"/>
            </a:endParaRPr>
          </a:p>
          <a:p>
            <a:pPr eaLnBrk="1" hangingPunct="1"/>
            <a:endParaRPr lang="en-GB" dirty="0" smtClean="0"/>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0529" y="3140968"/>
            <a:ext cx="9332913" cy="4905375"/>
          </a:xfrm>
        </p:spPr>
        <p:txBody>
          <a:bodyPr/>
          <a:lstStyle/>
          <a:p>
            <a:pPr lvl="2">
              <a:defRPr/>
            </a:pPr>
            <a:r>
              <a:rPr lang="en-US" sz="1800" b="1" dirty="0" smtClean="0">
                <a:solidFill>
                  <a:srgbClr val="0039A6"/>
                </a:solidFill>
                <a:latin typeface="Calibri" pitchFamily="34" charset="0"/>
                <a:cs typeface="Calibri" pitchFamily="34" charset="0"/>
              </a:rPr>
              <a:t>Taskforce Charter</a:t>
            </a:r>
            <a:r>
              <a:rPr lang="en-US" sz="1800" b="1" dirty="0" smtClean="0">
                <a:latin typeface="Calibri" pitchFamily="34" charset="0"/>
                <a:cs typeface="Calibri" pitchFamily="34" charset="0"/>
              </a:rPr>
              <a:t>: </a:t>
            </a:r>
            <a:r>
              <a:rPr lang="en-US" sz="1800" i="1" dirty="0" smtClean="0">
                <a:solidFill>
                  <a:srgbClr val="0039A6"/>
                </a:solidFill>
                <a:latin typeface="Calibri" pitchFamily="34" charset="0"/>
                <a:cs typeface="Calibri" pitchFamily="34" charset="0"/>
              </a:rPr>
              <a:t>“ </a:t>
            </a:r>
            <a:r>
              <a:rPr lang="en-US" sz="1800" i="1" dirty="0">
                <a:solidFill>
                  <a:srgbClr val="0039A6"/>
                </a:solidFill>
                <a:latin typeface="Calibri" pitchFamily="34" charset="0"/>
                <a:cs typeface="Calibri" pitchFamily="34" charset="0"/>
              </a:rPr>
              <a:t>To propose actions (relevant to the ACS Publications Division) on the recommendations of </a:t>
            </a:r>
            <a:r>
              <a:rPr lang="en-US" sz="1800" i="1" dirty="0" smtClean="0">
                <a:solidFill>
                  <a:srgbClr val="0039A6"/>
                </a:solidFill>
                <a:latin typeface="Calibri" pitchFamily="34" charset="0"/>
                <a:cs typeface="Calibri" pitchFamily="34" charset="0"/>
              </a:rPr>
              <a:t>the NAS </a:t>
            </a:r>
            <a:r>
              <a:rPr lang="en-US" sz="1800" i="1" dirty="0">
                <a:solidFill>
                  <a:srgbClr val="0039A6"/>
                </a:solidFill>
                <a:latin typeface="Calibri" pitchFamily="34" charset="0"/>
                <a:cs typeface="Calibri" pitchFamily="34" charset="0"/>
              </a:rPr>
              <a:t>report, specifically address whether provisions for data integrity, accessibility, and stewardship be elaborated in greater detail in the ACS Ethical Guidelines and/or </a:t>
            </a:r>
            <a:r>
              <a:rPr lang="en-US" sz="1800" i="1" dirty="0" smtClean="0">
                <a:solidFill>
                  <a:srgbClr val="0039A6"/>
                </a:solidFill>
                <a:latin typeface="Calibri" pitchFamily="34" charset="0"/>
                <a:cs typeface="Calibri" pitchFamily="34" charset="0"/>
              </a:rPr>
              <a:t>journals, or other actions considered by the Publications Division </a:t>
            </a:r>
            <a:r>
              <a:rPr lang="en-US" sz="1800" i="1" dirty="0">
                <a:solidFill>
                  <a:srgbClr val="0039A6"/>
                </a:solidFill>
                <a:latin typeface="Calibri" pitchFamily="34" charset="0"/>
                <a:cs typeface="Calibri" pitchFamily="34" charset="0"/>
              </a:rPr>
              <a:t>as appropriate</a:t>
            </a:r>
            <a:r>
              <a:rPr lang="en-US" sz="1800" i="1" dirty="0" smtClean="0">
                <a:solidFill>
                  <a:srgbClr val="0039A6"/>
                </a:solidFill>
                <a:latin typeface="Calibri" pitchFamily="34" charset="0"/>
                <a:cs typeface="Calibri" pitchFamily="34" charset="0"/>
              </a:rPr>
              <a:t>.”</a:t>
            </a:r>
          </a:p>
          <a:p>
            <a:pPr lvl="3">
              <a:defRPr/>
            </a:pPr>
            <a:endParaRPr lang="en-US" sz="1800" b="1" i="1" dirty="0">
              <a:solidFill>
                <a:srgbClr val="0039A6"/>
              </a:solidFill>
              <a:latin typeface="Calibri" pitchFamily="34" charset="0"/>
              <a:cs typeface="Calibri" pitchFamily="34" charset="0"/>
            </a:endParaRPr>
          </a:p>
          <a:p>
            <a:pPr lvl="2">
              <a:defRPr/>
            </a:pPr>
            <a:r>
              <a:rPr lang="en-US" sz="1800" b="1" dirty="0" smtClean="0">
                <a:latin typeface="Calibri" pitchFamily="34" charset="0"/>
                <a:cs typeface="Calibri" pitchFamily="34" charset="0"/>
              </a:rPr>
              <a:t>Taskforce Members: </a:t>
            </a:r>
          </a:p>
          <a:p>
            <a:pPr>
              <a:defRPr/>
            </a:pPr>
            <a:r>
              <a:rPr lang="en-US" sz="1800" dirty="0" smtClean="0">
                <a:latin typeface="Calibri" pitchFamily="34" charset="0"/>
                <a:cs typeface="Calibri" pitchFamily="34" charset="0"/>
              </a:rPr>
              <a:t>		Richard </a:t>
            </a:r>
            <a:r>
              <a:rPr lang="en-US" sz="1800" dirty="0" smtClean="0">
                <a:latin typeface="Calibri" pitchFamily="34" charset="0"/>
                <a:cs typeface="Calibri" pitchFamily="34" charset="0"/>
              </a:rPr>
              <a:t>Armstrong, </a:t>
            </a:r>
            <a:r>
              <a:rPr lang="en-US" sz="1800" i="1" dirty="0" smtClean="0">
                <a:latin typeface="Calibri" pitchFamily="34" charset="0"/>
                <a:cs typeface="Calibri" pitchFamily="34" charset="0"/>
              </a:rPr>
              <a:t>Biochemistry</a:t>
            </a:r>
            <a:endParaRPr lang="en-US" sz="1800" dirty="0">
              <a:latin typeface="Calibri" pitchFamily="34" charset="0"/>
              <a:cs typeface="Calibri" pitchFamily="34" charset="0"/>
            </a:endParaRPr>
          </a:p>
          <a:p>
            <a:pPr>
              <a:defRPr/>
            </a:pPr>
            <a:r>
              <a:rPr lang="en-US" sz="1800" dirty="0" smtClean="0">
                <a:latin typeface="Calibri" pitchFamily="34" charset="0"/>
                <a:cs typeface="Calibri" pitchFamily="34" charset="0"/>
              </a:rPr>
              <a:t>		David </a:t>
            </a:r>
            <a:r>
              <a:rPr lang="en-US" sz="1800" dirty="0">
                <a:latin typeface="Calibri" pitchFamily="34" charset="0"/>
                <a:cs typeface="Calibri" pitchFamily="34" charset="0"/>
              </a:rPr>
              <a:t>Bergbreiter (</a:t>
            </a:r>
            <a:r>
              <a:rPr lang="en-US" sz="1800" dirty="0" smtClean="0">
                <a:latin typeface="Calibri" pitchFamily="34" charset="0"/>
                <a:cs typeface="Calibri" pitchFamily="34" charset="0"/>
              </a:rPr>
              <a:t>Joint Board-Council Committee on Publications)</a:t>
            </a:r>
            <a:endParaRPr lang="en-US" sz="1800" dirty="0">
              <a:latin typeface="Calibri" pitchFamily="34" charset="0"/>
              <a:cs typeface="Calibri" pitchFamily="34" charset="0"/>
            </a:endParaRPr>
          </a:p>
          <a:p>
            <a:pPr>
              <a:defRPr/>
            </a:pPr>
            <a:r>
              <a:rPr lang="en-US" sz="1800" dirty="0" smtClean="0">
                <a:latin typeface="Calibri" pitchFamily="34" charset="0"/>
                <a:cs typeface="Calibri" pitchFamily="34" charset="0"/>
              </a:rPr>
              <a:t>		John </a:t>
            </a:r>
            <a:r>
              <a:rPr lang="en-US" sz="1800" dirty="0" smtClean="0">
                <a:latin typeface="Calibri" pitchFamily="34" charset="0"/>
                <a:cs typeface="Calibri" pitchFamily="34" charset="0"/>
              </a:rPr>
              <a:t>Gladysz, </a:t>
            </a:r>
            <a:r>
              <a:rPr lang="en-US" sz="1800" i="1" dirty="0" smtClean="0">
                <a:latin typeface="Calibri" pitchFamily="34" charset="0"/>
                <a:cs typeface="Calibri" pitchFamily="34" charset="0"/>
              </a:rPr>
              <a:t>Organometallics</a:t>
            </a:r>
            <a:endParaRPr lang="en-US" sz="1800" dirty="0">
              <a:latin typeface="Calibri" pitchFamily="34" charset="0"/>
              <a:cs typeface="Calibri" pitchFamily="34" charset="0"/>
            </a:endParaRPr>
          </a:p>
          <a:p>
            <a:pPr>
              <a:defRPr/>
            </a:pPr>
            <a:r>
              <a:rPr lang="en-US" sz="1800" dirty="0" smtClean="0">
                <a:latin typeface="Calibri" pitchFamily="34" charset="0"/>
                <a:cs typeface="Calibri" pitchFamily="34" charset="0"/>
              </a:rPr>
              <a:t>		Don </a:t>
            </a:r>
            <a:r>
              <a:rPr lang="en-US" sz="1800" dirty="0" smtClean="0">
                <a:latin typeface="Calibri" pitchFamily="34" charset="0"/>
                <a:cs typeface="Calibri" pitchFamily="34" charset="0"/>
              </a:rPr>
              <a:t>Paul, </a:t>
            </a:r>
            <a:r>
              <a:rPr lang="en-US" sz="1800" i="1" dirty="0" smtClean="0">
                <a:latin typeface="Calibri" pitchFamily="34" charset="0"/>
                <a:cs typeface="Calibri" pitchFamily="34" charset="0"/>
              </a:rPr>
              <a:t>Industrial &amp; Engineering Chemistry Research</a:t>
            </a:r>
            <a:endParaRPr lang="en-US" sz="1800" dirty="0">
              <a:latin typeface="Calibri" pitchFamily="34" charset="0"/>
              <a:cs typeface="Calibri" pitchFamily="34" charset="0"/>
            </a:endParaRPr>
          </a:p>
          <a:p>
            <a:pPr>
              <a:defRPr/>
            </a:pPr>
            <a:r>
              <a:rPr lang="en-US" sz="1800" dirty="0" smtClean="0">
                <a:latin typeface="Calibri" pitchFamily="34" charset="0"/>
                <a:cs typeface="Calibri" pitchFamily="34" charset="0"/>
              </a:rPr>
              <a:t>		Amos </a:t>
            </a:r>
            <a:r>
              <a:rPr lang="en-US" sz="1800" dirty="0">
                <a:latin typeface="Calibri" pitchFamily="34" charset="0"/>
                <a:cs typeface="Calibri" pitchFamily="34" charset="0"/>
              </a:rPr>
              <a:t>Smith (Chair</a:t>
            </a:r>
            <a:r>
              <a:rPr lang="en-US" sz="1800" dirty="0" smtClean="0">
                <a:latin typeface="Calibri" pitchFamily="34" charset="0"/>
                <a:cs typeface="Calibri" pitchFamily="34" charset="0"/>
              </a:rPr>
              <a:t>), </a:t>
            </a:r>
            <a:r>
              <a:rPr lang="en-US" sz="1800" i="1" dirty="0" smtClean="0">
                <a:latin typeface="Calibri" pitchFamily="34" charset="0"/>
                <a:cs typeface="Calibri" pitchFamily="34" charset="0"/>
              </a:rPr>
              <a:t>Organic Letters</a:t>
            </a:r>
            <a:endParaRPr lang="en-US" sz="1800" dirty="0">
              <a:latin typeface="Calibri" pitchFamily="34" charset="0"/>
              <a:cs typeface="Calibri" pitchFamily="34" charset="0"/>
            </a:endParaRPr>
          </a:p>
          <a:p>
            <a:pPr>
              <a:defRPr/>
            </a:pPr>
            <a:r>
              <a:rPr lang="en-US" sz="1800" dirty="0" smtClean="0">
                <a:latin typeface="Calibri" pitchFamily="34" charset="0"/>
                <a:cs typeface="Calibri" pitchFamily="34" charset="0"/>
              </a:rPr>
              <a:t>		Paul </a:t>
            </a:r>
            <a:r>
              <a:rPr lang="en-US" sz="1800" dirty="0" smtClean="0">
                <a:latin typeface="Calibri" pitchFamily="34" charset="0"/>
                <a:cs typeface="Calibri" pitchFamily="34" charset="0"/>
              </a:rPr>
              <a:t>Weiss, </a:t>
            </a:r>
            <a:r>
              <a:rPr lang="en-US" sz="1800" i="1" dirty="0" smtClean="0">
                <a:latin typeface="Calibri" pitchFamily="34" charset="0"/>
                <a:cs typeface="Calibri" pitchFamily="34" charset="0"/>
              </a:rPr>
              <a:t>ACS Nano</a:t>
            </a:r>
            <a:endParaRPr lang="en-US" sz="1800" dirty="0">
              <a:latin typeface="Calibri" pitchFamily="34" charset="0"/>
              <a:cs typeface="Calibri" pitchFamily="34" charset="0"/>
            </a:endParaRPr>
          </a:p>
          <a:p>
            <a:pPr>
              <a:defRPr/>
            </a:pPr>
            <a:r>
              <a:rPr lang="en-US" sz="1800" dirty="0" smtClean="0">
                <a:latin typeface="Calibri" pitchFamily="34" charset="0"/>
                <a:cs typeface="Calibri" pitchFamily="34" charset="0"/>
              </a:rPr>
              <a:t>		Darla </a:t>
            </a:r>
            <a:r>
              <a:rPr lang="en-US" sz="1800" dirty="0">
                <a:latin typeface="Calibri" pitchFamily="34" charset="0"/>
                <a:cs typeface="Calibri" pitchFamily="34" charset="0"/>
              </a:rPr>
              <a:t>Henderson (ACS Staff Liaison)</a:t>
            </a:r>
          </a:p>
          <a:p>
            <a:pPr marL="1314450" lvl="2" indent="-400050">
              <a:buFont typeface="Arial" charset="0"/>
              <a:buAutoNum type="romanUcPeriod" startAt="2"/>
              <a:defRPr/>
            </a:pPr>
            <a:endParaRPr lang="en-US" dirty="0" smtClean="0">
              <a:latin typeface="Arial" pitchFamily="34" charset="0"/>
              <a:cs typeface="Arial" pitchFamily="34" charset="0"/>
            </a:endParaRPr>
          </a:p>
          <a:p>
            <a:pPr marL="1314450" lvl="2" indent="-400050">
              <a:buFont typeface="Arial" charset="0"/>
              <a:buAutoNum type="romanUcPeriod" startAt="2"/>
              <a:defRPr/>
            </a:pPr>
            <a:endParaRPr lang="en-US" dirty="0" smtClean="0">
              <a:solidFill>
                <a:srgbClr val="0039A6"/>
              </a:solidFill>
              <a:latin typeface="Arial" pitchFamily="34" charset="0"/>
              <a:cs typeface="Arial" pitchFamily="34" charset="0"/>
            </a:endParaRPr>
          </a:p>
          <a:p>
            <a:pPr marL="1314450" lvl="2" indent="-400050">
              <a:buFont typeface="Arial" charset="0"/>
              <a:buAutoNum type="romanUcPeriod" startAt="2"/>
              <a:defRPr/>
            </a:pPr>
            <a:endParaRPr lang="en-US" i="1" dirty="0" smtClean="0">
              <a:solidFill>
                <a:srgbClr val="0039A6"/>
              </a:solidFill>
              <a:latin typeface="Arial" pitchFamily="34" charset="0"/>
              <a:cs typeface="Arial" pitchFamily="34" charset="0"/>
            </a:endParaRPr>
          </a:p>
          <a:p>
            <a:pPr lvl="2">
              <a:defRPr/>
            </a:pPr>
            <a:endParaRPr lang="en-US" sz="1800" dirty="0" smtClean="0">
              <a:solidFill>
                <a:schemeClr val="tx1"/>
              </a:solidFill>
            </a:endParaRPr>
          </a:p>
          <a:p>
            <a:pPr>
              <a:defRPr/>
            </a:pPr>
            <a:endParaRPr lang="en-US" dirty="0"/>
          </a:p>
        </p:txBody>
      </p:sp>
    </p:spTree>
    <p:extLst>
      <p:ext uri="{BB962C8B-B14F-4D97-AF65-F5344CB8AC3E}">
        <p14:creationId xmlns:p14="http://schemas.microsoft.com/office/powerpoint/2010/main" val="16342531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latin typeface="Calibri" pitchFamily="34" charset="0"/>
                <a:cs typeface="Calibri" pitchFamily="34" charset="0"/>
              </a:rPr>
              <a:t>Ensuring the Integrity, Accessibility, and Stewardship of Research Data in the Digital </a:t>
            </a:r>
            <a:r>
              <a:rPr lang="en-US" i="1" dirty="0" smtClean="0">
                <a:latin typeface="Calibri" pitchFamily="34" charset="0"/>
                <a:cs typeface="Calibri" pitchFamily="34" charset="0"/>
              </a:rPr>
              <a:t>Age</a:t>
            </a:r>
            <a:endParaRPr lang="en-US" i="1" dirty="0"/>
          </a:p>
        </p:txBody>
      </p:sp>
      <p:sp>
        <p:nvSpPr>
          <p:cNvPr id="3" name="Content Placeholder 2"/>
          <p:cNvSpPr>
            <a:spLocks noGrp="1"/>
          </p:cNvSpPr>
          <p:nvPr>
            <p:ph idx="1"/>
          </p:nvPr>
        </p:nvSpPr>
        <p:spPr/>
        <p:txBody>
          <a:bodyPr/>
          <a:lstStyle/>
          <a:p>
            <a:pPr marL="0" indent="0">
              <a:buNone/>
            </a:pPr>
            <a:r>
              <a:rPr lang="en-US" sz="2000" dirty="0" smtClean="0">
                <a:latin typeface="Calibri" pitchFamily="34" charset="0"/>
                <a:cs typeface="Calibri" pitchFamily="34" charset="0"/>
                <a:hlinkClick r:id="rId2"/>
              </a:rPr>
              <a:t>http</a:t>
            </a:r>
            <a:r>
              <a:rPr lang="en-US" sz="2000" dirty="0">
                <a:latin typeface="Calibri" pitchFamily="34" charset="0"/>
                <a:cs typeface="Calibri" pitchFamily="34" charset="0"/>
                <a:hlinkClick r:id="rId2"/>
              </a:rPr>
              <a:t>://www.nap.edu/catalog.php?record_id=12615#orgs</a:t>
            </a:r>
            <a:r>
              <a:rPr lang="en-US" sz="2000" dirty="0">
                <a:latin typeface="Calibri" pitchFamily="34" charset="0"/>
                <a:cs typeface="Calibri" pitchFamily="34" charset="0"/>
              </a:rPr>
              <a:t>, </a:t>
            </a:r>
            <a:r>
              <a:rPr lang="en-US" sz="2000" dirty="0" smtClean="0">
                <a:latin typeface="Calibri" pitchFamily="34" charset="0"/>
                <a:cs typeface="Calibri" pitchFamily="34" charset="0"/>
              </a:rPr>
              <a:t>published in 2009 by the National </a:t>
            </a:r>
            <a:r>
              <a:rPr lang="en-US" sz="2000" dirty="0">
                <a:latin typeface="Calibri" pitchFamily="34" charset="0"/>
                <a:cs typeface="Calibri" pitchFamily="34" charset="0"/>
              </a:rPr>
              <a:t>Academies Press</a:t>
            </a:r>
            <a:br>
              <a:rPr lang="en-US" sz="2000" dirty="0">
                <a:latin typeface="Calibri" pitchFamily="34" charset="0"/>
                <a:cs typeface="Calibri" pitchFamily="34" charset="0"/>
              </a:rPr>
            </a:br>
            <a:endParaRPr lang="en-US" sz="2000" dirty="0" smtClean="0">
              <a:latin typeface="Calibri" pitchFamily="34" charset="0"/>
              <a:cs typeface="Calibri" pitchFamily="34" charset="0"/>
            </a:endParaRPr>
          </a:p>
          <a:p>
            <a:pPr marL="0" indent="0">
              <a:buNone/>
            </a:pPr>
            <a:r>
              <a:rPr lang="en-US" sz="2000" dirty="0" smtClean="0">
                <a:latin typeface="Calibri" pitchFamily="34" charset="0"/>
                <a:cs typeface="Calibri" pitchFamily="34" charset="0"/>
              </a:rPr>
              <a:t>Supported </a:t>
            </a:r>
            <a:r>
              <a:rPr lang="en-US" sz="2000" dirty="0">
                <a:latin typeface="Calibri" pitchFamily="34" charset="0"/>
                <a:cs typeface="Calibri" pitchFamily="34" charset="0"/>
              </a:rPr>
              <a:t>by the </a:t>
            </a:r>
            <a:endParaRPr lang="en-US" sz="2000" dirty="0" smtClean="0">
              <a:latin typeface="Calibri" pitchFamily="34" charset="0"/>
              <a:cs typeface="Calibri" pitchFamily="34" charset="0"/>
            </a:endParaRPr>
          </a:p>
          <a:p>
            <a:pPr marL="0" indent="0">
              <a:buNone/>
            </a:pPr>
            <a:r>
              <a:rPr lang="en-US" sz="2000" dirty="0" smtClean="0">
                <a:latin typeface="Calibri" pitchFamily="34" charset="0"/>
                <a:cs typeface="Calibri" pitchFamily="34" charset="0"/>
              </a:rPr>
              <a:t>National </a:t>
            </a:r>
            <a:r>
              <a:rPr lang="en-US" sz="2000" dirty="0">
                <a:latin typeface="Calibri" pitchFamily="34" charset="0"/>
                <a:cs typeface="Calibri" pitchFamily="34" charset="0"/>
              </a:rPr>
              <a:t>Research </a:t>
            </a:r>
            <a:r>
              <a:rPr lang="en-US" sz="2000" dirty="0" smtClean="0">
                <a:latin typeface="Calibri" pitchFamily="34" charset="0"/>
                <a:cs typeface="Calibri" pitchFamily="34" charset="0"/>
              </a:rPr>
              <a:t>Council (National Academy of Sciences, National Academy of Engineering, and the Institute of Medicine), United </a:t>
            </a:r>
            <a:r>
              <a:rPr lang="en-US" sz="2000" dirty="0">
                <a:latin typeface="Calibri" pitchFamily="34" charset="0"/>
                <a:cs typeface="Calibri" pitchFamily="34" charset="0"/>
              </a:rPr>
              <a:t>States Department of </a:t>
            </a:r>
            <a:r>
              <a:rPr lang="en-US" sz="2000" dirty="0" smtClean="0">
                <a:latin typeface="Calibri" pitchFamily="34" charset="0"/>
                <a:cs typeface="Calibri" pitchFamily="34" charset="0"/>
              </a:rPr>
              <a:t>Agriculture, National </a:t>
            </a:r>
            <a:r>
              <a:rPr lang="en-US" sz="2000" dirty="0">
                <a:latin typeface="Calibri" pitchFamily="34" charset="0"/>
                <a:cs typeface="Calibri" pitchFamily="34" charset="0"/>
              </a:rPr>
              <a:t>Aeronautics and Astronautics </a:t>
            </a:r>
            <a:r>
              <a:rPr lang="en-US" sz="2000" dirty="0" smtClean="0">
                <a:latin typeface="Calibri" pitchFamily="34" charset="0"/>
                <a:cs typeface="Calibri" pitchFamily="34" charset="0"/>
              </a:rPr>
              <a:t>Administration, United </a:t>
            </a:r>
            <a:r>
              <a:rPr lang="en-US" sz="2000" dirty="0">
                <a:latin typeface="Calibri" pitchFamily="34" charset="0"/>
                <a:cs typeface="Calibri" pitchFamily="34" charset="0"/>
              </a:rPr>
              <a:t>States Geological </a:t>
            </a:r>
            <a:r>
              <a:rPr lang="en-US" sz="2000" dirty="0" smtClean="0">
                <a:latin typeface="Calibri" pitchFamily="34" charset="0"/>
                <a:cs typeface="Calibri" pitchFamily="34" charset="0"/>
              </a:rPr>
              <a:t>Survey, United </a:t>
            </a:r>
            <a:r>
              <a:rPr lang="en-US" sz="2000" dirty="0">
                <a:latin typeface="Calibri" pitchFamily="34" charset="0"/>
                <a:cs typeface="Calibri" pitchFamily="34" charset="0"/>
              </a:rPr>
              <a:t>States Department of Health and Human </a:t>
            </a:r>
            <a:r>
              <a:rPr lang="en-US" sz="2000" dirty="0" smtClean="0">
                <a:latin typeface="Calibri" pitchFamily="34" charset="0"/>
                <a:cs typeface="Calibri" pitchFamily="34" charset="0"/>
              </a:rPr>
              <a:t>Services, United </a:t>
            </a:r>
            <a:r>
              <a:rPr lang="en-US" sz="2000" dirty="0">
                <a:latin typeface="Calibri" pitchFamily="34" charset="0"/>
                <a:cs typeface="Calibri" pitchFamily="34" charset="0"/>
              </a:rPr>
              <a:t>States Department of </a:t>
            </a:r>
            <a:r>
              <a:rPr lang="en-US" sz="2000" dirty="0" smtClean="0">
                <a:latin typeface="Calibri" pitchFamily="34" charset="0"/>
                <a:cs typeface="Calibri" pitchFamily="34" charset="0"/>
              </a:rPr>
              <a:t>Energy, Eli </a:t>
            </a:r>
            <a:r>
              <a:rPr lang="en-US" sz="2000" dirty="0">
                <a:latin typeface="Calibri" pitchFamily="34" charset="0"/>
                <a:cs typeface="Calibri" pitchFamily="34" charset="0"/>
              </a:rPr>
              <a:t>Lilly and </a:t>
            </a:r>
            <a:r>
              <a:rPr lang="en-US" sz="2000" dirty="0" smtClean="0">
                <a:latin typeface="Calibri" pitchFamily="34" charset="0"/>
                <a:cs typeface="Calibri" pitchFamily="34" charset="0"/>
              </a:rPr>
              <a:t>Company, Burroughs </a:t>
            </a:r>
            <a:r>
              <a:rPr lang="en-US" sz="2000" dirty="0" err="1">
                <a:latin typeface="Calibri" pitchFamily="34" charset="0"/>
                <a:cs typeface="Calibri" pitchFamily="34" charset="0"/>
              </a:rPr>
              <a:t>Wellcome</a:t>
            </a:r>
            <a:r>
              <a:rPr lang="en-US" sz="2000" dirty="0">
                <a:latin typeface="Calibri" pitchFamily="34" charset="0"/>
                <a:cs typeface="Calibri" pitchFamily="34" charset="0"/>
              </a:rPr>
              <a:t> Fund, Nature Publishing Group, The Rockefeller University Press, New England Journal of Medicine, </a:t>
            </a:r>
            <a:r>
              <a:rPr lang="en-US" sz="2000" b="1" dirty="0">
                <a:latin typeface="Calibri" pitchFamily="34" charset="0"/>
                <a:cs typeface="Calibri" pitchFamily="34" charset="0"/>
              </a:rPr>
              <a:t>American Chemical Society</a:t>
            </a:r>
            <a:r>
              <a:rPr lang="en-US" sz="2000" dirty="0">
                <a:latin typeface="Calibri" pitchFamily="34" charset="0"/>
                <a:cs typeface="Calibri" pitchFamily="34" charset="0"/>
              </a:rPr>
              <a:t>, Federation of American Societies for Experimental Biology, American Association for the Advancement of Science, American Geophysical Union and IEEE</a:t>
            </a:r>
            <a:r>
              <a:rPr lang="en-US" sz="2000" dirty="0" smtClean="0">
                <a:latin typeface="Calibri" pitchFamily="34" charset="0"/>
                <a:cs typeface="Calibri" pitchFamily="34" charset="0"/>
              </a:rPr>
              <a:t>.</a:t>
            </a:r>
            <a:endParaRPr lang="en-US" sz="2000" dirty="0">
              <a:latin typeface="Calibri" pitchFamily="34" charset="0"/>
              <a:cs typeface="Calibri" pitchFamily="34" charset="0"/>
            </a:endParaRPr>
          </a:p>
        </p:txBody>
      </p:sp>
      <p:sp>
        <p:nvSpPr>
          <p:cNvPr id="4" name="Footer Placeholder 3"/>
          <p:cNvSpPr>
            <a:spLocks noGrp="1"/>
          </p:cNvSpPr>
          <p:nvPr>
            <p:ph type="ftr" sz="quarter" idx="10"/>
          </p:nvPr>
        </p:nvSpPr>
        <p:spPr/>
        <p:txBody>
          <a:bodyPr/>
          <a:lstStyle/>
          <a:p>
            <a:pPr>
              <a:defRPr/>
            </a:pPr>
            <a:r>
              <a:rPr lang="en-US" smtClean="0"/>
              <a:t>Proprietary and Confidential                                                                American Chemical Society</a:t>
            </a:r>
            <a:endParaRPr lang="en-GB"/>
          </a:p>
        </p:txBody>
      </p:sp>
      <p:sp>
        <p:nvSpPr>
          <p:cNvPr id="5" name="Slide Number Placeholder 4"/>
          <p:cNvSpPr>
            <a:spLocks noGrp="1"/>
          </p:cNvSpPr>
          <p:nvPr>
            <p:ph type="sldNum" sz="quarter" idx="11"/>
          </p:nvPr>
        </p:nvSpPr>
        <p:spPr/>
        <p:txBody>
          <a:bodyPr/>
          <a:lstStyle/>
          <a:p>
            <a:pPr>
              <a:defRPr/>
            </a:pPr>
            <a:fld id="{75F686EE-AB71-466A-81D8-3144E8DFAC73}" type="slidenum">
              <a:rPr lang="en-GB" smtClean="0"/>
              <a:pPr>
                <a:defRPr/>
              </a:pPr>
              <a:t>3</a:t>
            </a:fld>
            <a:endParaRPr lang="en-GB"/>
          </a:p>
        </p:txBody>
      </p:sp>
    </p:spTree>
    <p:extLst>
      <p:ext uri="{BB962C8B-B14F-4D97-AF65-F5344CB8AC3E}">
        <p14:creationId xmlns:p14="http://schemas.microsoft.com/office/powerpoint/2010/main" val="2140142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67544" y="0"/>
            <a:ext cx="5918200" cy="800100"/>
          </a:xfrm>
        </p:spPr>
        <p:txBody>
          <a:bodyPr/>
          <a:lstStyle/>
          <a:p>
            <a:pPr algn="l">
              <a:defRPr/>
            </a:pPr>
            <a:r>
              <a:rPr lang="en-US" sz="2400" b="1" dirty="0" smtClean="0">
                <a:latin typeface="Calibri" pitchFamily="34" charset="0"/>
                <a:ea typeface="ＭＳ Ｐゴシック" pitchFamily="-65" charset="-128"/>
                <a:cs typeface="Calibri" pitchFamily="34" charset="0"/>
              </a:rPr>
              <a:t>Data and Data Integrity (NAS)</a:t>
            </a:r>
          </a:p>
        </p:txBody>
      </p:sp>
      <p:sp>
        <p:nvSpPr>
          <p:cNvPr id="3" name="Content Placeholder 2"/>
          <p:cNvSpPr>
            <a:spLocks noGrp="1"/>
          </p:cNvSpPr>
          <p:nvPr>
            <p:ph idx="1"/>
          </p:nvPr>
        </p:nvSpPr>
        <p:spPr>
          <a:xfrm>
            <a:off x="467544" y="1772816"/>
            <a:ext cx="8229600" cy="4525963"/>
          </a:xfrm>
        </p:spPr>
        <p:txBody>
          <a:bodyPr/>
          <a:lstStyle/>
          <a:p>
            <a:pPr marL="0" indent="0">
              <a:buFont typeface="Arial" charset="0"/>
              <a:buNone/>
              <a:defRPr/>
            </a:pPr>
            <a:r>
              <a:rPr lang="en-US" sz="2000" b="1" u="sng" dirty="0" smtClean="0">
                <a:latin typeface="Calibri" pitchFamily="34" charset="0"/>
                <a:cs typeface="Calibri" pitchFamily="34" charset="0"/>
              </a:rPr>
              <a:t>NAS </a:t>
            </a:r>
            <a:r>
              <a:rPr lang="en-US" sz="2000" b="1" u="sng" dirty="0" smtClean="0">
                <a:latin typeface="Calibri" pitchFamily="34" charset="0"/>
                <a:cs typeface="Calibri" pitchFamily="34" charset="0"/>
              </a:rPr>
              <a:t>Definition of Data: </a:t>
            </a:r>
            <a:r>
              <a:rPr lang="en-US" sz="2000" i="1" dirty="0" smtClean="0">
                <a:latin typeface="Calibri" pitchFamily="34" charset="0"/>
                <a:cs typeface="Calibri" pitchFamily="34" charset="0"/>
              </a:rPr>
              <a:t>“information used  as inputs to generate research conclusions”</a:t>
            </a:r>
          </a:p>
          <a:p>
            <a:pPr marL="0" indent="0">
              <a:buFont typeface="Arial" charset="0"/>
              <a:buNone/>
              <a:defRPr/>
            </a:pPr>
            <a:endParaRPr lang="en-US" sz="2000" i="1" dirty="0" smtClean="0">
              <a:latin typeface="Calibri" pitchFamily="34" charset="0"/>
              <a:cs typeface="Calibri" pitchFamily="34" charset="0"/>
            </a:endParaRPr>
          </a:p>
          <a:p>
            <a:pPr marL="0" indent="0">
              <a:buFont typeface="Arial" charset="0"/>
              <a:buNone/>
              <a:defRPr/>
            </a:pPr>
            <a:r>
              <a:rPr lang="en-US" sz="2000" b="1" u="sng" dirty="0">
                <a:latin typeface="Calibri" pitchFamily="34" charset="0"/>
                <a:cs typeface="Calibri" pitchFamily="34" charset="0"/>
              </a:rPr>
              <a:t>NAS Definition of Data Integrity</a:t>
            </a:r>
          </a:p>
          <a:p>
            <a:pPr>
              <a:buFont typeface="Arial" charset="0"/>
              <a:buAutoNum type="arabicParenR"/>
              <a:defRPr/>
            </a:pPr>
            <a:r>
              <a:rPr lang="en-US" sz="2000" dirty="0" smtClean="0">
                <a:latin typeface="Calibri" pitchFamily="34" charset="0"/>
                <a:cs typeface="Calibri" pitchFamily="34" charset="0"/>
              </a:rPr>
              <a:t>Uncompromising </a:t>
            </a:r>
            <a:r>
              <a:rPr lang="en-US" sz="2000" dirty="0">
                <a:latin typeface="Calibri" pitchFamily="34" charset="0"/>
                <a:cs typeface="Calibri" pitchFamily="34" charset="0"/>
              </a:rPr>
              <a:t>adherence to ethical values, strict honesty, and absolute avoidance of deception; and</a:t>
            </a:r>
          </a:p>
          <a:p>
            <a:pPr>
              <a:buFont typeface="Arial" charset="0"/>
              <a:buAutoNum type="arabicParenR"/>
              <a:defRPr/>
            </a:pPr>
            <a:r>
              <a:rPr lang="en-US" sz="2000" dirty="0">
                <a:latin typeface="Calibri" pitchFamily="34" charset="0"/>
                <a:cs typeface="Calibri" pitchFamily="34" charset="0"/>
              </a:rPr>
              <a:t>The state of being whole and complete, of being totally </a:t>
            </a:r>
            <a:r>
              <a:rPr lang="en-US" sz="2000" dirty="0" smtClean="0">
                <a:latin typeface="Calibri" pitchFamily="34" charset="0"/>
                <a:cs typeface="Calibri" pitchFamily="34" charset="0"/>
              </a:rPr>
              <a:t>unimpaired</a:t>
            </a:r>
            <a:endParaRPr lang="en-US" sz="2000" dirty="0">
              <a:latin typeface="Calibri" pitchFamily="34" charset="0"/>
              <a:cs typeface="Calibri" pitchFamily="34" charset="0"/>
            </a:endParaRPr>
          </a:p>
          <a:p>
            <a:pPr marL="0" indent="0" algn="ctr">
              <a:buNone/>
              <a:defRPr/>
            </a:pPr>
            <a:endParaRPr lang="en-US" sz="2000" i="1" dirty="0" smtClean="0">
              <a:latin typeface="Calibri" pitchFamily="34" charset="0"/>
              <a:cs typeface="Calibri" pitchFamily="34" charset="0"/>
              <a:hlinkClick r:id="rId3"/>
            </a:endParaRPr>
          </a:p>
          <a:p>
            <a:pPr marL="0" indent="0" algn="ctr">
              <a:buNone/>
              <a:defRPr/>
            </a:pPr>
            <a:r>
              <a:rPr lang="en-US" sz="2000" i="1" dirty="0" smtClean="0">
                <a:latin typeface="Calibri" pitchFamily="34" charset="0"/>
                <a:cs typeface="Calibri" pitchFamily="34" charset="0"/>
                <a:hlinkClick r:id="rId3"/>
              </a:rPr>
              <a:t>Ensuring the Integrity, Accessibility, and Stewardship of Research Data in the Digital Age, http</a:t>
            </a:r>
            <a:r>
              <a:rPr lang="en-US" sz="2000" i="1" dirty="0">
                <a:latin typeface="Calibri" pitchFamily="34" charset="0"/>
                <a:cs typeface="Calibri" pitchFamily="34" charset="0"/>
                <a:hlinkClick r:id="rId3"/>
              </a:rPr>
              <a:t>://www.nap.edu/catalog.php?record_id=12615#orgs</a:t>
            </a:r>
            <a:r>
              <a:rPr lang="en-US" sz="2000" i="1" dirty="0">
                <a:latin typeface="Calibri" pitchFamily="34" charset="0"/>
                <a:cs typeface="Calibri" pitchFamily="34" charset="0"/>
              </a:rPr>
              <a:t>, </a:t>
            </a:r>
            <a:endParaRPr lang="en-US" sz="2000" i="1" dirty="0" smtClean="0">
              <a:latin typeface="Calibri" pitchFamily="34" charset="0"/>
              <a:cs typeface="Calibri" pitchFamily="34" charset="0"/>
            </a:endParaRPr>
          </a:p>
          <a:p>
            <a:pPr marL="0" indent="0" algn="ctr">
              <a:buNone/>
              <a:defRPr/>
            </a:pPr>
            <a:r>
              <a:rPr lang="en-US" sz="2000" i="1" dirty="0" smtClean="0">
                <a:latin typeface="Calibri" pitchFamily="34" charset="0"/>
                <a:cs typeface="Calibri" pitchFamily="34" charset="0"/>
              </a:rPr>
              <a:t>2009, </a:t>
            </a:r>
            <a:r>
              <a:rPr lang="en-US" sz="2000" i="1" dirty="0">
                <a:latin typeface="Calibri" pitchFamily="34" charset="0"/>
                <a:cs typeface="Calibri" pitchFamily="34" charset="0"/>
              </a:rPr>
              <a:t>National Academies Press</a:t>
            </a:r>
            <a:endParaRPr lang="en-US" sz="2000" i="1" dirty="0">
              <a:latin typeface="Calibri" pitchFamily="34" charset="0"/>
              <a:cs typeface="Calibri" pitchFamily="34" charset="0"/>
            </a:endParaRPr>
          </a:p>
          <a:p>
            <a:pPr marL="0" indent="0">
              <a:buFont typeface="Arial" charset="0"/>
              <a:buNone/>
              <a:defRPr/>
            </a:pPr>
            <a:endParaRPr lang="en-US" sz="1600" i="1" dirty="0" smtClean="0"/>
          </a:p>
        </p:txBody>
      </p:sp>
    </p:spTree>
    <p:extLst>
      <p:ext uri="{BB962C8B-B14F-4D97-AF65-F5344CB8AC3E}">
        <p14:creationId xmlns:p14="http://schemas.microsoft.com/office/powerpoint/2010/main" val="26844788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67544" y="0"/>
            <a:ext cx="6245225" cy="800100"/>
          </a:xfrm>
        </p:spPr>
        <p:txBody>
          <a:bodyPr/>
          <a:lstStyle/>
          <a:p>
            <a:pPr algn="l">
              <a:tabLst>
                <a:tab pos="914400" algn="l"/>
              </a:tabLst>
            </a:pPr>
            <a:r>
              <a:rPr lang="en-US" sz="2400" b="1" dirty="0" smtClean="0">
                <a:latin typeface="Calibri" pitchFamily="34" charset="0"/>
                <a:ea typeface="ＭＳ Ｐゴシック" pitchFamily="34" charset="-128"/>
                <a:cs typeface="Times New Roman" pitchFamily="18" charset="0"/>
              </a:rPr>
              <a:t/>
            </a:r>
            <a:br>
              <a:rPr lang="en-US" sz="2400" b="1" dirty="0" smtClean="0">
                <a:latin typeface="Calibri" pitchFamily="34" charset="0"/>
                <a:ea typeface="ＭＳ Ｐゴシック" pitchFamily="34" charset="-128"/>
                <a:cs typeface="Times New Roman" pitchFamily="18" charset="0"/>
              </a:rPr>
            </a:br>
            <a:r>
              <a:rPr lang="en-US" sz="2400" b="1" dirty="0" smtClean="0">
                <a:latin typeface="Calibri" pitchFamily="34" charset="0"/>
                <a:ea typeface="ＭＳ Ｐゴシック" pitchFamily="34" charset="-128"/>
                <a:cs typeface="Times New Roman" pitchFamily="18" charset="0"/>
              </a:rPr>
              <a:t>Data Design, Management and Recognition Contributions of Data Professionals </a:t>
            </a:r>
            <a:endParaRPr lang="en-US" sz="2400" b="1" dirty="0" smtClean="0">
              <a:latin typeface="Arial Bold" pitchFamily="-111" charset="0"/>
              <a:ea typeface="ＭＳ Ｐゴシック" pitchFamily="34" charset="-128"/>
              <a:cs typeface="Arial Bold" pitchFamily="-111" charset="0"/>
            </a:endParaRPr>
          </a:p>
        </p:txBody>
      </p:sp>
      <p:sp>
        <p:nvSpPr>
          <p:cNvPr id="3" name="Content Placeholder 2"/>
          <p:cNvSpPr>
            <a:spLocks noGrp="1"/>
          </p:cNvSpPr>
          <p:nvPr>
            <p:ph idx="1"/>
          </p:nvPr>
        </p:nvSpPr>
        <p:spPr>
          <a:xfrm>
            <a:off x="539552" y="1484784"/>
            <a:ext cx="8229600" cy="4525963"/>
          </a:xfrm>
        </p:spPr>
        <p:txBody>
          <a:bodyPr/>
          <a:lstStyle/>
          <a:p>
            <a:pPr marL="457200" lvl="1" indent="0">
              <a:spcBef>
                <a:spcPct val="0"/>
              </a:spcBef>
              <a:buFont typeface="Arial" charset="0"/>
              <a:buNone/>
              <a:tabLst>
                <a:tab pos="914400" algn="l"/>
              </a:tabLst>
              <a:defRPr/>
            </a:pPr>
            <a:endParaRPr lang="en-US" sz="2000" dirty="0">
              <a:solidFill>
                <a:prstClr val="black"/>
              </a:solidFill>
              <a:latin typeface="Calibri" pitchFamily="34" charset="0"/>
              <a:ea typeface="ＭＳ Ｐゴシック" pitchFamily="-65" charset="-128"/>
              <a:cs typeface="Calibri" pitchFamily="34" charset="0"/>
            </a:endParaRPr>
          </a:p>
          <a:p>
            <a:pPr marL="0" indent="0">
              <a:spcBef>
                <a:spcPct val="0"/>
              </a:spcBef>
              <a:buFont typeface="Arial" charset="0"/>
              <a:buNone/>
              <a:tabLst>
                <a:tab pos="914400" algn="l"/>
              </a:tabLst>
              <a:defRPr/>
            </a:pPr>
            <a:r>
              <a:rPr lang="en-US" sz="2000" b="1" dirty="0" smtClean="0">
                <a:solidFill>
                  <a:srgbClr val="0039A6"/>
                </a:solidFill>
                <a:latin typeface="Calibri" pitchFamily="34" charset="0"/>
                <a:cs typeface="Calibri" pitchFamily="34" charset="0"/>
              </a:rPr>
              <a:t>Majority of </a:t>
            </a:r>
            <a:r>
              <a:rPr lang="en-US" sz="2000" b="1" dirty="0">
                <a:solidFill>
                  <a:srgbClr val="0039A6"/>
                </a:solidFill>
                <a:latin typeface="Calibri" pitchFamily="34" charset="0"/>
                <a:cs typeface="Calibri" pitchFamily="34" charset="0"/>
              </a:rPr>
              <a:t>ACS Editors stated that their community did not provide guidelines to authors regarding data design and management</a:t>
            </a:r>
            <a:r>
              <a:rPr lang="en-US" sz="2000" dirty="0">
                <a:solidFill>
                  <a:srgbClr val="0039A6"/>
                </a:solidFill>
                <a:latin typeface="Calibri" pitchFamily="34" charset="0"/>
                <a:cs typeface="Calibri" pitchFamily="34" charset="0"/>
              </a:rPr>
              <a:t>.  </a:t>
            </a:r>
            <a:endParaRPr lang="en-US" sz="2000" dirty="0" smtClean="0">
              <a:solidFill>
                <a:srgbClr val="0039A6"/>
              </a:solidFill>
              <a:latin typeface="Calibri" pitchFamily="34" charset="0"/>
              <a:cs typeface="Calibri" pitchFamily="34" charset="0"/>
            </a:endParaRPr>
          </a:p>
          <a:p>
            <a:pPr marL="0" indent="0">
              <a:spcBef>
                <a:spcPct val="0"/>
              </a:spcBef>
              <a:buFont typeface="Arial" charset="0"/>
              <a:buNone/>
              <a:tabLst>
                <a:tab pos="914400" algn="l"/>
              </a:tabLst>
              <a:defRPr/>
            </a:pPr>
            <a:endParaRPr lang="en-US" sz="2000" dirty="0">
              <a:solidFill>
                <a:srgbClr val="0039A6"/>
              </a:solidFill>
              <a:latin typeface="Calibri" pitchFamily="34" charset="0"/>
              <a:cs typeface="Calibri" pitchFamily="34" charset="0"/>
            </a:endParaRPr>
          </a:p>
          <a:p>
            <a:pPr marL="0" indent="0">
              <a:spcBef>
                <a:spcPct val="0"/>
              </a:spcBef>
              <a:buFont typeface="Arial" charset="0"/>
              <a:buNone/>
              <a:tabLst>
                <a:tab pos="914400" algn="l"/>
              </a:tabLst>
              <a:defRPr/>
            </a:pPr>
            <a:r>
              <a:rPr lang="en-US" sz="2000" dirty="0" smtClean="0">
                <a:solidFill>
                  <a:srgbClr val="0039A6"/>
                </a:solidFill>
                <a:latin typeface="Calibri" pitchFamily="34" charset="0"/>
                <a:cs typeface="Calibri" pitchFamily="34" charset="0"/>
              </a:rPr>
              <a:t>The </a:t>
            </a:r>
            <a:r>
              <a:rPr lang="en-US" sz="2000" dirty="0">
                <a:solidFill>
                  <a:srgbClr val="0039A6"/>
                </a:solidFill>
                <a:latin typeface="Calibri" pitchFamily="34" charset="0"/>
                <a:cs typeface="Calibri" pitchFamily="34" charset="0"/>
              </a:rPr>
              <a:t>NAS report calls for the development of data design and management guidelines, this is an opportunity to take a leading position in respective communities</a:t>
            </a:r>
            <a:r>
              <a:rPr lang="en-US" sz="2000" b="1" i="1" dirty="0">
                <a:solidFill>
                  <a:srgbClr val="0039A6"/>
                </a:solidFill>
                <a:latin typeface="Calibri" pitchFamily="34" charset="0"/>
                <a:cs typeface="Calibri" pitchFamily="34" charset="0"/>
              </a:rPr>
              <a:t>.  </a:t>
            </a:r>
            <a:endParaRPr lang="en-US" sz="2000" b="1" i="1" dirty="0" smtClean="0">
              <a:solidFill>
                <a:srgbClr val="0039A6"/>
              </a:solidFill>
              <a:latin typeface="Calibri" pitchFamily="34" charset="0"/>
              <a:cs typeface="Calibri" pitchFamily="34" charset="0"/>
            </a:endParaRPr>
          </a:p>
          <a:p>
            <a:pPr marL="0" indent="0">
              <a:spcBef>
                <a:spcPct val="0"/>
              </a:spcBef>
              <a:buFont typeface="Arial" charset="0"/>
              <a:buNone/>
              <a:tabLst>
                <a:tab pos="914400" algn="l"/>
              </a:tabLst>
              <a:defRPr/>
            </a:pPr>
            <a:endParaRPr lang="en-US" sz="2000" b="1" i="1" dirty="0">
              <a:solidFill>
                <a:srgbClr val="0039A6"/>
              </a:solidFill>
              <a:latin typeface="Calibri" pitchFamily="34" charset="0"/>
              <a:cs typeface="Calibri" pitchFamily="34" charset="0"/>
            </a:endParaRPr>
          </a:p>
          <a:p>
            <a:pPr marL="0" indent="0">
              <a:spcBef>
                <a:spcPct val="0"/>
              </a:spcBef>
              <a:buFont typeface="Arial" charset="0"/>
              <a:buNone/>
              <a:tabLst>
                <a:tab pos="914400" algn="l"/>
              </a:tabLst>
              <a:defRPr/>
            </a:pPr>
            <a:r>
              <a:rPr lang="en-US" sz="2000" b="1" dirty="0" smtClean="0">
                <a:solidFill>
                  <a:srgbClr val="0039A6"/>
                </a:solidFill>
                <a:latin typeface="Calibri" pitchFamily="34" charset="0"/>
                <a:ea typeface="ＭＳ Ｐゴシック" pitchFamily="34" charset="-128"/>
                <a:cs typeface="Calibri" pitchFamily="34" charset="0"/>
              </a:rPr>
              <a:t>Majority of </a:t>
            </a:r>
            <a:r>
              <a:rPr lang="en-US" sz="2000" b="1" dirty="0">
                <a:solidFill>
                  <a:srgbClr val="0039A6"/>
                </a:solidFill>
                <a:latin typeface="Calibri" pitchFamily="34" charset="0"/>
                <a:ea typeface="ＭＳ Ｐゴシック" pitchFamily="34" charset="-128"/>
                <a:cs typeface="Calibri" pitchFamily="34" charset="0"/>
              </a:rPr>
              <a:t>ACS Editors say their journals do </a:t>
            </a:r>
            <a:r>
              <a:rPr lang="en-US" sz="2000" b="1" u="sng" dirty="0">
                <a:solidFill>
                  <a:srgbClr val="0039A6"/>
                </a:solidFill>
                <a:latin typeface="Calibri" pitchFamily="34" charset="0"/>
                <a:ea typeface="ＭＳ Ｐゴシック" pitchFamily="34" charset="-128"/>
                <a:cs typeface="Calibri" pitchFamily="34" charset="0"/>
              </a:rPr>
              <a:t>not</a:t>
            </a:r>
            <a:r>
              <a:rPr lang="en-US" sz="2000" b="1" dirty="0">
                <a:solidFill>
                  <a:srgbClr val="0039A6"/>
                </a:solidFill>
                <a:latin typeface="Calibri" pitchFamily="34" charset="0"/>
                <a:ea typeface="ＭＳ Ｐゴシック" pitchFamily="34" charset="-128"/>
                <a:cs typeface="Calibri" pitchFamily="34" charset="0"/>
              </a:rPr>
              <a:t> </a:t>
            </a:r>
            <a:r>
              <a:rPr lang="en-US" sz="2000" b="1" dirty="0" smtClean="0">
                <a:solidFill>
                  <a:srgbClr val="0039A6"/>
                </a:solidFill>
                <a:latin typeface="Calibri" pitchFamily="34" charset="0"/>
                <a:ea typeface="ＭＳ Ｐゴシック" pitchFamily="34" charset="-128"/>
                <a:cs typeface="Calibri" pitchFamily="34" charset="0"/>
              </a:rPr>
              <a:t>specifically encourage </a:t>
            </a:r>
            <a:r>
              <a:rPr lang="en-US" sz="2000" b="1" dirty="0">
                <a:solidFill>
                  <a:srgbClr val="0039A6"/>
                </a:solidFill>
                <a:latin typeface="Calibri" pitchFamily="34" charset="0"/>
                <a:ea typeface="ＭＳ Ｐゴシック" pitchFamily="34" charset="-128"/>
                <a:cs typeface="Calibri" pitchFamily="34" charset="0"/>
              </a:rPr>
              <a:t>authors to recognize the contributions of data professionals.  </a:t>
            </a:r>
            <a:endParaRPr lang="en-US" sz="2000" b="1" dirty="0" smtClean="0">
              <a:solidFill>
                <a:srgbClr val="0039A6"/>
              </a:solidFill>
              <a:latin typeface="Calibri" pitchFamily="34" charset="0"/>
              <a:ea typeface="ＭＳ Ｐゴシック" pitchFamily="34" charset="-128"/>
              <a:cs typeface="Calibri" pitchFamily="34" charset="0"/>
            </a:endParaRPr>
          </a:p>
          <a:p>
            <a:pPr marL="0" indent="0">
              <a:spcBef>
                <a:spcPct val="0"/>
              </a:spcBef>
              <a:buFont typeface="Arial" charset="0"/>
              <a:buNone/>
              <a:tabLst>
                <a:tab pos="914400" algn="l"/>
              </a:tabLst>
              <a:defRPr/>
            </a:pPr>
            <a:endParaRPr lang="en-US" sz="2000" b="1" dirty="0">
              <a:solidFill>
                <a:srgbClr val="0039A6"/>
              </a:solidFill>
              <a:latin typeface="Calibri" pitchFamily="34" charset="0"/>
              <a:ea typeface="ＭＳ Ｐゴシック" pitchFamily="34" charset="-128"/>
              <a:cs typeface="Calibri" pitchFamily="34" charset="0"/>
            </a:endParaRPr>
          </a:p>
          <a:p>
            <a:pPr marL="0" indent="0">
              <a:spcBef>
                <a:spcPct val="0"/>
              </a:spcBef>
              <a:buFont typeface="Arial" charset="0"/>
              <a:buNone/>
              <a:tabLst>
                <a:tab pos="914400" algn="l"/>
              </a:tabLst>
              <a:defRPr/>
            </a:pPr>
            <a:r>
              <a:rPr lang="en-US" sz="2000" dirty="0" smtClean="0">
                <a:solidFill>
                  <a:srgbClr val="0039A6"/>
                </a:solidFill>
                <a:latin typeface="Calibri" pitchFamily="34" charset="0"/>
                <a:ea typeface="ＭＳ Ｐゴシック" pitchFamily="34" charset="-128"/>
                <a:cs typeface="Calibri" pitchFamily="34" charset="0"/>
              </a:rPr>
              <a:t>The NAS report recommends </a:t>
            </a:r>
            <a:r>
              <a:rPr lang="en-US" sz="2000" dirty="0">
                <a:solidFill>
                  <a:srgbClr val="0039A6"/>
                </a:solidFill>
                <a:latin typeface="Calibri" pitchFamily="34" charset="0"/>
                <a:ea typeface="ＭＳ Ｐゴシック" pitchFamily="34" charset="-128"/>
                <a:cs typeface="Calibri" pitchFamily="34" charset="0"/>
              </a:rPr>
              <a:t>recognition of the contribution of data professionals. </a:t>
            </a:r>
            <a:r>
              <a:rPr lang="en-US" sz="2000" b="1" dirty="0">
                <a:solidFill>
                  <a:srgbClr val="0039A6"/>
                </a:solidFill>
                <a:latin typeface="Calibri" pitchFamily="34" charset="0"/>
                <a:ea typeface="ＭＳ Ｐゴシック" pitchFamily="34" charset="-128"/>
                <a:cs typeface="Calibri" pitchFamily="34" charset="0"/>
              </a:rPr>
              <a:t> </a:t>
            </a:r>
            <a:endParaRPr lang="en-US" sz="2000" b="1" i="1" dirty="0" smtClean="0">
              <a:solidFill>
                <a:srgbClr val="0039A6"/>
              </a:solidFill>
              <a:latin typeface="Calibri" pitchFamily="34" charset="0"/>
              <a:cs typeface="Calibri" pitchFamily="34" charset="0"/>
            </a:endParaRPr>
          </a:p>
          <a:p>
            <a:pPr marL="0" indent="0">
              <a:spcBef>
                <a:spcPct val="0"/>
              </a:spcBef>
              <a:buFont typeface="Arial" charset="0"/>
              <a:buNone/>
              <a:tabLst>
                <a:tab pos="914400" algn="l"/>
              </a:tabLst>
              <a:defRPr/>
            </a:pPr>
            <a:endParaRPr lang="en-US" sz="1400" b="1" i="1" dirty="0">
              <a:solidFill>
                <a:srgbClr val="0039A6"/>
              </a:solidFill>
              <a:latin typeface="Arial" pitchFamily="34" charset="0"/>
              <a:cs typeface="Arial" pitchFamily="34" charset="0"/>
            </a:endParaRPr>
          </a:p>
          <a:p>
            <a:pPr marL="0" indent="0">
              <a:spcBef>
                <a:spcPct val="0"/>
              </a:spcBef>
              <a:buFont typeface="Arial" charset="0"/>
              <a:buNone/>
              <a:tabLst>
                <a:tab pos="914400" algn="l"/>
              </a:tabLst>
              <a:defRPr/>
            </a:pPr>
            <a:endParaRPr lang="en-US" sz="1400" dirty="0">
              <a:solidFill>
                <a:srgbClr val="0039A6"/>
              </a:solidFill>
              <a:latin typeface="Arial" pitchFamily="34" charset="0"/>
              <a:cs typeface="Arial" pitchFamily="34" charset="0"/>
            </a:endParaRPr>
          </a:p>
          <a:p>
            <a:pPr>
              <a:spcBef>
                <a:spcPct val="0"/>
              </a:spcBef>
              <a:tabLst>
                <a:tab pos="914400" algn="l"/>
              </a:tabLst>
              <a:defRPr/>
            </a:pPr>
            <a:endParaRPr lang="en-US" sz="1400" dirty="0">
              <a:solidFill>
                <a:srgbClr val="0039A6"/>
              </a:solidFill>
              <a:latin typeface="Arial" pitchFamily="34" charset="0"/>
              <a:cs typeface="Arial" pitchFamily="34" charset="0"/>
            </a:endParaRPr>
          </a:p>
          <a:p>
            <a:pPr marL="0" indent="0">
              <a:spcBef>
                <a:spcPct val="0"/>
              </a:spcBef>
              <a:buFont typeface="Arial" charset="0"/>
              <a:buNone/>
              <a:tabLst>
                <a:tab pos="914400" algn="l"/>
              </a:tabLst>
              <a:defRPr/>
            </a:pPr>
            <a:endParaRPr lang="en-US" sz="1600" dirty="0" smtClean="0">
              <a:solidFill>
                <a:srgbClr val="0039A6"/>
              </a:solidFill>
              <a:latin typeface="Arial" pitchFamily="34" charset="0"/>
              <a:cs typeface="Arial" pitchFamily="34" charset="0"/>
            </a:endParaRPr>
          </a:p>
        </p:txBody>
      </p:sp>
    </p:spTree>
    <p:extLst>
      <p:ext uri="{BB962C8B-B14F-4D97-AF65-F5344CB8AC3E}">
        <p14:creationId xmlns:p14="http://schemas.microsoft.com/office/powerpoint/2010/main" val="22989875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484784"/>
            <a:ext cx="8229600" cy="4827612"/>
          </a:xfrm>
        </p:spPr>
        <p:txBody>
          <a:bodyPr/>
          <a:lstStyle/>
          <a:p>
            <a:pPr marL="0" indent="0">
              <a:spcBef>
                <a:spcPct val="0"/>
              </a:spcBef>
              <a:buFont typeface="Arial" charset="0"/>
              <a:buNone/>
              <a:tabLst>
                <a:tab pos="914400" algn="l"/>
              </a:tabLst>
              <a:defRPr/>
            </a:pPr>
            <a:endParaRPr lang="en-US" b="1" dirty="0">
              <a:latin typeface="Calibri" pitchFamily="34" charset="0"/>
              <a:cs typeface="Calibri" pitchFamily="34" charset="0"/>
            </a:endParaRPr>
          </a:p>
          <a:p>
            <a:pPr marL="0" indent="0">
              <a:spcBef>
                <a:spcPct val="0"/>
              </a:spcBef>
              <a:buFont typeface="Arial" charset="0"/>
              <a:buNone/>
              <a:tabLst>
                <a:tab pos="914400" algn="l"/>
              </a:tabLst>
              <a:defRPr/>
            </a:pPr>
            <a:r>
              <a:rPr lang="en-US" dirty="0" smtClean="0">
                <a:solidFill>
                  <a:srgbClr val="0039A6"/>
                </a:solidFill>
                <a:latin typeface="Calibri" pitchFamily="34" charset="0"/>
                <a:cs typeface="Calibri" pitchFamily="34" charset="0"/>
              </a:rPr>
              <a:t>The NAS report recommends that Societies and Publications take a lead in developing </a:t>
            </a:r>
            <a:r>
              <a:rPr lang="en-US" dirty="0">
                <a:solidFill>
                  <a:srgbClr val="0039A6"/>
                </a:solidFill>
                <a:latin typeface="Calibri" pitchFamily="34" charset="0"/>
                <a:cs typeface="Calibri" pitchFamily="34" charset="0"/>
              </a:rPr>
              <a:t>and </a:t>
            </a:r>
            <a:r>
              <a:rPr lang="en-US" dirty="0" smtClean="0">
                <a:solidFill>
                  <a:srgbClr val="0039A6"/>
                </a:solidFill>
                <a:latin typeface="Calibri" pitchFamily="34" charset="0"/>
                <a:cs typeface="Calibri" pitchFamily="34" charset="0"/>
              </a:rPr>
              <a:t>disseminating </a:t>
            </a:r>
            <a:r>
              <a:rPr lang="en-US" dirty="0">
                <a:solidFill>
                  <a:srgbClr val="0039A6"/>
                </a:solidFill>
                <a:latin typeface="Calibri" pitchFamily="34" charset="0"/>
                <a:cs typeface="Calibri" pitchFamily="34" charset="0"/>
              </a:rPr>
              <a:t>standards for sharing data (where not available) (e.g. </a:t>
            </a:r>
            <a:r>
              <a:rPr lang="en-US" i="1" dirty="0">
                <a:solidFill>
                  <a:srgbClr val="0039A6"/>
                </a:solidFill>
                <a:latin typeface="Calibri" pitchFamily="34" charset="0"/>
                <a:ea typeface="ＭＳ Ｐゴシック" pitchFamily="-65" charset="-128"/>
                <a:cs typeface="Calibri" pitchFamily="34" charset="0"/>
              </a:rPr>
              <a:t>Molecular and Cellular Proteomics </a:t>
            </a:r>
            <a:r>
              <a:rPr lang="en-US" dirty="0">
                <a:solidFill>
                  <a:srgbClr val="0039A6"/>
                </a:solidFill>
                <a:latin typeface="Calibri" pitchFamily="34" charset="0"/>
                <a:ea typeface="ＭＳ Ｐゴシック" pitchFamily="-65" charset="-128"/>
                <a:cs typeface="Calibri" pitchFamily="34" charset="0"/>
              </a:rPr>
              <a:t>– the Paris Guidelines – standards for management of protein data</a:t>
            </a:r>
            <a:r>
              <a:rPr lang="en-US" b="1" dirty="0">
                <a:solidFill>
                  <a:srgbClr val="0039A6"/>
                </a:solidFill>
                <a:latin typeface="Calibri" pitchFamily="34" charset="0"/>
                <a:ea typeface="ＭＳ Ｐゴシック" pitchFamily="-65" charset="-128"/>
                <a:cs typeface="Calibri" pitchFamily="34" charset="0"/>
              </a:rPr>
              <a:t>). </a:t>
            </a:r>
            <a:r>
              <a:rPr lang="en-US" b="1" dirty="0" smtClean="0">
                <a:latin typeface="Calibri" pitchFamily="34" charset="0"/>
                <a:cs typeface="Calibri" pitchFamily="34" charset="0"/>
              </a:rPr>
              <a:t>Majority </a:t>
            </a:r>
            <a:r>
              <a:rPr lang="en-US" b="1" dirty="0" smtClean="0">
                <a:solidFill>
                  <a:srgbClr val="0039A6"/>
                </a:solidFill>
                <a:latin typeface="Calibri" pitchFamily="34" charset="0"/>
                <a:cs typeface="Calibri" pitchFamily="34" charset="0"/>
              </a:rPr>
              <a:t>of </a:t>
            </a:r>
            <a:r>
              <a:rPr lang="en-US" b="1" dirty="0">
                <a:solidFill>
                  <a:srgbClr val="0039A6"/>
                </a:solidFill>
                <a:latin typeface="Calibri" pitchFamily="34" charset="0"/>
                <a:cs typeface="Calibri" pitchFamily="34" charset="0"/>
              </a:rPr>
              <a:t>ACS Editors stated that their communities did not have data sharing </a:t>
            </a:r>
            <a:r>
              <a:rPr lang="en-US" b="1" dirty="0" smtClean="0">
                <a:solidFill>
                  <a:srgbClr val="0039A6"/>
                </a:solidFill>
                <a:latin typeface="Calibri" pitchFamily="34" charset="0"/>
                <a:cs typeface="Calibri" pitchFamily="34" charset="0"/>
              </a:rPr>
              <a:t>standards.  </a:t>
            </a:r>
          </a:p>
          <a:p>
            <a:pPr marL="0" indent="0">
              <a:spcBef>
                <a:spcPct val="0"/>
              </a:spcBef>
              <a:buFont typeface="Arial" charset="0"/>
              <a:buNone/>
              <a:tabLst>
                <a:tab pos="914400" algn="l"/>
              </a:tabLst>
              <a:defRPr/>
            </a:pPr>
            <a:endParaRPr lang="en-US" dirty="0" smtClean="0">
              <a:solidFill>
                <a:srgbClr val="0039A6"/>
              </a:solidFill>
              <a:latin typeface="Calibri" pitchFamily="34" charset="0"/>
              <a:cs typeface="Calibri" pitchFamily="34" charset="0"/>
            </a:endParaRPr>
          </a:p>
          <a:p>
            <a:pPr marL="0" indent="0">
              <a:spcBef>
                <a:spcPct val="0"/>
              </a:spcBef>
              <a:buFont typeface="Arial" charset="0"/>
              <a:buNone/>
              <a:tabLst>
                <a:tab pos="914400" algn="l"/>
              </a:tabLst>
              <a:defRPr/>
            </a:pPr>
            <a:r>
              <a:rPr lang="en-US" dirty="0" smtClean="0">
                <a:solidFill>
                  <a:srgbClr val="0039A6"/>
                </a:solidFill>
                <a:latin typeface="Calibri" pitchFamily="34" charset="0"/>
                <a:cs typeface="Calibri" pitchFamily="34" charset="0"/>
              </a:rPr>
              <a:t>The </a:t>
            </a:r>
            <a:r>
              <a:rPr lang="en-US" dirty="0">
                <a:solidFill>
                  <a:srgbClr val="0039A6"/>
                </a:solidFill>
                <a:latin typeface="Calibri" pitchFamily="34" charset="0"/>
                <a:cs typeface="Calibri" pitchFamily="34" charset="0"/>
              </a:rPr>
              <a:t>NAS report </a:t>
            </a:r>
            <a:r>
              <a:rPr lang="en-US" dirty="0" smtClean="0">
                <a:solidFill>
                  <a:srgbClr val="0039A6"/>
                </a:solidFill>
                <a:latin typeface="Calibri" pitchFamily="34" charset="0"/>
                <a:cs typeface="Calibri" pitchFamily="34" charset="0"/>
              </a:rPr>
              <a:t>also calls for: </a:t>
            </a:r>
            <a:r>
              <a:rPr lang="en-US" i="1" dirty="0" smtClean="0">
                <a:solidFill>
                  <a:srgbClr val="0039A6"/>
                </a:solidFill>
                <a:latin typeface="Calibri" pitchFamily="34" charset="0"/>
                <a:cs typeface="Calibri" pitchFamily="34" charset="0"/>
              </a:rPr>
              <a:t>“</a:t>
            </a:r>
            <a:r>
              <a:rPr lang="en-US" i="1" dirty="0">
                <a:solidFill>
                  <a:srgbClr val="0039A6"/>
                </a:solidFill>
                <a:latin typeface="Calibri" pitchFamily="34" charset="0"/>
                <a:cs typeface="Calibri" pitchFamily="34" charset="0"/>
              </a:rPr>
              <a:t>Research data, methods, and other information integral to publicly reported results should be publicly </a:t>
            </a:r>
            <a:r>
              <a:rPr lang="en-US" b="1" i="1" u="sng" dirty="0">
                <a:solidFill>
                  <a:srgbClr val="0039A6"/>
                </a:solidFill>
                <a:latin typeface="Calibri" pitchFamily="34" charset="0"/>
                <a:cs typeface="Calibri" pitchFamily="34" charset="0"/>
              </a:rPr>
              <a:t>accessible</a:t>
            </a:r>
            <a:r>
              <a:rPr lang="en-US" i="1" dirty="0" smtClean="0">
                <a:solidFill>
                  <a:srgbClr val="0039A6"/>
                </a:solidFill>
                <a:latin typeface="Calibri" pitchFamily="34" charset="0"/>
                <a:cs typeface="Calibri" pitchFamily="34" charset="0"/>
              </a:rPr>
              <a:t>”.</a:t>
            </a:r>
            <a:endParaRPr lang="en-US" i="1" dirty="0" smtClean="0">
              <a:latin typeface="Calibri" pitchFamily="34" charset="0"/>
              <a:cs typeface="Calibri" pitchFamily="34" charset="0"/>
            </a:endParaRPr>
          </a:p>
          <a:p>
            <a:pPr lvl="1">
              <a:defRPr/>
            </a:pPr>
            <a:endParaRPr lang="en-US" sz="1800" dirty="0">
              <a:solidFill>
                <a:prstClr val="black"/>
              </a:solidFill>
              <a:latin typeface="Calibri" pitchFamily="34" charset="0"/>
              <a:cs typeface="Calibri" pitchFamily="34" charset="0"/>
            </a:endParaRPr>
          </a:p>
          <a:p>
            <a:pPr marL="0" indent="0">
              <a:buFont typeface="Arial" charset="0"/>
              <a:buNone/>
              <a:defRPr/>
            </a:pPr>
            <a:r>
              <a:rPr lang="en-US" dirty="0">
                <a:latin typeface="Calibri" pitchFamily="34" charset="0"/>
                <a:cs typeface="Calibri" pitchFamily="34" charset="0"/>
              </a:rPr>
              <a:t>The NAS report notes: </a:t>
            </a:r>
            <a:r>
              <a:rPr lang="en-US" i="1" dirty="0">
                <a:latin typeface="Calibri" pitchFamily="34" charset="0"/>
                <a:cs typeface="Calibri" pitchFamily="34" charset="0"/>
              </a:rPr>
              <a:t>“Research data should be retained to serve future uses.  Data that may have long-term value should be documented, referenced, and indexed so that others can find and use them accurately and appropriately.”  </a:t>
            </a:r>
          </a:p>
          <a:p>
            <a:pPr marL="0" indent="0">
              <a:spcBef>
                <a:spcPct val="0"/>
              </a:spcBef>
              <a:buFont typeface="Arial" charset="0"/>
              <a:buNone/>
              <a:tabLst>
                <a:tab pos="914400" algn="l"/>
              </a:tabLst>
              <a:defRPr/>
            </a:pPr>
            <a:endParaRPr lang="en-US" sz="1600" i="1" dirty="0" smtClean="0">
              <a:solidFill>
                <a:srgbClr val="0039A6"/>
              </a:solidFill>
              <a:latin typeface="Arial" pitchFamily="34" charset="0"/>
              <a:cs typeface="Arial" pitchFamily="34" charset="0"/>
            </a:endParaRPr>
          </a:p>
          <a:p>
            <a:pPr marL="0" indent="0">
              <a:spcBef>
                <a:spcPct val="0"/>
              </a:spcBef>
              <a:buFont typeface="Arial" charset="0"/>
              <a:buNone/>
              <a:tabLst>
                <a:tab pos="914400" algn="l"/>
              </a:tabLst>
              <a:defRPr/>
            </a:pPr>
            <a:endParaRPr lang="en-US" sz="1600" i="1" dirty="0">
              <a:solidFill>
                <a:srgbClr val="0039A6"/>
              </a:solidFill>
              <a:latin typeface="Arial" pitchFamily="34" charset="0"/>
              <a:cs typeface="Arial" pitchFamily="34" charset="0"/>
            </a:endParaRPr>
          </a:p>
          <a:p>
            <a:pPr marL="0" indent="0">
              <a:spcBef>
                <a:spcPct val="0"/>
              </a:spcBef>
              <a:buFont typeface="Arial" charset="0"/>
              <a:buNone/>
              <a:tabLst>
                <a:tab pos="914400" algn="l"/>
              </a:tabLst>
              <a:defRPr/>
            </a:pPr>
            <a:endParaRPr lang="en-US" sz="1600" i="1" dirty="0">
              <a:solidFill>
                <a:srgbClr val="0039A6"/>
              </a:solidFill>
              <a:latin typeface="Arial" pitchFamily="34" charset="0"/>
              <a:cs typeface="Arial" pitchFamily="34" charset="0"/>
            </a:endParaRPr>
          </a:p>
          <a:p>
            <a:pPr marL="0" indent="0">
              <a:spcBef>
                <a:spcPct val="0"/>
              </a:spcBef>
              <a:buFont typeface="Arial" charset="0"/>
              <a:buNone/>
              <a:tabLst>
                <a:tab pos="914400" algn="l"/>
              </a:tabLst>
              <a:defRPr/>
            </a:pPr>
            <a:endParaRPr lang="en-US" sz="1600" i="1" dirty="0" smtClean="0"/>
          </a:p>
          <a:p>
            <a:pPr>
              <a:spcBef>
                <a:spcPct val="0"/>
              </a:spcBef>
              <a:tabLst>
                <a:tab pos="914400" algn="l"/>
              </a:tabLst>
              <a:defRPr/>
            </a:pPr>
            <a:endParaRPr lang="en-US" sz="1600" dirty="0" smtClean="0"/>
          </a:p>
          <a:p>
            <a:pPr>
              <a:defRPr/>
            </a:pPr>
            <a:endParaRPr lang="en-US" dirty="0">
              <a:ea typeface="ＭＳ Ｐゴシック" pitchFamily="-65" charset="-128"/>
            </a:endParaRPr>
          </a:p>
          <a:p>
            <a:pPr>
              <a:spcBef>
                <a:spcPct val="0"/>
              </a:spcBef>
              <a:tabLst>
                <a:tab pos="914400" algn="l"/>
              </a:tabLst>
              <a:defRPr/>
            </a:pPr>
            <a:endParaRPr lang="en-US" dirty="0"/>
          </a:p>
          <a:p>
            <a:pPr marL="0" indent="0">
              <a:spcBef>
                <a:spcPct val="0"/>
              </a:spcBef>
              <a:buFont typeface="Arial" charset="0"/>
              <a:buNone/>
              <a:tabLst>
                <a:tab pos="914400" algn="l"/>
              </a:tabLst>
              <a:defRPr/>
            </a:pPr>
            <a:endParaRPr lang="en-US" dirty="0">
              <a:solidFill>
                <a:schemeClr val="accent1">
                  <a:lumMod val="75000"/>
                </a:schemeClr>
              </a:solidFill>
            </a:endParaRPr>
          </a:p>
          <a:p>
            <a:pPr>
              <a:defRPr/>
            </a:pPr>
            <a:endParaRPr lang="en-US" dirty="0"/>
          </a:p>
        </p:txBody>
      </p:sp>
      <p:sp>
        <p:nvSpPr>
          <p:cNvPr id="12291" name="Title 1"/>
          <p:cNvSpPr>
            <a:spLocks noGrp="1"/>
          </p:cNvSpPr>
          <p:nvPr>
            <p:ph type="title"/>
          </p:nvPr>
        </p:nvSpPr>
        <p:spPr>
          <a:xfrm>
            <a:off x="395536" y="0"/>
            <a:ext cx="6245225" cy="800100"/>
          </a:xfrm>
        </p:spPr>
        <p:txBody>
          <a:bodyPr/>
          <a:lstStyle/>
          <a:p>
            <a:pPr algn="l">
              <a:tabLst>
                <a:tab pos="914400" algn="l"/>
              </a:tabLst>
            </a:pPr>
            <a:r>
              <a:rPr lang="en-US" sz="2400" b="1" dirty="0" smtClean="0">
                <a:latin typeface="Calibri" pitchFamily="34" charset="0"/>
                <a:ea typeface="ＭＳ Ｐゴシック" pitchFamily="34" charset="-128"/>
                <a:cs typeface="Times New Roman" pitchFamily="18" charset="0"/>
              </a:rPr>
              <a:t>Data Sharing, Accessibility, Stewardship</a:t>
            </a:r>
            <a:endParaRPr lang="en-US" sz="2400" b="1" dirty="0" smtClean="0">
              <a:latin typeface="Arial Bold" pitchFamily="-111" charset="0"/>
              <a:ea typeface="ＭＳ Ｐゴシック" pitchFamily="34" charset="-128"/>
              <a:cs typeface="Arial Bold" pitchFamily="-111" charset="0"/>
            </a:endParaRPr>
          </a:p>
        </p:txBody>
      </p:sp>
    </p:spTree>
    <p:extLst>
      <p:ext uri="{BB962C8B-B14F-4D97-AF65-F5344CB8AC3E}">
        <p14:creationId xmlns:p14="http://schemas.microsoft.com/office/powerpoint/2010/main" val="41946220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2048"/>
            <a:ext cx="6131024" cy="800100"/>
          </a:xfrm>
        </p:spPr>
        <p:txBody>
          <a:bodyPr/>
          <a:lstStyle/>
          <a:p>
            <a:pPr algn="l">
              <a:defRPr/>
            </a:pPr>
            <a:r>
              <a:rPr lang="en-US" sz="2400" dirty="0" smtClean="0">
                <a:latin typeface="Calibri" pitchFamily="34" charset="0"/>
                <a:cs typeface="Calibri" pitchFamily="34" charset="0"/>
              </a:rPr>
              <a:t>Recommendations of Taskforce</a:t>
            </a:r>
            <a:endParaRPr lang="en-US" sz="2400" dirty="0">
              <a:latin typeface="Calibri" pitchFamily="34" charset="0"/>
              <a:cs typeface="Calibri" pitchFamily="34" charset="0"/>
            </a:endParaRPr>
          </a:p>
        </p:txBody>
      </p:sp>
      <p:sp>
        <p:nvSpPr>
          <p:cNvPr id="3" name="Content Placeholder 2"/>
          <p:cNvSpPr>
            <a:spLocks noGrp="1"/>
          </p:cNvSpPr>
          <p:nvPr>
            <p:ph idx="1"/>
          </p:nvPr>
        </p:nvSpPr>
        <p:spPr>
          <a:xfrm>
            <a:off x="467544" y="1412776"/>
            <a:ext cx="8424936" cy="5162128"/>
          </a:xfrm>
        </p:spPr>
        <p:txBody>
          <a:bodyPr/>
          <a:lstStyle/>
          <a:p>
            <a:pPr>
              <a:defRPr/>
            </a:pPr>
            <a:r>
              <a:rPr lang="en-US" dirty="0" smtClean="0">
                <a:solidFill>
                  <a:srgbClr val="0039A6"/>
                </a:solidFill>
                <a:latin typeface="Calibri" pitchFamily="34" charset="0"/>
                <a:cs typeface="Calibri" pitchFamily="34" charset="0"/>
              </a:rPr>
              <a:t>Revise </a:t>
            </a:r>
            <a:r>
              <a:rPr lang="en-US" b="1" dirty="0" smtClean="0">
                <a:solidFill>
                  <a:srgbClr val="0039A6"/>
                </a:solidFill>
                <a:latin typeface="Calibri" pitchFamily="34" charset="0"/>
                <a:cs typeface="Calibri" pitchFamily="34" charset="0"/>
              </a:rPr>
              <a:t>Ethical Guidelines (</a:t>
            </a:r>
            <a:r>
              <a:rPr lang="en-US" dirty="0" smtClean="0">
                <a:solidFill>
                  <a:srgbClr val="0039A6"/>
                </a:solidFill>
                <a:latin typeface="Calibri" pitchFamily="34" charset="0"/>
                <a:cs typeface="Calibri" pitchFamily="34" charset="0"/>
              </a:rPr>
              <a:t>see attached) to state ACS Publications position.</a:t>
            </a:r>
          </a:p>
          <a:p>
            <a:pPr>
              <a:defRPr/>
            </a:pPr>
            <a:r>
              <a:rPr lang="en-US" dirty="0" smtClean="0">
                <a:solidFill>
                  <a:srgbClr val="0039A6"/>
                </a:solidFill>
                <a:latin typeface="Calibri" pitchFamily="34" charset="0"/>
                <a:cs typeface="Calibri" pitchFamily="34" charset="0"/>
              </a:rPr>
              <a:t>ACS </a:t>
            </a:r>
            <a:r>
              <a:rPr lang="en-US" dirty="0">
                <a:solidFill>
                  <a:srgbClr val="0039A6"/>
                </a:solidFill>
                <a:latin typeface="Calibri" pitchFamily="34" charset="0"/>
                <a:cs typeface="Calibri" pitchFamily="34" charset="0"/>
              </a:rPr>
              <a:t>Publications, in collaboration with journal Editors, convene separate taskforce (s) to </a:t>
            </a:r>
            <a:r>
              <a:rPr lang="en-US" b="1" dirty="0">
                <a:solidFill>
                  <a:srgbClr val="0039A6"/>
                </a:solidFill>
                <a:latin typeface="Calibri" pitchFamily="34" charset="0"/>
                <a:cs typeface="Calibri" pitchFamily="34" charset="0"/>
              </a:rPr>
              <a:t>develop standardized pathways for interaction with databases </a:t>
            </a:r>
            <a:r>
              <a:rPr lang="en-US" dirty="0">
                <a:solidFill>
                  <a:srgbClr val="0039A6"/>
                </a:solidFill>
                <a:latin typeface="Calibri" pitchFamily="34" charset="0"/>
                <a:cs typeface="Calibri" pitchFamily="34" charset="0"/>
              </a:rPr>
              <a:t>whose aim is to provide access to data or to check the integrity of </a:t>
            </a:r>
            <a:r>
              <a:rPr lang="en-US" dirty="0" smtClean="0">
                <a:solidFill>
                  <a:srgbClr val="0039A6"/>
                </a:solidFill>
                <a:latin typeface="Calibri" pitchFamily="34" charset="0"/>
                <a:cs typeface="Calibri" pitchFamily="34" charset="0"/>
              </a:rPr>
              <a:t>data, </a:t>
            </a:r>
            <a:r>
              <a:rPr lang="en-US" dirty="0">
                <a:solidFill>
                  <a:srgbClr val="0039A6"/>
                </a:solidFill>
                <a:latin typeface="Calibri" pitchFamily="34" charset="0"/>
                <a:cs typeface="Calibri" pitchFamily="34" charset="0"/>
              </a:rPr>
              <a:t>and compile, regularly update, and make available to Editors a list of appropriate databases for various file </a:t>
            </a:r>
            <a:r>
              <a:rPr lang="en-US" dirty="0" smtClean="0">
                <a:solidFill>
                  <a:srgbClr val="0039A6"/>
                </a:solidFill>
                <a:latin typeface="Calibri" pitchFamily="34" charset="0"/>
                <a:cs typeface="Calibri" pitchFamily="34" charset="0"/>
              </a:rPr>
              <a:t>types. </a:t>
            </a:r>
          </a:p>
          <a:p>
            <a:pPr>
              <a:defRPr/>
            </a:pPr>
            <a:r>
              <a:rPr lang="en-US" dirty="0" smtClean="0">
                <a:solidFill>
                  <a:srgbClr val="0039A6"/>
                </a:solidFill>
                <a:latin typeface="Calibri" pitchFamily="34" charset="0"/>
                <a:cs typeface="Calibri" pitchFamily="34" charset="0"/>
              </a:rPr>
              <a:t>ACS </a:t>
            </a:r>
            <a:r>
              <a:rPr lang="en-US" dirty="0">
                <a:solidFill>
                  <a:srgbClr val="0039A6"/>
                </a:solidFill>
                <a:latin typeface="Calibri" pitchFamily="34" charset="0"/>
                <a:cs typeface="Calibri" pitchFamily="34" charset="0"/>
              </a:rPr>
              <a:t>Publications survey Editors regarding their need to generate </a:t>
            </a:r>
            <a:r>
              <a:rPr lang="en-US" b="1" dirty="0">
                <a:solidFill>
                  <a:srgbClr val="0039A6"/>
                </a:solidFill>
                <a:latin typeface="Calibri" pitchFamily="34" charset="0"/>
                <a:cs typeface="Calibri" pitchFamily="34" charset="0"/>
              </a:rPr>
              <a:t>guidelines for their community </a:t>
            </a:r>
            <a:r>
              <a:rPr lang="en-US" b="1" dirty="0" smtClean="0">
                <a:solidFill>
                  <a:srgbClr val="0039A6"/>
                </a:solidFill>
                <a:latin typeface="Calibri" pitchFamily="34" charset="0"/>
                <a:cs typeface="Calibri" pitchFamily="34" charset="0"/>
              </a:rPr>
              <a:t>re </a:t>
            </a:r>
            <a:r>
              <a:rPr lang="en-US" b="1" dirty="0">
                <a:solidFill>
                  <a:srgbClr val="0039A6"/>
                </a:solidFill>
                <a:latin typeface="Calibri" pitchFamily="34" charset="0"/>
                <a:cs typeface="Calibri" pitchFamily="34" charset="0"/>
              </a:rPr>
              <a:t>data design and management</a:t>
            </a:r>
            <a:r>
              <a:rPr lang="en-US" dirty="0">
                <a:solidFill>
                  <a:srgbClr val="0039A6"/>
                </a:solidFill>
                <a:latin typeface="Calibri" pitchFamily="34" charset="0"/>
                <a:cs typeface="Calibri" pitchFamily="34" charset="0"/>
              </a:rPr>
              <a:t>, ascertain interest, and subsequently as needed form smaller topical focused taskforce(s) to consider how to best </a:t>
            </a:r>
            <a:r>
              <a:rPr lang="en-US" dirty="0" smtClean="0">
                <a:solidFill>
                  <a:srgbClr val="0039A6"/>
                </a:solidFill>
                <a:latin typeface="Calibri" pitchFamily="34" charset="0"/>
                <a:cs typeface="Calibri" pitchFamily="34" charset="0"/>
              </a:rPr>
              <a:t>facilitate.</a:t>
            </a:r>
          </a:p>
          <a:p>
            <a:pPr>
              <a:defRPr/>
            </a:pPr>
            <a:r>
              <a:rPr lang="en-US" dirty="0" smtClean="0">
                <a:solidFill>
                  <a:srgbClr val="0039A6"/>
                </a:solidFill>
                <a:latin typeface="Calibri" pitchFamily="34" charset="0"/>
                <a:cs typeface="Calibri" pitchFamily="34" charset="0"/>
              </a:rPr>
              <a:t>ACS </a:t>
            </a:r>
            <a:r>
              <a:rPr lang="en-US" dirty="0">
                <a:solidFill>
                  <a:srgbClr val="0039A6"/>
                </a:solidFill>
                <a:latin typeface="Calibri" pitchFamily="34" charset="0"/>
                <a:cs typeface="Calibri" pitchFamily="34" charset="0"/>
              </a:rPr>
              <a:t>Publications  provide annual feedback to the Taskforce and Editors on the </a:t>
            </a:r>
            <a:r>
              <a:rPr lang="en-US" b="1" dirty="0">
                <a:solidFill>
                  <a:srgbClr val="0039A6"/>
                </a:solidFill>
                <a:latin typeface="Calibri" pitchFamily="34" charset="0"/>
                <a:cs typeface="Calibri" pitchFamily="34" charset="0"/>
              </a:rPr>
              <a:t>data stewardship </a:t>
            </a:r>
            <a:r>
              <a:rPr lang="en-US" dirty="0">
                <a:solidFill>
                  <a:srgbClr val="0039A6"/>
                </a:solidFill>
                <a:latin typeface="Calibri" pitchFamily="34" charset="0"/>
                <a:cs typeface="Calibri" pitchFamily="34" charset="0"/>
              </a:rPr>
              <a:t>of ACS journals, including items of relevance to data in the articles and in the supporting information.  </a:t>
            </a:r>
            <a:endParaRPr lang="en-US" dirty="0" smtClean="0">
              <a:solidFill>
                <a:srgbClr val="0039A6"/>
              </a:solidFill>
              <a:latin typeface="Calibri" pitchFamily="34" charset="0"/>
              <a:cs typeface="Calibri" pitchFamily="34" charset="0"/>
            </a:endParaRPr>
          </a:p>
          <a:p>
            <a:pPr>
              <a:defRPr/>
            </a:pPr>
            <a:r>
              <a:rPr lang="en-US" dirty="0" smtClean="0">
                <a:solidFill>
                  <a:srgbClr val="0039A6"/>
                </a:solidFill>
                <a:latin typeface="Calibri" pitchFamily="34" charset="0"/>
                <a:cs typeface="Calibri" pitchFamily="34" charset="0"/>
              </a:rPr>
              <a:t>ACS </a:t>
            </a:r>
            <a:r>
              <a:rPr lang="en-US" dirty="0">
                <a:solidFill>
                  <a:srgbClr val="0039A6"/>
                </a:solidFill>
                <a:latin typeface="Calibri" pitchFamily="34" charset="0"/>
                <a:cs typeface="Calibri" pitchFamily="34" charset="0"/>
              </a:rPr>
              <a:t>Publications </a:t>
            </a:r>
            <a:r>
              <a:rPr lang="en-US" b="1" dirty="0" smtClean="0">
                <a:solidFill>
                  <a:srgbClr val="0039A6"/>
                </a:solidFill>
                <a:latin typeface="Calibri" pitchFamily="34" charset="0"/>
                <a:cs typeface="Calibri" pitchFamily="34" charset="0"/>
              </a:rPr>
              <a:t>aim </a:t>
            </a:r>
            <a:r>
              <a:rPr lang="en-US" b="1" dirty="0">
                <a:solidFill>
                  <a:srgbClr val="0039A6"/>
                </a:solidFill>
                <a:latin typeface="Calibri" pitchFamily="34" charset="0"/>
                <a:cs typeface="Calibri" pitchFamily="34" charset="0"/>
              </a:rPr>
              <a:t>to support all types </a:t>
            </a:r>
            <a:r>
              <a:rPr lang="en-US" b="1" dirty="0" smtClean="0">
                <a:solidFill>
                  <a:srgbClr val="0039A6"/>
                </a:solidFill>
                <a:latin typeface="Calibri" pitchFamily="34" charset="0"/>
                <a:cs typeface="Calibri" pitchFamily="34" charset="0"/>
              </a:rPr>
              <a:t>of </a:t>
            </a:r>
            <a:r>
              <a:rPr lang="en-US" b="1" dirty="0">
                <a:solidFill>
                  <a:srgbClr val="0039A6"/>
                </a:solidFill>
                <a:latin typeface="Calibri" pitchFamily="34" charset="0"/>
                <a:cs typeface="Calibri" pitchFamily="34" charset="0"/>
              </a:rPr>
              <a:t>data and the quantity of data </a:t>
            </a:r>
            <a:r>
              <a:rPr lang="en-US" dirty="0">
                <a:solidFill>
                  <a:srgbClr val="0039A6"/>
                </a:solidFill>
                <a:latin typeface="Calibri" pitchFamily="34" charset="0"/>
                <a:cs typeface="Calibri" pitchFamily="34" charset="0"/>
              </a:rPr>
              <a:t>as warranted by a particular journal community.  </a:t>
            </a:r>
            <a:endParaRPr lang="en-US" dirty="0" smtClean="0">
              <a:solidFill>
                <a:srgbClr val="0039A6"/>
              </a:solidFill>
              <a:latin typeface="Calibri" pitchFamily="34" charset="0"/>
              <a:cs typeface="Calibri" pitchFamily="34" charset="0"/>
            </a:endParaRPr>
          </a:p>
          <a:p>
            <a:pPr marL="0" indent="0">
              <a:buFont typeface="Arial" charset="0"/>
              <a:buNone/>
              <a:defRPr/>
            </a:pPr>
            <a:endParaRPr lang="en-US" dirty="0"/>
          </a:p>
          <a:p>
            <a:pPr marL="0" indent="0">
              <a:buFont typeface="Arial" charset="0"/>
              <a:buNone/>
              <a:defRPr/>
            </a:pPr>
            <a:endParaRPr lang="en-US" dirty="0"/>
          </a:p>
        </p:txBody>
      </p:sp>
    </p:spTree>
    <p:extLst>
      <p:ext uri="{BB962C8B-B14F-4D97-AF65-F5344CB8AC3E}">
        <p14:creationId xmlns:p14="http://schemas.microsoft.com/office/powerpoint/2010/main" val="39213771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
          <p:cNvSpPr>
            <a:spLocks noGrp="1" noChangeArrowheads="1"/>
          </p:cNvSpPr>
          <p:nvPr>
            <p:ph type="ftr" sz="quarter" idx="10"/>
          </p:nvPr>
        </p:nvSpPr>
        <p:spPr>
          <a:xfrm>
            <a:off x="6876256" y="6453336"/>
            <a:ext cx="2895600" cy="279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r>
              <a:rPr lang="en-US" smtClean="0">
                <a:solidFill>
                  <a:srgbClr val="0054A6"/>
                </a:solidFill>
              </a:rPr>
              <a:t>Proprietary and Confidential                                                                American Chemical Society</a:t>
            </a:r>
            <a:endParaRPr lang="en-GB" dirty="0">
              <a:solidFill>
                <a:srgbClr val="0054A6"/>
              </a:solidFill>
            </a:endParaRPr>
          </a:p>
        </p:txBody>
      </p:sp>
      <p:sp>
        <p:nvSpPr>
          <p:cNvPr id="6147" name="Rectangle 4"/>
          <p:cNvSpPr>
            <a:spLocks noGrp="1" noChangeArrowheads="1"/>
          </p:cNvSpPr>
          <p:nvPr>
            <p:ph type="ctrTitle"/>
          </p:nvPr>
        </p:nvSpPr>
        <p:spPr>
          <a:xfrm>
            <a:off x="611560" y="1196752"/>
            <a:ext cx="5329237" cy="2551112"/>
          </a:xfrm>
        </p:spPr>
        <p:txBody>
          <a:bodyPr/>
          <a:lstStyle/>
          <a:p>
            <a:pPr eaLnBrk="1" hangingPunct="1"/>
            <a:r>
              <a:rPr lang="en-GB" i="1" dirty="0" smtClean="0">
                <a:latin typeface="Calibri" pitchFamily="34" charset="0"/>
                <a:cs typeface="Calibri" pitchFamily="34" charset="0"/>
              </a:rPr>
              <a:t>Data Integrity, Accessibility, and Stewardship Taskforce</a:t>
            </a:r>
            <a:endParaRPr lang="en-GB" dirty="0" smtClean="0">
              <a:latin typeface="Calibri" pitchFamily="34" charset="0"/>
              <a:cs typeface="Calibri" pitchFamily="34" charset="0"/>
            </a:endParaRPr>
          </a:p>
        </p:txBody>
      </p:sp>
      <p:sp>
        <p:nvSpPr>
          <p:cNvPr id="6148" name="Rectangle 5"/>
          <p:cNvSpPr>
            <a:spLocks noGrp="1" noChangeArrowheads="1"/>
          </p:cNvSpPr>
          <p:nvPr>
            <p:ph type="subTitle" idx="1"/>
          </p:nvPr>
        </p:nvSpPr>
        <p:spPr>
          <a:xfrm>
            <a:off x="827584" y="4725144"/>
            <a:ext cx="5329237" cy="908050"/>
          </a:xfrm>
        </p:spPr>
        <p:txBody>
          <a:bodyPr/>
          <a:lstStyle/>
          <a:p>
            <a:pPr eaLnBrk="1" hangingPunct="1"/>
            <a:r>
              <a:rPr lang="en-US" sz="1800" dirty="0" smtClean="0">
                <a:latin typeface="Calibri" pitchFamily="34" charset="0"/>
                <a:cs typeface="Calibri" pitchFamily="34" charset="0"/>
              </a:rPr>
              <a:t>Darla Henderson, Ph.D.</a:t>
            </a:r>
          </a:p>
          <a:p>
            <a:pPr eaLnBrk="1" hangingPunct="1"/>
            <a:r>
              <a:rPr lang="en-US" sz="1800" i="1" dirty="0" smtClean="0">
                <a:latin typeface="Calibri" pitchFamily="34" charset="0"/>
                <a:cs typeface="Calibri" pitchFamily="34" charset="0"/>
              </a:rPr>
              <a:t>Asst. Director, Editorial Development</a:t>
            </a:r>
          </a:p>
          <a:p>
            <a:pPr eaLnBrk="1" hangingPunct="1"/>
            <a:r>
              <a:rPr lang="en-US" sz="1800" i="1" dirty="0" smtClean="0">
                <a:latin typeface="Calibri" pitchFamily="34" charset="0"/>
                <a:cs typeface="Calibri" pitchFamily="34" charset="0"/>
              </a:rPr>
              <a:t>Journals Publishing Group</a:t>
            </a:r>
            <a:endParaRPr lang="en-GB" sz="1800" i="1" dirty="0" smtClean="0">
              <a:latin typeface="Calibri" pitchFamily="34" charset="0"/>
              <a:cs typeface="Calibri" pitchFamily="34" charset="0"/>
            </a:endParaRPr>
          </a:p>
          <a:p>
            <a:pPr eaLnBrk="1" hangingPunct="1"/>
            <a:endParaRPr lang="en-GB" dirty="0" smtClean="0"/>
          </a:p>
        </p:txBody>
      </p:sp>
    </p:spTree>
    <p:extLst>
      <p:ext uri="{BB962C8B-B14F-4D97-AF65-F5344CB8AC3E}">
        <p14:creationId xmlns:p14="http://schemas.microsoft.com/office/powerpoint/2010/main" val="1373079550"/>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SFormType xmlns="ef37f7cd-4fdd-4405-b3bb-57afa5a5ba05">4</ACSFormType>
    <ACSDivision xmlns="ef37f7cd-4fdd-4405-b3bb-57afa5a5ba05">7</ACSDivision>
    <ACSFormCategory xmlns="ef37f7cd-4fdd-4405-b3bb-57afa5a5ba05">9</ACSFormCategory>
    <ACSDepartment xmlns="ef37f7cd-4fdd-4405-b3bb-57afa5a5ba05">20</ACSDepartment>
    <Body xmlns="http://schemas.microsoft.com/sharepoint/v3" xsi:nil="true"/>
    <ACSOffice xmlns="ef37f7cd-4fdd-4405-b3bb-57afa5a5ba05" xsi:nil="true"/>
    <ACSReviewPeriod xmlns="ef37f7cd-4fdd-4405-b3bb-57afa5a5ba05">6 months</ACSReviewPeriod>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ACS Document" ma:contentTypeID="0x010100EE5400EAE5C348F69CFB42058F1CAEDD006125EDC9C7B3984DA62393999F5DDE3E" ma:contentTypeVersion="2" ma:contentTypeDescription="Create a new ACS Document" ma:contentTypeScope="" ma:versionID="8bcd785133f71c55908b9484dadfdd61">
  <xsd:schema xmlns:xsd="http://www.w3.org/2001/XMLSchema" xmlns:p="http://schemas.microsoft.com/office/2006/metadata/properties" xmlns:ns1="http://schemas.microsoft.com/sharepoint/v3" xmlns:ns3="ef37f7cd-4fdd-4405-b3bb-57afa5a5ba05" targetNamespace="http://schemas.microsoft.com/office/2006/metadata/properties" ma:root="true" ma:fieldsID="0c1c18dc087cc3fe6b6a812a8c61a5d4" ns1:_="" ns3:_="">
    <xsd:import namespace="http://schemas.microsoft.com/sharepoint/v3"/>
    <xsd:import namespace="ef37f7cd-4fdd-4405-b3bb-57afa5a5ba05"/>
    <xsd:element name="properties">
      <xsd:complexType>
        <xsd:sequence>
          <xsd:element name="documentManagement">
            <xsd:complexType>
              <xsd:all>
                <xsd:element ref="ns1:PublishingStartDate" minOccurs="0"/>
                <xsd:element ref="ns1:PublishingExpirationDate" minOccurs="0"/>
                <xsd:element ref="ns1:Body" minOccurs="0"/>
                <xsd:element ref="ns3:ACSFormType"/>
                <xsd:element ref="ns3:ACSFormCategory"/>
                <xsd:element ref="ns3:ACSDepartment" minOccurs="0"/>
                <xsd:element ref="ns3:ACSDivision"/>
                <xsd:element ref="ns3:ACSOffice" minOccurs="0"/>
                <xsd:element ref="ns3:ACSReviewPeriod"/>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hidden="true" ma:internalName="PublishingStartDate">
      <xsd:simpleType>
        <xsd:restriction base="dms:Unknown"/>
      </xsd:simpleType>
    </xsd:element>
    <xsd:element name="PublishingExpirationDate" ma:index="9" nillable="true" ma:displayName="Scheduling End Date" ma:hidden="true" ma:internalName="PublishingExpirationDate">
      <xsd:simpleType>
        <xsd:restriction base="dms:Unknown"/>
      </xsd:simpleType>
    </xsd:element>
    <xsd:element name="Body" ma:index="10" nillable="true" ma:displayName="Body" ma:internalName="Body">
      <xsd:simpleType>
        <xsd:restriction base="dms:Note"/>
      </xsd:simpleType>
    </xsd:element>
  </xsd:schema>
  <xsd:schema xmlns:xsd="http://www.w3.org/2001/XMLSchema" xmlns:dms="http://schemas.microsoft.com/office/2006/documentManagement/types" targetNamespace="ef37f7cd-4fdd-4405-b3bb-57afa5a5ba05" elementFormDefault="qualified">
    <xsd:import namespace="http://schemas.microsoft.com/office/2006/documentManagement/types"/>
    <xsd:element name="ACSFormType" ma:index="12" ma:displayName="Form Type" ma:list="{8d172959-6fa4-42f6-871f-54dbdfd4aceb}" ma:internalName="ACSFormType" ma:readOnly="false" ma:showField="Title" ma:web="850cea4c-d0fb-4487-b51d-ee8ee284c70f">
      <xsd:simpleType>
        <xsd:restriction base="dms:Lookup"/>
      </xsd:simpleType>
    </xsd:element>
    <xsd:element name="ACSFormCategory" ma:index="13" ma:displayName="Form Category" ma:list="{44420682-dfcc-4f36-b99f-708f6f303a95}" ma:internalName="ACSFormCategory" ma:readOnly="false" ma:showField="Title" ma:web="850cea4c-d0fb-4487-b51d-ee8ee284c70f">
      <xsd:simpleType>
        <xsd:restriction base="dms:Lookup"/>
      </xsd:simpleType>
    </xsd:element>
    <xsd:element name="ACSDepartment" ma:index="14" nillable="true" ma:displayName="Department" ma:list="{176d82c5-5a88-44c8-9205-791b90956255}" ma:internalName="ACSDepartment" ma:readOnly="false" ma:showField="Title" ma:web="850cea4c-d0fb-4487-b51d-ee8ee284c70f">
      <xsd:simpleType>
        <xsd:restriction base="dms:Lookup"/>
      </xsd:simpleType>
    </xsd:element>
    <xsd:element name="ACSDivision" ma:index="15" ma:displayName="Division" ma:list="{1646f739-82ef-4b95-9990-978559a0f834}" ma:internalName="ACSDivision" ma:readOnly="false" ma:showField="Title" ma:web="850cea4c-d0fb-4487-b51d-ee8ee284c70f">
      <xsd:simpleType>
        <xsd:restriction base="dms:Lookup"/>
      </xsd:simpleType>
    </xsd:element>
    <xsd:element name="ACSOffice" ma:index="16" nillable="true" ma:displayName="Office" ma:format="Dropdown" ma:internalName="ACSOffice" ma:readOnly="false">
      <xsd:simpleType>
        <xsd:restriction base="dms:Choice">
          <xsd:enumeration value="Accounts Payable"/>
          <xsd:enumeration value="Administration"/>
          <xsd:enumeration value="Benefits"/>
          <xsd:enumeration value="Budgets &amp; Analysis"/>
          <xsd:enumeration value="Copy Center"/>
          <xsd:enumeration value="Conferencing"/>
          <xsd:enumeration value="General Accounting"/>
          <xsd:enumeration value="Human Resources"/>
          <xsd:enumeration value="National Meetings"/>
          <xsd:enumeration value="Payroll"/>
          <xsd:enumeration value="Purchasing"/>
          <xsd:enumeration value="Service Center"/>
          <xsd:enumeration value="Taxes"/>
        </xsd:restriction>
      </xsd:simpleType>
    </xsd:element>
    <xsd:element name="ACSReviewPeriod" ma:index="17" ma:displayName="Review Period" ma:default="6 months" ma:internalName="ACSReviewPeriod" ma:readOnly="false">
      <xsd:simpleType>
        <xsd:restriction base="dms:Choice">
          <xsd:enumeration value="1 day"/>
          <xsd:enumeration value="6 months"/>
          <xsd:enumeration value="12 months"/>
          <xsd:enumeration value="18 month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11"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8594B7F9-5602-4F82-9C08-40B220FB075E}">
  <ds:schemaRefs>
    <ds:schemaRef ds:uri="http://purl.org/dc/terms/"/>
    <ds:schemaRef ds:uri="http://www.w3.org/XML/1998/namespace"/>
    <ds:schemaRef ds:uri="http://schemas.microsoft.com/sharepoint/v3"/>
    <ds:schemaRef ds:uri="http://schemas.openxmlformats.org/package/2006/metadata/core-properties"/>
    <ds:schemaRef ds:uri="http://schemas.microsoft.com/office/2006/documentManagement/types"/>
    <ds:schemaRef ds:uri="http://schemas.microsoft.com/office/2006/metadata/properties"/>
    <ds:schemaRef ds:uri="http://purl.org/dc/dcmitype/"/>
    <ds:schemaRef ds:uri="http://purl.org/dc/elements/1.1/"/>
    <ds:schemaRef ds:uri="ef37f7cd-4fdd-4405-b3bb-57afa5a5ba05"/>
  </ds:schemaRefs>
</ds:datastoreItem>
</file>

<file path=customXml/itemProps2.xml><?xml version="1.0" encoding="utf-8"?>
<ds:datastoreItem xmlns:ds="http://schemas.openxmlformats.org/officeDocument/2006/customXml" ds:itemID="{4AAF0202-EFF2-4829-8469-B23103029E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f37f7cd-4fdd-4405-b3bb-57afa5a5ba05"/>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6F87352E-9701-4CAA-A87D-F1D0C9A22595}">
  <ds:schemaRefs>
    <ds:schemaRef ds:uri="http://schemas.microsoft.com/sharepoint/v3/contenttype/forms"/>
  </ds:schemaRefs>
</ds:datastoreItem>
</file>

<file path=customXml/itemProps4.xml><?xml version="1.0" encoding="utf-8"?>
<ds:datastoreItem xmlns:ds="http://schemas.openxmlformats.org/officeDocument/2006/customXml" ds:itemID="{F0759631-99B8-4658-BDE6-4820750E6033}">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16646</TotalTime>
  <Words>993</Words>
  <Application>Microsoft Office PowerPoint</Application>
  <PresentationFormat>On-screen Show (4:3)</PresentationFormat>
  <Paragraphs>90</Paragraphs>
  <Slides>8</Slides>
  <Notes>6</Notes>
  <HiddenSlides>0</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8</vt:i4>
      </vt:variant>
    </vt:vector>
  </HeadingPairs>
  <TitlesOfParts>
    <vt:vector size="13" baseType="lpstr">
      <vt:lpstr>Default Design</vt:lpstr>
      <vt:lpstr>Custom Design</vt:lpstr>
      <vt:lpstr>1_Custom Design</vt:lpstr>
      <vt:lpstr>2_Custom Design</vt:lpstr>
      <vt:lpstr>Image</vt:lpstr>
      <vt:lpstr>Data Integrity, Accessibility, and Stewardship Taskforce</vt:lpstr>
      <vt:lpstr>PowerPoint Presentation</vt:lpstr>
      <vt:lpstr>Ensuring the Integrity, Accessibility, and Stewardship of Research Data in the Digital Age</vt:lpstr>
      <vt:lpstr>Data and Data Integrity (NAS)</vt:lpstr>
      <vt:lpstr> Data Design, Management and Recognition Contributions of Data Professionals </vt:lpstr>
      <vt:lpstr>Data Sharing, Accessibility, Stewardship</vt:lpstr>
      <vt:lpstr>Recommendations of Taskforce</vt:lpstr>
      <vt:lpstr>Data Integrity, Accessibility, and Stewardship Taskforce</vt:lpstr>
    </vt:vector>
  </TitlesOfParts>
  <Company>Cicero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ACS PowerPoint Template</dc:title>
  <dc:creator>Ian Radcliffe</dc:creator>
  <cp:keywords>resources, branding, brand, powerpoint, chemistry for life</cp:keywords>
  <cp:lastModifiedBy>Darla Henderson</cp:lastModifiedBy>
  <cp:revision>200</cp:revision>
  <dcterms:created xsi:type="dcterms:W3CDTF">2010-12-17T14:27:12Z</dcterms:created>
  <dcterms:modified xsi:type="dcterms:W3CDTF">2011-11-13T19:57:50Z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ACS Document</vt:lpwstr>
  </property>
</Properties>
</file>