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slideLayouts/slideLayout13.xml" ContentType="application/vnd.openxmlformats-officedocument.presentationml.slideLayout+xml"/>
  <Default Extension="bin" ContentType="application/vnd.openxmlformats-officedocument.presentationml.printerSettings"/>
  <Override PartName="/ppt/slideMasters/slideMaster2.xml" ContentType="application/vnd.openxmlformats-officedocument.presentationml.slideMaster+xml"/>
  <Default Extension="rels" ContentType="application/vnd.openxmlformats-package.relationships+xml"/>
  <Override PartName="/ppt/slides/slide6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60" r:id="rId1"/>
    <p:sldMasterId id="2147483672" r:id="rId2"/>
  </p:sldMasterIdLst>
  <p:notesMasterIdLst>
    <p:notesMasterId r:id="rId11"/>
  </p:notesMasterIdLst>
  <p:sldIdLst>
    <p:sldId id="256" r:id="rId3"/>
    <p:sldId id="257" r:id="rId4"/>
    <p:sldId id="258" r:id="rId5"/>
    <p:sldId id="260" r:id="rId6"/>
    <p:sldId id="263" r:id="rId7"/>
    <p:sldId id="259" r:id="rId8"/>
    <p:sldId id="261" r:id="rId9"/>
    <p:sldId id="262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FF0000"/>
        </p14:laserClr>
      </p:ext>
      <p:ext uri="{2FDB2607-1784-4EEB-B798-7EB5836EED8A}">
        <p14:showMediaCtrls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napVertSplitter="1" vertBarState="minimized" horzBarState="maximized">
    <p:restoredLeft sz="15441" autoAdjust="0"/>
    <p:restoredTop sz="92522" autoAdjust="0"/>
  </p:normalViewPr>
  <p:slideViewPr>
    <p:cSldViewPr>
      <p:cViewPr>
        <p:scale>
          <a:sx n="74" d="100"/>
          <a:sy n="74" d="100"/>
        </p:scale>
        <p:origin x="-88" y="-2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766" y="-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viewProps" Target="viewProps.xml"/><Relationship Id="rId4" Type="http://schemas.openxmlformats.org/officeDocument/2006/relationships/slide" Target="slides/slide2.xml"/><Relationship Id="rId7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6" Type="http://schemas.openxmlformats.org/officeDocument/2006/relationships/tableStyles" Target="tableStyles.xml"/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10" Type="http://schemas.openxmlformats.org/officeDocument/2006/relationships/slide" Target="slides/slide8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2" Type="http://schemas.openxmlformats.org/officeDocument/2006/relationships/printerSettings" Target="printerSettings/printerSettings1.bin"/><Relationship Id="rId2" Type="http://schemas.openxmlformats.org/officeDocument/2006/relationships/slideMaster" Target="slideMasters/slideMaster2.xml"/><Relationship Id="rId9" Type="http://schemas.openxmlformats.org/officeDocument/2006/relationships/slide" Target="slides/slide7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CA9B148-13C2-4755-9AAC-7FE1DAAE1785}" type="datetimeFigureOut">
              <a:rPr lang="en-US"/>
              <a:pPr>
                <a:defRPr/>
              </a:pPr>
              <a:t>11/14/11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1B13D97-398F-4FCB-9125-60CDFA50A2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933767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7280FF-828B-45CF-B6FE-0151C311B0B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7280FF-828B-45CF-B6FE-0151C311B0B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54BAF-A854-44B0-B295-9ECAB2C7CB19}" type="datetimeFigureOut">
              <a:rPr lang="en-US"/>
              <a:pPr>
                <a:defRPr/>
              </a:pPr>
              <a:t>11/14/11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49CDF-AA47-45B0-9889-FF7846F162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731ED-15AE-4757-9038-424895BB2560}" type="datetimeFigureOut">
              <a:rPr lang="en-US"/>
              <a:pPr>
                <a:defRPr/>
              </a:pPr>
              <a:t>11/14/11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0A610-545B-46A6-A8AA-E75F46DB04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DD3EE-572E-4185-A468-6FBCEBFFEEB6}" type="datetimeFigureOut">
              <a:rPr lang="en-US"/>
              <a:pPr>
                <a:defRPr/>
              </a:pPr>
              <a:t>11/14/11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351B4-E1FE-4E53-9BD3-1DE85F58AA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91696-5698-43EA-B33A-39D73BF0A465}" type="datetimeFigureOut">
              <a:rPr lang="en-US"/>
              <a:pPr>
                <a:defRPr/>
              </a:pPr>
              <a:t>11/14/11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EC8ED-A598-4C3C-8052-76A634EA71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25FF3-1590-4F73-8C55-102A961C6AEA}" type="datetimeFigureOut">
              <a:rPr lang="en-US"/>
              <a:pPr>
                <a:defRPr/>
              </a:pPr>
              <a:t>11/14/11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102FF-CD1B-4554-8C7B-D2690E663B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29A16-00ED-4200-A241-98E18A01BC4C}" type="datetimeFigureOut">
              <a:rPr lang="en-US"/>
              <a:pPr>
                <a:defRPr/>
              </a:pPr>
              <a:t>11/14/11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E5BC9-5470-488A-913D-C06C7AD627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62E57-A997-4E59-907C-7F0F22FC6FC4}" type="datetimeFigureOut">
              <a:rPr lang="en-US"/>
              <a:pPr>
                <a:defRPr/>
              </a:pPr>
              <a:t>11/14/11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DB488-9A2C-4375-9262-D2B3684A8E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14C6A-CD10-4CA4-8A67-67D80C63D92A}" type="datetimeFigureOut">
              <a:rPr lang="en-US"/>
              <a:pPr>
                <a:defRPr/>
              </a:pPr>
              <a:t>11/14/11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4C792-C644-4A09-B8A2-5B29A50FEA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1E4CE-1404-45A8-BB81-CF10B2766CA2}" type="datetimeFigureOut">
              <a:rPr lang="en-US"/>
              <a:pPr>
                <a:defRPr/>
              </a:pPr>
              <a:t>11/14/11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0F6456-3A07-4312-9EAD-C6FED80819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9A702-5BD1-4819-8DD1-405F9B30FEFF}" type="datetimeFigureOut">
              <a:rPr lang="en-US"/>
              <a:pPr>
                <a:defRPr/>
              </a:pPr>
              <a:t>11/14/11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5632DC-0C48-4C42-BAE4-B9F99AFE8B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6CC82-2EC4-4364-833D-B8638E7F505F}" type="datetimeFigureOut">
              <a:rPr lang="en-US"/>
              <a:pPr>
                <a:defRPr/>
              </a:pPr>
              <a:t>11/14/11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7F479-9120-4468-9229-8982587B94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CS-1000 PPT CAP template.jpg" descr="/CLIENTS/ACS/ACS-1000 PPT CAP template/ACS-1000 PPT CAP templat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CS-1000 PPT CAP template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630160" cy="581025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rgbClr val="0E4C8D"/>
                </a:solidFill>
                <a:latin typeface="Garamond" pitchFamily="18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647700" y="2138363"/>
            <a:ext cx="7632700" cy="4217987"/>
          </a:xfrm>
          <a:prstGeom prst="rect">
            <a:avLst/>
          </a:prstGeom>
        </p:spPr>
        <p:txBody>
          <a:bodyPr/>
          <a:lstStyle>
            <a:lvl1pPr>
              <a:buFont typeface="Arial" pitchFamily="34" charset="0"/>
              <a:buChar char="•"/>
              <a:defRPr sz="2800">
                <a:latin typeface="Garamond" pitchFamily="18" charset="0"/>
                <a:cs typeface="Arial" pitchFamily="34" charset="0"/>
              </a:defRPr>
            </a:lvl1pPr>
            <a:lvl2pPr>
              <a:buFont typeface="Arial" pitchFamily="34" charset="0"/>
              <a:buChar char="•"/>
              <a:defRPr sz="2400">
                <a:latin typeface="Garamond" pitchFamily="18" charset="0"/>
                <a:cs typeface="Arial" pitchFamily="34" charset="0"/>
              </a:defRPr>
            </a:lvl2pPr>
            <a:lvl3pPr>
              <a:buFont typeface="Arial" pitchFamily="34" charset="0"/>
              <a:buChar char="•"/>
              <a:defRPr sz="1800">
                <a:latin typeface="Garamond" pitchFamily="18" charset="0"/>
                <a:cs typeface="Arial" pitchFamily="34" charset="0"/>
              </a:defRPr>
            </a:lvl3pPr>
            <a:lvl4pPr>
              <a:buFont typeface="Arial" pitchFamily="34" charset="0"/>
              <a:buChar char="•"/>
              <a:defRPr sz="1800">
                <a:latin typeface="Garamond" pitchFamily="18" charset="0"/>
                <a:cs typeface="Arial" pitchFamily="34" charset="0"/>
              </a:defRPr>
            </a:lvl4pPr>
            <a:lvl5pPr>
              <a:buFont typeface="Arial" pitchFamily="34" charset="0"/>
              <a:buChar char="•"/>
              <a:defRPr sz="1800">
                <a:latin typeface="Garamond" pitchFamily="18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3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DDC7288-9986-46ED-80B3-E2E4CE3BF94C}" type="datetimeFigureOut">
              <a:rPr lang="en-US"/>
              <a:pPr>
                <a:defRPr/>
              </a:pPr>
              <a:t>11/14/11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1DF576E-9CBA-49AB-87DB-5B87F50721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667000" y="274638"/>
            <a:ext cx="601980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tx1"/>
          </a:solidFill>
          <a:latin typeface="Arial" charset="0"/>
          <a:ea typeface="ＭＳ Ｐゴシック" pitchFamily="32" charset="-128"/>
          <a:cs typeface="ＭＳ Ｐゴシック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32" charset="-128"/>
          <a:cs typeface="ＭＳ Ｐゴシック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32" charset="-128"/>
          <a:cs typeface="ＭＳ Ｐゴシック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32" charset="-128"/>
          <a:cs typeface="ＭＳ Ｐゴシック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32" charset="-128"/>
          <a:cs typeface="ＭＳ Ｐゴシック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2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2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2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2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Arial" charset="0"/>
          <a:ea typeface="ＭＳ Ｐゴシック" pitchFamily="32" charset="-128"/>
          <a:cs typeface="ＭＳ Ｐゴシック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Arial" charset="0"/>
          <a:ea typeface="ＭＳ Ｐゴシック" pitchFamily="32" charset="-128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Arial" charset="0"/>
          <a:ea typeface="ＭＳ Ｐゴシック" pitchFamily="32" charset="-128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Arial" charset="0"/>
          <a:ea typeface="ＭＳ Ｐゴシック" pitchFamily="32" charset="-128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Arial" charset="0"/>
          <a:ea typeface="ＭＳ Ｐゴシック" pitchFamily="32" charset="-128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 idx="4294967295"/>
          </p:nvPr>
        </p:nvSpPr>
        <p:spPr>
          <a:xfrm>
            <a:off x="76200" y="1676400"/>
            <a:ext cx="8915400" cy="22860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latin typeface="Georgia" pitchFamily="18" charset="0"/>
                <a:ea typeface="ＭＳ Ｐゴシック" pitchFamily="34" charset="-128"/>
              </a:rPr>
              <a:t/>
            </a:r>
            <a:br>
              <a:rPr lang="en-US" sz="2800" dirty="0" smtClean="0">
                <a:latin typeface="Georgia" pitchFamily="18" charset="0"/>
                <a:ea typeface="ＭＳ Ｐゴシック" pitchFamily="34" charset="-128"/>
              </a:rPr>
            </a:br>
            <a:r>
              <a:rPr lang="en-US" sz="2800" smtClean="0">
                <a:latin typeface="Georgia" pitchFamily="18" charset="0"/>
                <a:ea typeface="ＭＳ Ｐゴシック" pitchFamily="34" charset="-128"/>
              </a:rPr>
              <a:t>What’s New </a:t>
            </a:r>
            <a:r>
              <a:rPr lang="en-US" sz="2800" dirty="0" smtClean="0">
                <a:latin typeface="Georgia" pitchFamily="18" charset="0"/>
                <a:ea typeface="ＭＳ Ｐゴシック" pitchFamily="34" charset="-128"/>
              </a:rPr>
              <a:t>at the University of Arkansas Libraries</a:t>
            </a:r>
            <a:br>
              <a:rPr lang="en-US" sz="2800" dirty="0" smtClean="0">
                <a:latin typeface="Georgia" pitchFamily="18" charset="0"/>
                <a:ea typeface="ＭＳ Ｐゴシック" pitchFamily="34" charset="-128"/>
              </a:rPr>
            </a:br>
            <a:endParaRPr lang="en-US" sz="2800" dirty="0" smtClean="0">
              <a:solidFill>
                <a:srgbClr val="FF0000"/>
              </a:solidFill>
              <a:latin typeface="Georgia" pitchFamily="18" charset="0"/>
              <a:ea typeface="ＭＳ Ｐゴシック" pitchFamily="34" charset="-128"/>
            </a:endParaRPr>
          </a:p>
        </p:txBody>
      </p:sp>
      <p:sp>
        <p:nvSpPr>
          <p:cNvPr id="5123" name="Subtitle 2"/>
          <p:cNvSpPr>
            <a:spLocks noGrp="1"/>
          </p:cNvSpPr>
          <p:nvPr>
            <p:ph type="subTitle" idx="4294967295"/>
          </p:nvPr>
        </p:nvSpPr>
        <p:spPr>
          <a:xfrm>
            <a:off x="838200" y="5867400"/>
            <a:ext cx="7446963" cy="381000"/>
          </a:xfrm>
        </p:spPr>
        <p:txBody>
          <a:bodyPr/>
          <a:lstStyle/>
          <a:p>
            <a:pPr marL="0" indent="0" algn="r"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en-US" sz="1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Lutishoor Salisbury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1219201"/>
            <a:ext cx="7632700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Strategic Initiatives  (1-5 years)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b="1" dirty="0" smtClean="0"/>
              <a:t>Assessment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defining, develop and measure outcomes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continuous improvement</a:t>
            </a:r>
          </a:p>
          <a:p>
            <a:pPr marL="0" indent="0">
              <a:buNone/>
            </a:pPr>
            <a:r>
              <a:rPr lang="en-US" b="1" dirty="0" smtClean="0"/>
              <a:t>Discovery</a:t>
            </a:r>
            <a:r>
              <a:rPr lang="en-US" dirty="0" smtClean="0"/>
              <a:t>  -- in different formats, physical, virtual, social media,  apps, etc.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Outreach and instruction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Partnering with faculty  </a:t>
            </a:r>
            <a:r>
              <a:rPr lang="en-US" dirty="0" smtClean="0"/>
              <a:t>-- student learning, grant 	 	 writing, assessment, impact of their work 	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/>
              <a:t>	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5203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1066801"/>
            <a:ext cx="7632700" cy="528955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Re-purpose space  </a:t>
            </a:r>
            <a:r>
              <a:rPr lang="en-US" dirty="0" smtClean="0"/>
              <a:t>--  more collaborative, quiet study, </a:t>
            </a:r>
          </a:p>
          <a:p>
            <a:pPr marL="0" indent="0">
              <a:buNone/>
            </a:pPr>
            <a:r>
              <a:rPr lang="en-US" b="1" dirty="0" smtClean="0"/>
              <a:t>Plenty computers, laptops, kindle, IPADs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 smtClean="0"/>
              <a:t>New Organization Structure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increase communication &amp; collaboration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new work flows to support mission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Collections   -- </a:t>
            </a:r>
            <a:r>
              <a:rPr lang="en-US" dirty="0" smtClean="0"/>
              <a:t>No cancellation this year  -- flat budget  -- data farm – review material before renew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1798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1219201"/>
            <a:ext cx="7632700" cy="5137150"/>
          </a:xfrm>
        </p:spPr>
        <p:txBody>
          <a:bodyPr/>
          <a:lstStyle/>
          <a:p>
            <a:r>
              <a:rPr lang="en-US" dirty="0" smtClean="0"/>
              <a:t>Digital curation  -- born digital resources</a:t>
            </a:r>
          </a:p>
          <a:p>
            <a:r>
              <a:rPr lang="en-US" dirty="0" smtClean="0"/>
              <a:t>Dean’s 5 year review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2600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 idx="4294967295"/>
          </p:nvPr>
        </p:nvSpPr>
        <p:spPr>
          <a:xfrm>
            <a:off x="76200" y="1676400"/>
            <a:ext cx="8915400" cy="22860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latin typeface="Georgia" pitchFamily="18" charset="0"/>
                <a:ea typeface="ＭＳ Ｐゴシック" pitchFamily="34" charset="-128"/>
              </a:rPr>
              <a:t/>
            </a:r>
            <a:br>
              <a:rPr lang="en-US" sz="2800" dirty="0" smtClean="0">
                <a:latin typeface="Georgia" pitchFamily="18" charset="0"/>
                <a:ea typeface="ＭＳ Ｐゴシック" pitchFamily="34" charset="-128"/>
              </a:rPr>
            </a:br>
            <a:r>
              <a:rPr lang="en-US" sz="2800" dirty="0" smtClean="0">
                <a:latin typeface="Georgia" pitchFamily="18" charset="0"/>
                <a:ea typeface="ＭＳ Ｐゴシック" pitchFamily="34" charset="-128"/>
              </a:rPr>
              <a:t>E-Books at University of Arkansas Libraries, Fayetteville</a:t>
            </a:r>
            <a:endParaRPr lang="en-US" sz="2800" dirty="0" smtClean="0">
              <a:solidFill>
                <a:srgbClr val="FF0000"/>
              </a:solidFill>
              <a:latin typeface="Georgia" pitchFamily="18" charset="0"/>
              <a:ea typeface="ＭＳ Ｐゴシック" pitchFamily="34" charset="-128"/>
            </a:endParaRPr>
          </a:p>
        </p:txBody>
      </p:sp>
      <p:sp>
        <p:nvSpPr>
          <p:cNvPr id="5123" name="Subtitle 2"/>
          <p:cNvSpPr>
            <a:spLocks noGrp="1"/>
          </p:cNvSpPr>
          <p:nvPr>
            <p:ph type="subTitle" idx="4294967295"/>
          </p:nvPr>
        </p:nvSpPr>
        <p:spPr>
          <a:xfrm>
            <a:off x="838200" y="5867400"/>
            <a:ext cx="7446963" cy="381000"/>
          </a:xfrm>
        </p:spPr>
        <p:txBody>
          <a:bodyPr/>
          <a:lstStyle/>
          <a:p>
            <a:pPr marL="0" indent="0" algn="r"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en-US" sz="1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Lutishoor Salisbury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666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66801"/>
            <a:ext cx="7630160" cy="533400"/>
          </a:xfrm>
        </p:spPr>
        <p:txBody>
          <a:bodyPr/>
          <a:lstStyle/>
          <a:p>
            <a:r>
              <a:rPr lang="en-US" dirty="0" smtClean="0"/>
              <a:t>E-Books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1828801"/>
            <a:ext cx="7632700" cy="4527550"/>
          </a:xfrm>
        </p:spPr>
        <p:txBody>
          <a:bodyPr/>
          <a:lstStyle/>
          <a:p>
            <a:r>
              <a:rPr lang="en-US" dirty="0" smtClean="0"/>
              <a:t>Purchase e-books from several vendors (</a:t>
            </a:r>
            <a:r>
              <a:rPr lang="en-US" dirty="0"/>
              <a:t>E</a:t>
            </a:r>
            <a:r>
              <a:rPr lang="en-US" dirty="0" smtClean="0"/>
              <a:t>brary, EBSCO, Wiley, Science Direct, Oxford, Rittenhouse, Gale, etc.)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Perpetual access preferred</a:t>
            </a:r>
          </a:p>
          <a:p>
            <a:endParaRPr lang="en-US" dirty="0" smtClean="0"/>
          </a:p>
          <a:p>
            <a:r>
              <a:rPr lang="en-US" dirty="0" smtClean="0"/>
              <a:t>Over $200.00 must have prior approval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Experimenting with 2 trials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8798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1"/>
            <a:ext cx="7630160" cy="152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1066800"/>
            <a:ext cx="7632700" cy="528955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PDA – Ebrary (managed by YBP)</a:t>
            </a:r>
          </a:p>
          <a:p>
            <a:pPr marL="0" indent="0">
              <a:buNone/>
            </a:pPr>
            <a:r>
              <a:rPr lang="en-US" dirty="0"/>
              <a:t>	discovery record in catalog initially</a:t>
            </a:r>
          </a:p>
          <a:p>
            <a:pPr marL="0" indent="0">
              <a:buNone/>
            </a:pPr>
            <a:r>
              <a:rPr lang="en-US" dirty="0"/>
              <a:t>	more than 2 uses – full </a:t>
            </a:r>
            <a:r>
              <a:rPr lang="en-US" dirty="0" smtClean="0"/>
              <a:t>record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YBP – </a:t>
            </a:r>
            <a:r>
              <a:rPr lang="en-US" sz="2400" dirty="0" smtClean="0"/>
              <a:t>already have approval plan set up with library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 selector’s familiarity with the interface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	  coding already in place for acquisition/budget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	  superior technical support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Trial to buy some general interest and test prep titles to load on kindle to lend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3108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Luti Salisbury</a:t>
            </a:r>
          </a:p>
          <a:p>
            <a:pPr marL="0" indent="0">
              <a:buNone/>
            </a:pPr>
            <a:r>
              <a:rPr lang="en-US" smtClean="0"/>
              <a:t>lsalisbu@uark.edu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1458551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Office Them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ACS_CAP_11022010</Template>
  <TotalTime>2056</TotalTime>
  <Words>284</Words>
  <Application>Microsoft Macintosh PowerPoint</Application>
  <PresentationFormat>On-screen Show (4:3)</PresentationFormat>
  <Paragraphs>49</Paragraphs>
  <Slides>8</Slides>
  <Notes>2</Notes>
  <HiddenSlides>0</HiddenSlides>
  <MMClips>0</MMClips>
  <ScaleCrop>false</ScaleCrop>
  <HeadingPairs>
    <vt:vector size="4" baseType="variant">
      <vt:variant>
        <vt:lpstr>Design Template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Custom Design</vt:lpstr>
      <vt:lpstr>1_Office Theme</vt:lpstr>
      <vt:lpstr> What’s New at the University of Arkansas Libraries </vt:lpstr>
      <vt:lpstr>Slide 2</vt:lpstr>
      <vt:lpstr>Slide 3</vt:lpstr>
      <vt:lpstr>Slide 4</vt:lpstr>
      <vt:lpstr> E-Books at University of Arkansas Libraries, Fayetteville</vt:lpstr>
      <vt:lpstr>E-Books</vt:lpstr>
      <vt:lpstr>Slide 7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Norah</dc:creator>
  <cp:lastModifiedBy>American Chemical Society</cp:lastModifiedBy>
  <cp:revision>215</cp:revision>
  <cp:lastPrinted>2011-04-25T15:35:12Z</cp:lastPrinted>
  <dcterms:created xsi:type="dcterms:W3CDTF">2011-11-14T19:32:31Z</dcterms:created>
  <dcterms:modified xsi:type="dcterms:W3CDTF">2011-11-14T20:04:29Z</dcterms:modified>
</cp:coreProperties>
</file>