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77" r:id="rId2"/>
    <p:sldId id="278" r:id="rId3"/>
  </p:sldIdLst>
  <p:sldSz cx="7772400" cy="5029200"/>
  <p:notesSz cx="6881813" cy="9296400"/>
  <p:embeddedFontLst>
    <p:embeddedFont>
      <p:font typeface="Calibri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Untitled Section" id="{C2F88BE0-F2B0-4610-A638-D2B7EB153FCC}">
          <p14:sldIdLst>
            <p14:sldId id="277"/>
            <p14:sldId id="27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97" autoAdjust="0"/>
    <p:restoredTop sz="99853" autoAdjust="0"/>
  </p:normalViewPr>
  <p:slideViewPr>
    <p:cSldViewPr>
      <p:cViewPr varScale="1">
        <p:scale>
          <a:sx n="134" d="100"/>
          <a:sy n="134" d="100"/>
        </p:scale>
        <p:origin x="-78" y="-282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64960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218716" y="300693"/>
            <a:ext cx="8544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/>
              <a:t>Polymers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34541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4094" y="4521000"/>
            <a:ext cx="1321506" cy="432000"/>
          </a:xfrm>
          <a:prstGeom prst="rect">
            <a:avLst/>
          </a:prstGeom>
        </p:spPr>
      </p:pic>
      <p:pic>
        <p:nvPicPr>
          <p:cNvPr id="13" name="图片 12" descr="logo-镂空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304800" y="4521000"/>
            <a:ext cx="555817" cy="432000"/>
          </a:xfrm>
          <a:prstGeom prst="rect">
            <a:avLst/>
          </a:prstGeom>
        </p:spPr>
      </p:pic>
      <p:pic>
        <p:nvPicPr>
          <p:cNvPr id="15" name="图片 14" descr="Science and China logo.jpg"/>
          <p:cNvPicPr>
            <a:picLocks noChangeAspect="1"/>
          </p:cNvPicPr>
          <p:nvPr userDrawn="1"/>
        </p:nvPicPr>
        <p:blipFill>
          <a:blip r:embed="rId7" cstate="print"/>
          <a:srcRect l="1961" r="1961"/>
          <a:stretch>
            <a:fillRect/>
          </a:stretch>
        </p:blipFill>
        <p:spPr>
          <a:xfrm>
            <a:off x="6248400" y="4572000"/>
            <a:ext cx="1260144" cy="360000"/>
          </a:xfrm>
          <a:prstGeom prst="rect">
            <a:avLst/>
          </a:prstGeom>
        </p:spPr>
      </p:pic>
      <p:pic>
        <p:nvPicPr>
          <p:cNvPr id="16" name="图片 15" descr="Peking University LOGO.jpg"/>
          <p:cNvPicPr>
            <a:picLocks noChangeAspect="1"/>
          </p:cNvPicPr>
          <p:nvPr userDrawn="1"/>
        </p:nvPicPr>
        <p:blipFill>
          <a:blip r:embed="rId8" cstate="print"/>
          <a:srcRect l="18750" t="9375" r="18750" b="9375"/>
          <a:stretch>
            <a:fillRect/>
          </a:stretch>
        </p:blipFill>
        <p:spPr>
          <a:xfrm>
            <a:off x="3574709" y="4495800"/>
            <a:ext cx="387691" cy="504000"/>
          </a:xfrm>
          <a:prstGeom prst="rect">
            <a:avLst/>
          </a:prstGeom>
        </p:spPr>
      </p:pic>
      <p:pic>
        <p:nvPicPr>
          <p:cNvPr id="17" name="图片 16" descr="Dow logo.jpg"/>
          <p:cNvPicPr>
            <a:picLocks noChangeAspect="1"/>
          </p:cNvPicPr>
          <p:nvPr userDrawn="1"/>
        </p:nvPicPr>
        <p:blipFill>
          <a:blip r:embed="rId9" cstate="print"/>
          <a:srcRect l="4329" t="6186" r="4329" b="8763"/>
          <a:stretch>
            <a:fillRect/>
          </a:stretch>
        </p:blipFill>
        <p:spPr>
          <a:xfrm>
            <a:off x="4659328" y="4572000"/>
            <a:ext cx="903272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iming>
    <p:tnLst>
      <p:par>
        <p:cTn id="1" dur="indefinite" restart="never" nodeType="tmRoot"/>
      </p:par>
    </p:tnLst>
  </p:timing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285690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/>
              <a:t>聚丙烯酸钠有多吸水？</a:t>
            </a:r>
            <a:endParaRPr lang="en-US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363416" y="1066800"/>
            <a:ext cx="1836615" cy="1615827"/>
          </a:xfrm>
          <a:prstGeom prst="rect">
            <a:avLst/>
          </a:prstGeom>
        </p:spPr>
        <p:txBody>
          <a:bodyPr wrap="square" numCol="1" spcCol="274320">
            <a:spAutoFit/>
          </a:bodyPr>
          <a:lstStyle/>
          <a:p>
            <a:r>
              <a:rPr lang="zh-CN" altLang="en-US" sz="1100" b="1" dirty="0">
                <a:latin typeface="SimSun" pitchFamily="2" charset="-122"/>
                <a:ea typeface="SimSun" pitchFamily="2" charset="-122"/>
              </a:rPr>
              <a:t>实验材料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聚丙烯酸钠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实用盐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药匙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烧杯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滴管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褐色纸巾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杯子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铅笔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7600" y="1066800"/>
            <a:ext cx="4038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1" dirty="0">
                <a:latin typeface="SimSun" pitchFamily="2" charset="-122"/>
                <a:ea typeface="SimSun" pitchFamily="2" charset="-122"/>
              </a:rPr>
              <a:t>实验</a:t>
            </a:r>
            <a:r>
              <a:rPr lang="en-US" sz="1100" b="1" dirty="0" err="1">
                <a:latin typeface="SimSun" pitchFamily="2" charset="-122"/>
                <a:ea typeface="SimSun" pitchFamily="2" charset="-122"/>
              </a:rPr>
              <a:t>步骤</a:t>
            </a:r>
            <a:endParaRPr lang="en-US" sz="1100" b="1" dirty="0">
              <a:latin typeface="SimSun" pitchFamily="2" charset="-122"/>
              <a:ea typeface="SimSun" pitchFamily="2" charset="-122"/>
            </a:endParaRPr>
          </a:p>
          <a:p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1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在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三个杯子中的某一个加入聚丙烯酸钠，然后倒入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30ml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水。跟学生们说，你将会改变杯子的顺序，而他们需要找出哪一个杯子里面有水。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228600" lvl="0" indent="-228600">
              <a:buFont typeface="+mj-lt"/>
              <a:buAutoNum type="arabicPeriod" startAt="2"/>
            </a:pPr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2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用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杯子和铅笔在一张纸巾上画两个相同的圆。用滴管在其中一个圆的中心一滴一滴地加水，直到水渗到圆的边缘，要记下一共加了多少滴水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。</a:t>
            </a:r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marL="228600" lvl="0" indent="-228600">
              <a:buFont typeface="+mj-lt"/>
              <a:buAutoNum type="arabicPeriod" startAt="2"/>
            </a:pP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3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舀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一勺聚丙烯酸钠放到另一个圆的中心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。</a:t>
            </a:r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marL="228600" lvl="0" indent="-228600">
              <a:buFont typeface="+mj-lt"/>
              <a:buAutoNum type="arabicPeriod" startAt="2"/>
            </a:pP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4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往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这个含有聚丙烯酸钠的圆心上滴加水，滴加的滴数和前一个圆上滴加的相同。看一看，水有没有渗到圆的边缘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。</a:t>
            </a:r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marL="228600" lvl="0" indent="-228600">
              <a:buFont typeface="+mj-lt"/>
              <a:buAutoNum type="arabicPeriod" startAt="2"/>
            </a:pP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5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在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聚丙烯酸钠上继续滴加水，直到一共滴加了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100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滴水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。</a:t>
            </a:r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marL="228600" lvl="0" indent="-228600">
              <a:buFont typeface="+mj-lt"/>
              <a:buAutoNum type="arabicPeriod" startAt="2"/>
            </a:pP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6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在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聚丙烯酸钠上加少量的盐，仔细地观察。</a:t>
            </a:r>
            <a:endParaRPr lang="es-ES" sz="1100" dirty="0">
              <a:latin typeface="SimSun" pitchFamily="2" charset="-122"/>
              <a:ea typeface="SimSun" pitchFamily="2" charset="-122"/>
            </a:endParaRPr>
          </a:p>
        </p:txBody>
      </p:sp>
      <p:pic>
        <p:nvPicPr>
          <p:cNvPr id="7" name="Picture 2" descr="http://sweetclipart.com/multisite/sweetclipart/files/silver_spo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1382" y="2751012"/>
            <a:ext cx="762000" cy="34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bestclipartblog.com/clipart-pics/beaker-clip-art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209800" y="3241616"/>
            <a:ext cx="573983" cy="52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1275013390727_hz-fileserver2_911346[1]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40404"/>
              </a:clrFrom>
              <a:clrTo>
                <a:srgbClr val="04040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30" t="12999" r="7695" b="6842"/>
          <a:stretch>
            <a:fillRect/>
          </a:stretch>
        </p:blipFill>
        <p:spPr bwMode="auto">
          <a:xfrm>
            <a:off x="1143000" y="2863117"/>
            <a:ext cx="926923" cy="64008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680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0554" y="1066800"/>
            <a:ext cx="73152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SimSun" pitchFamily="2" charset="-122"/>
                <a:ea typeface="SimSun" pitchFamily="2" charset="-122"/>
              </a:rPr>
              <a:t>化学原理解</a:t>
            </a:r>
            <a:r>
              <a:rPr lang="zh-CN" altLang="en-US" sz="1200" b="1" dirty="0" smtClean="0">
                <a:latin typeface="SimSun" pitchFamily="2" charset="-122"/>
                <a:ea typeface="SimSun" pitchFamily="2" charset="-122"/>
              </a:rPr>
              <a:t>释</a:t>
            </a:r>
            <a:endParaRPr lang="en-US" altLang="zh-CN" sz="1200" b="1" dirty="0" smtClean="0">
              <a:latin typeface="SimSun" pitchFamily="2" charset="-122"/>
              <a:ea typeface="SimSun" pitchFamily="2" charset="-122"/>
            </a:endParaRPr>
          </a:p>
          <a:p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聚丙烯酸钠分子上有很多区域吸水性很强。盐里面的钠离子和氯离子对水分子亲和性也很强。因此，在聚丙烯酸钠凝胶上加盐的时候，两者之间会互相竞争。聚丙烯酸钠所吸收的水分子中，有一部分会去结合钠离子和氯离子，这就是为什么水（实际上已经是盐水了）会从聚丙烯酸钠凝胶中渗出来。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r>
              <a:rPr lang="en-US" sz="1200" dirty="0">
                <a:latin typeface="SimSun" pitchFamily="2" charset="-122"/>
                <a:ea typeface="SimSun" pitchFamily="2" charset="-122"/>
              </a:rPr>
              <a:t> </a:t>
            </a:r>
          </a:p>
          <a:p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以下是聚丙烯酸钠的一些用途</a:t>
            </a:r>
            <a:r>
              <a:rPr lang="zh-CN" altLang="en-US" sz="1200" dirty="0" smtClean="0">
                <a:latin typeface="SimSun" pitchFamily="2" charset="-122"/>
                <a:ea typeface="SimSun" pitchFamily="2" charset="-122"/>
              </a:rPr>
              <a:t>：</a:t>
            </a:r>
            <a:endParaRPr lang="en-US" altLang="zh-CN" sz="1200" dirty="0" smtClean="0">
              <a:latin typeface="SimSun" pitchFamily="2" charset="-122"/>
              <a:ea typeface="SimSun" pitchFamily="2" charset="-122"/>
            </a:endParaRPr>
          </a:p>
          <a:p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一次性纸尿布中大部分都含有聚丙烯酸钠</a:t>
            </a:r>
            <a:r>
              <a:rPr lang="zh-CN" altLang="en-US" sz="1200" dirty="0" smtClean="0">
                <a:latin typeface="SimSun" pitchFamily="2" charset="-122"/>
                <a:ea typeface="SimSun" pitchFamily="2" charset="-122"/>
              </a:rPr>
              <a:t>。</a:t>
            </a:r>
            <a:endParaRPr lang="en-US" altLang="zh-CN" sz="1200" dirty="0" smtClean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户外的植物很容易变干。把聚丙烯酸钠</a:t>
            </a:r>
            <a:r>
              <a:rPr lang="zh-CN" altLang="en-US" sz="1200" dirty="0" smtClean="0">
                <a:latin typeface="SimSun" pitchFamily="2" charset="-122"/>
                <a:ea typeface="SimSun" pitchFamily="2" charset="-122"/>
              </a:rPr>
              <a:t>（或</a:t>
            </a: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者类似的超强吸水性聚合物）混入土壤中，就能让土壤中的水份多保存一段时间</a:t>
            </a:r>
            <a:r>
              <a:rPr lang="zh-CN" altLang="en-US" sz="1200" dirty="0" smtClean="0">
                <a:latin typeface="SimSun" pitchFamily="2" charset="-122"/>
                <a:ea typeface="SimSun" pitchFamily="2" charset="-122"/>
              </a:rPr>
              <a:t>。</a:t>
            </a:r>
            <a:endParaRPr lang="en-US" altLang="zh-CN" sz="1200" dirty="0" smtClean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有一种聚丙烯酸钠加完水之后就像雪花一样，电影拍摄中就用它们来模拟下雪场景</a:t>
            </a:r>
            <a:r>
              <a:rPr lang="zh-CN" altLang="en-US" sz="1200" dirty="0" smtClean="0">
                <a:latin typeface="SimSun" pitchFamily="2" charset="-122"/>
                <a:ea typeface="SimSun" pitchFamily="2" charset="-122"/>
              </a:rPr>
              <a:t>。</a:t>
            </a:r>
            <a:endParaRPr lang="en-US" altLang="zh-CN" sz="1200" dirty="0" smtClean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在森林起火时，人们会用聚丙烯酸钠做成的泡沫和凝胶喷洒在火势前方的建筑物上。这一层泡沫和凝胶能够保护建筑物。等大火过去之后，再喷洒更多的水就能把它们洗掉了。</a:t>
            </a:r>
            <a:r>
              <a:rPr lang="es-ES" sz="1200" dirty="0" smtClean="0">
                <a:latin typeface="SimSun" pitchFamily="2" charset="-122"/>
                <a:ea typeface="SimSun" pitchFamily="2" charset="-122"/>
              </a:rPr>
              <a:t> 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285690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/>
              <a:t>聚丙烯酸钠有多吸水？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144376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1244</TotalTime>
  <Words>430</Words>
  <Application>Microsoft Office PowerPoint</Application>
  <PresentationFormat>自定义</PresentationFormat>
  <Paragraphs>37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Arial</vt:lpstr>
      <vt:lpstr>宋体</vt:lpstr>
      <vt:lpstr>Calibri</vt:lpstr>
      <vt:lpstr>Wingdings</vt:lpstr>
      <vt:lpstr>TheSans ACS W7 Bold</vt:lpstr>
      <vt:lpstr>1_Template</vt:lpstr>
      <vt:lpstr>幻灯片 1</vt:lpstr>
      <vt:lpstr>幻灯片 2</vt:lpstr>
    </vt:vector>
  </TitlesOfParts>
  <Company>American Chemical Society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王亚茹</cp:lastModifiedBy>
  <cp:revision>173</cp:revision>
  <cp:lastPrinted>2013-08-28T20:02:02Z</cp:lastPrinted>
  <dcterms:created xsi:type="dcterms:W3CDTF">2013-07-29T15:01:58Z</dcterms:created>
  <dcterms:modified xsi:type="dcterms:W3CDTF">2014-07-10T00:31:43Z</dcterms:modified>
</cp:coreProperties>
</file>