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83" r:id="rId2"/>
    <p:sldId id="284" r:id="rId3"/>
  </p:sldIdLst>
  <p:sldSz cx="7772400" cy="5029200"/>
  <p:notesSz cx="6881813" cy="9296400"/>
  <p:embeddedFontLst>
    <p:embeddedFont>
      <p:font typeface="Calibri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Untitled Section" id="{C2F88BE0-F2B0-4610-A638-D2B7EB153FCC}">
          <p14:sldIdLst>
            <p14:sldId id="283"/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134" d="100"/>
          <a:sy n="134" d="100"/>
        </p:scale>
        <p:origin x="-78" y="-234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64960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88131" y="262221"/>
            <a:ext cx="7932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19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</a:t>
            </a:r>
            <a:endParaRPr lang="en-US" sz="1400" b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4094" y="4521000"/>
            <a:ext cx="1321506" cy="432000"/>
          </a:xfrm>
          <a:prstGeom prst="rect">
            <a:avLst/>
          </a:prstGeom>
        </p:spPr>
      </p:pic>
      <p:pic>
        <p:nvPicPr>
          <p:cNvPr id="13" name="图片 12" descr="logo-镂空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04800" y="4521000"/>
            <a:ext cx="555817" cy="432000"/>
          </a:xfrm>
          <a:prstGeom prst="rect">
            <a:avLst/>
          </a:prstGeom>
        </p:spPr>
      </p:pic>
      <p:pic>
        <p:nvPicPr>
          <p:cNvPr id="15" name="图片 14" descr="Science and China logo.jpg"/>
          <p:cNvPicPr>
            <a:picLocks noChangeAspect="1"/>
          </p:cNvPicPr>
          <p:nvPr userDrawn="1"/>
        </p:nvPicPr>
        <p:blipFill>
          <a:blip r:embed="rId7" cstate="print"/>
          <a:srcRect l="1961" r="1961"/>
          <a:stretch>
            <a:fillRect/>
          </a:stretch>
        </p:blipFill>
        <p:spPr>
          <a:xfrm>
            <a:off x="6248400" y="4572000"/>
            <a:ext cx="1260144" cy="360000"/>
          </a:xfrm>
          <a:prstGeom prst="rect">
            <a:avLst/>
          </a:prstGeom>
        </p:spPr>
      </p:pic>
      <p:pic>
        <p:nvPicPr>
          <p:cNvPr id="16" name="图片 15" descr="Peking University LOGO.jpg"/>
          <p:cNvPicPr>
            <a:picLocks noChangeAspect="1"/>
          </p:cNvPicPr>
          <p:nvPr userDrawn="1"/>
        </p:nvPicPr>
        <p:blipFill>
          <a:blip r:embed="rId8" cstate="print"/>
          <a:srcRect l="18750" t="9375" r="18750" b="9375"/>
          <a:stretch>
            <a:fillRect/>
          </a:stretch>
        </p:blipFill>
        <p:spPr>
          <a:xfrm>
            <a:off x="3574709" y="4495800"/>
            <a:ext cx="387691" cy="504000"/>
          </a:xfrm>
          <a:prstGeom prst="rect">
            <a:avLst/>
          </a:prstGeom>
        </p:spPr>
      </p:pic>
      <p:pic>
        <p:nvPicPr>
          <p:cNvPr id="17" name="图片 16" descr="Dow logo.jpg"/>
          <p:cNvPicPr>
            <a:picLocks noChangeAspect="1"/>
          </p:cNvPicPr>
          <p:nvPr userDrawn="1"/>
        </p:nvPicPr>
        <p:blipFill>
          <a:blip r:embed="rId9" cstate="print"/>
          <a:srcRect l="4329" t="6186" r="4329" b="8763"/>
          <a:stretch>
            <a:fillRect/>
          </a:stretch>
        </p:blipFill>
        <p:spPr>
          <a:xfrm>
            <a:off x="4659328" y="4572000"/>
            <a:ext cx="903272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iming>
    <p:tnLst>
      <p:par>
        <p:cTn id="1" dur="indefinite" restart="never" nodeType="tmRoot"/>
      </p:par>
    </p:tnLst>
  </p:timing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30480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/>
              <a:t>对于顽固污渍，尝试洗涤剂！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12942" y="914400"/>
            <a:ext cx="365760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实验材料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个白纸卡片（如索引卡）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个保鲜袋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胶带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支标记表或圆珠笔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量匙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3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个一次性纸杯（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40ml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左右）。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水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食用色素（红，蓝或绿色）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植物油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洗涤剂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滴管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牙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签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9727" y="3581400"/>
            <a:ext cx="365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SimSun" pitchFamily="2" charset="-122"/>
                <a:ea typeface="SimSun" pitchFamily="2" charset="-122"/>
              </a:rPr>
              <a:t>实验技巧</a:t>
            </a:r>
            <a:r>
              <a:rPr lang="en-US" sz="1200" b="1" dirty="0">
                <a:latin typeface="SimSun" pitchFamily="2" charset="-122"/>
                <a:ea typeface="SimSun" pitchFamily="2" charset="-122"/>
              </a:rPr>
              <a:t> 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为了更好的观察实验，可以使用放大镜或手电筒。</a:t>
            </a:r>
            <a:r>
              <a:rPr lang="en-US" sz="1200" dirty="0">
                <a:latin typeface="SimSun" pitchFamily="2" charset="-122"/>
                <a:ea typeface="SimSun" pitchFamily="2" charset="-122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2400" y="990600"/>
            <a:ext cx="350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SimSun" pitchFamily="2" charset="-122"/>
                <a:ea typeface="SimSun" pitchFamily="2" charset="-122"/>
              </a:rPr>
              <a:t>实验安全 </a:t>
            </a:r>
            <a:endParaRPr lang="en-US" sz="1600" b="1" dirty="0">
              <a:latin typeface="SimSun" pitchFamily="2" charset="-122"/>
              <a:ea typeface="SimSun" pitchFamily="2" charset="-122"/>
            </a:endParaRPr>
          </a:p>
          <a:p>
            <a:pPr algn="ctr"/>
            <a:r>
              <a:rPr lang="zh-CN" altLang="en-US" sz="1600" b="1" dirty="0">
                <a:solidFill>
                  <a:srgbClr val="FF0000"/>
                </a:solidFill>
                <a:latin typeface="SimSun" pitchFamily="2" charset="-122"/>
                <a:ea typeface="SimSun" pitchFamily="2" charset="-122"/>
              </a:rPr>
              <a:t>请不要饮用本次活动中的任何水样</a:t>
            </a:r>
            <a:endParaRPr lang="en-US" sz="1600" b="1" dirty="0">
              <a:solidFill>
                <a:srgbClr val="FF0000"/>
              </a:solidFill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0" y="1824335"/>
            <a:ext cx="403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>
                <a:latin typeface="SimSun" pitchFamily="2" charset="-122"/>
                <a:ea typeface="SimSun" pitchFamily="2" charset="-122"/>
              </a:rPr>
              <a:t>对于顽固污渍，尝试洗涤剂！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algn="ctr"/>
            <a:r>
              <a:rPr lang="zh-CN" altLang="en-US" sz="1200" b="1" dirty="0">
                <a:latin typeface="SimSun" pitchFamily="2" charset="-122"/>
                <a:ea typeface="SimSun" pitchFamily="2" charset="-122"/>
              </a:rPr>
              <a:t>你观察到了什么</a:t>
            </a:r>
            <a:r>
              <a:rPr lang="en-US" sz="1200" b="1" dirty="0">
                <a:latin typeface="SimSun" pitchFamily="2" charset="-122"/>
                <a:ea typeface="SimSun" pitchFamily="2" charset="-122"/>
              </a:rPr>
              <a:t>...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5745477"/>
              </p:ext>
            </p:extLst>
          </p:nvPr>
        </p:nvGraphicFramePr>
        <p:xfrm>
          <a:off x="3961982" y="2286000"/>
          <a:ext cx="3734218" cy="2057400"/>
        </p:xfrm>
        <a:graphic>
          <a:graphicData uri="http://schemas.openxmlformats.org/drawingml/2006/table">
            <a:tbl>
              <a:tblPr firstRow="1" firstCol="1" bandRow="1"/>
              <a:tblGrid>
                <a:gridCol w="1866365"/>
                <a:gridCol w="1867853"/>
              </a:tblGrid>
              <a:tr h="4860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b="1" kern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…</a:t>
                      </a:r>
                      <a:r>
                        <a:rPr lang="zh-CN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水和油混合</a:t>
                      </a:r>
                      <a:r>
                        <a:rPr lang="es-CO" sz="1200" b="1" kern="1400" dirty="0" smtClean="0">
                          <a:solidFill>
                            <a:srgbClr val="000000"/>
                          </a:solidFill>
                          <a:effectLst/>
                          <a:latin typeface="SimSun" pitchFamily="2" charset="-122"/>
                          <a:ea typeface="SimSun" pitchFamily="2" charset="-122"/>
                          <a:cs typeface="Times New Roman"/>
                        </a:rPr>
                        <a:t>?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SimSun" pitchFamily="2" charset="-122"/>
                        <a:ea typeface="SimSun" pitchFamily="2" charset="-122"/>
                        <a:cs typeface="Times New Roman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…</a:t>
                      </a:r>
                      <a:r>
                        <a:rPr lang="zh-CN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水和油加上洗涤剂混合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SimSun" pitchFamily="2" charset="-122"/>
                          <a:ea typeface="SimSun" pitchFamily="2" charset="-122"/>
                          <a:cs typeface="+mn-cs"/>
                        </a:rPr>
                        <a:t>?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SimSun" pitchFamily="2" charset="-122"/>
                        <a:ea typeface="SimSun" pitchFamily="2" charset="-122"/>
                        <a:cs typeface="Times New Roman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7136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122" name="Picture 2" descr="http://www.oneperfectdayblog.net/wp-content/uploads/2012/02/img_0750.jpg?w=68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86000"/>
            <a:ext cx="815148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168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914400"/>
            <a:ext cx="3974123" cy="3477875"/>
          </a:xfrm>
          <a:prstGeom prst="rect">
            <a:avLst/>
          </a:prstGeom>
        </p:spPr>
        <p:txBody>
          <a:bodyPr wrap="square" numCol="1" spcCol="274320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实验步骤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r>
              <a:rPr lang="en-US" sz="1100" dirty="0">
                <a:latin typeface="SimSun" pitchFamily="2" charset="-122"/>
                <a:ea typeface="SimSun" pitchFamily="2" charset="-122"/>
              </a:rPr>
              <a:t> </a:t>
            </a: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将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白纸卡片放入保鲜袋内并密封。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2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用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胶带和笔，标记其中一个杯子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为 </a:t>
            </a:r>
            <a:r>
              <a:rPr lang="en-US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“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植物油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”</a:t>
            </a:r>
            <a:r>
              <a:rPr lang="zh-CN" alt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，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另一个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为   </a:t>
            </a:r>
            <a:r>
              <a:rPr lang="en-US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“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水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” </a:t>
            </a:r>
            <a:r>
              <a:rPr lang="zh-CN" alt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，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最后一个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为 </a:t>
            </a:r>
            <a:r>
              <a:rPr lang="en-US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“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洗涤剂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”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3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加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入一汤匙水到标有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“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水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”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的杯子里，加入一滴含有食用色素的水，搅拌。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4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加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入一汤匙植物油到标记为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“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植物油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”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的杯子里，加入一汤匙洗涤剂到标记为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“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洗涤剂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”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的杯子里。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5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用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滴管向塑料袋中加入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6</a:t>
            </a:r>
            <a:r>
              <a:rPr lang="zh-CN" altLang="en-US" sz="1100" dirty="0">
                <a:latin typeface="SimSun" pitchFamily="2" charset="-122"/>
                <a:ea typeface="SimSun" pitchFamily="2" charset="-122"/>
                <a:cs typeface="Arial" pitchFamily="34" charset="0"/>
              </a:rPr>
              <a:t>滴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含有食用色素的水。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6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在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塑料袋的另一部分做相同的事情，所以在塑料袋分开的地方有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2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个地方含有食用色素的水。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7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你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可以用相同的滴管滴几滴油加至各个区域的水中。观察水和油是混合的还是分开的？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79277" y="3083004"/>
            <a:ext cx="3516923" cy="1107996"/>
          </a:xfrm>
          <a:prstGeom prst="rect">
            <a:avLst/>
          </a:prstGeom>
          <a:solidFill>
            <a:srgbClr val="0039A6">
              <a:alpha val="10196"/>
            </a:srgbClr>
          </a:solidFill>
        </p:spPr>
        <p:txBody>
          <a:bodyPr wrap="square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化学原理解释</a:t>
            </a:r>
            <a:r>
              <a:rPr lang="en-US" sz="1100" b="1" dirty="0">
                <a:latin typeface="SimSun" pitchFamily="2" charset="-122"/>
                <a:ea typeface="SimSun" pitchFamily="2" charset="-122"/>
              </a:rPr>
              <a:t> </a:t>
            </a:r>
            <a:endParaRPr lang="en-US" sz="1100" b="1" dirty="0" smtClean="0">
              <a:latin typeface="SimSun" pitchFamily="2" charset="-122"/>
              <a:ea typeface="SimSun" pitchFamily="2" charset="-122"/>
            </a:endParaRPr>
          </a:p>
          <a:p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水和油不能互溶，因为它们是完全不同的物质。当滴一滴在塑料片上时，它们有不同的触感，并且性质也不一样。洗涤剂是一种既可溶于水又可溶于油的物质，因而这三种物质可以很好的溶在一起。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914400"/>
            <a:ext cx="359312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8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用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牙签搅拌其中一个区域的水和油。油与水是否保持混合或者一旦你停止搅拌它们是否就分开了。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	</a:t>
            </a:r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9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将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牙签放在有洗涤剂的杯子中，然后用这个牙签搅拌有水和油的另一个区域。你可以说水和油比没有洗涤剂混合的更好？不停的搅拌，看油和水混合的有多好？水和油彼此混合了么？如果水和油还没有完全混合在一起，让牙签再次浸湿洗涤剂，然后不断搅拌水和油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10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清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理你的工作区和洗手。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30480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/>
              <a:t>对于顽固污渍，尝试洗涤剂！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20816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1345</TotalTime>
  <Words>322</Words>
  <Application>Microsoft Office PowerPoint</Application>
  <PresentationFormat>自定义</PresentationFormat>
  <Paragraphs>52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Calibri</vt:lpstr>
      <vt:lpstr>Times New Roman</vt:lpstr>
      <vt:lpstr>Wingdings</vt:lpstr>
      <vt:lpstr>TheSans ACS W7 Bold</vt:lpstr>
      <vt:lpstr>1_Template</vt:lpstr>
      <vt:lpstr>幻灯片 1</vt:lpstr>
      <vt:lpstr>幻灯片 2</vt:lpstr>
    </vt:vector>
  </TitlesOfParts>
  <Company>American Chemical Society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王亚茹</cp:lastModifiedBy>
  <cp:revision>182</cp:revision>
  <cp:lastPrinted>2013-08-28T20:02:02Z</cp:lastPrinted>
  <dcterms:created xsi:type="dcterms:W3CDTF">2013-07-29T15:01:58Z</dcterms:created>
  <dcterms:modified xsi:type="dcterms:W3CDTF">2014-07-10T00:33:41Z</dcterms:modified>
</cp:coreProperties>
</file>