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74" r:id="rId2"/>
    <p:sldId id="275" r:id="rId3"/>
  </p:sldIdLst>
  <p:sldSz cx="7772400" cy="5029200"/>
  <p:notesSz cx="6881813" cy="92964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C2F88BE0-F2B0-4610-A638-D2B7EB153FCC}">
          <p14:sldIdLst>
            <p14:sldId id="274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134" d="100"/>
          <a:sy n="134" d="100"/>
        </p:scale>
        <p:origin x="-78" y="-282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696913"/>
            <a:ext cx="53863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E72CE-50C9-43FA-A9CE-2DC14DAB05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8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13349" y="161417"/>
            <a:ext cx="921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Acids or Bases</a:t>
            </a:r>
            <a:endParaRPr lang="en-US" sz="1100" b="0" noProof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040" y="150172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4094" y="4521000"/>
            <a:ext cx="1321506" cy="432000"/>
          </a:xfrm>
          <a:prstGeom prst="rect">
            <a:avLst/>
          </a:prstGeom>
        </p:spPr>
      </p:pic>
      <p:pic>
        <p:nvPicPr>
          <p:cNvPr id="13" name="图片 12" descr="logo-镂空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04800" y="4521000"/>
            <a:ext cx="555817" cy="432000"/>
          </a:xfrm>
          <a:prstGeom prst="rect">
            <a:avLst/>
          </a:prstGeom>
        </p:spPr>
      </p:pic>
      <p:pic>
        <p:nvPicPr>
          <p:cNvPr id="15" name="图片 14" descr="Science and China logo.jpg"/>
          <p:cNvPicPr>
            <a:picLocks noChangeAspect="1"/>
          </p:cNvPicPr>
          <p:nvPr userDrawn="1"/>
        </p:nvPicPr>
        <p:blipFill>
          <a:blip r:embed="rId7" cstate="print"/>
          <a:srcRect l="1961" r="1961"/>
          <a:stretch>
            <a:fillRect/>
          </a:stretch>
        </p:blipFill>
        <p:spPr>
          <a:xfrm>
            <a:off x="6248400" y="4572000"/>
            <a:ext cx="1260144" cy="360000"/>
          </a:xfrm>
          <a:prstGeom prst="rect">
            <a:avLst/>
          </a:prstGeom>
        </p:spPr>
      </p:pic>
      <p:pic>
        <p:nvPicPr>
          <p:cNvPr id="16" name="图片 15" descr="Peking University LOGO.jpg"/>
          <p:cNvPicPr>
            <a:picLocks noChangeAspect="1"/>
          </p:cNvPicPr>
          <p:nvPr userDrawn="1"/>
        </p:nvPicPr>
        <p:blipFill>
          <a:blip r:embed="rId8" cstate="print"/>
          <a:srcRect l="18750" t="9375" r="18750" b="9375"/>
          <a:stretch>
            <a:fillRect/>
          </a:stretch>
        </p:blipFill>
        <p:spPr>
          <a:xfrm>
            <a:off x="3574709" y="4495800"/>
            <a:ext cx="387691" cy="504000"/>
          </a:xfrm>
          <a:prstGeom prst="rect">
            <a:avLst/>
          </a:prstGeom>
        </p:spPr>
      </p:pic>
      <p:pic>
        <p:nvPicPr>
          <p:cNvPr id="17" name="图片 16" descr="Dow logo.jpg"/>
          <p:cNvPicPr>
            <a:picLocks noChangeAspect="1"/>
          </p:cNvPicPr>
          <p:nvPr userDrawn="1"/>
        </p:nvPicPr>
        <p:blipFill>
          <a:blip r:embed="rId9" cstate="print"/>
          <a:srcRect l="4329" t="6186" r="4329" b="8763"/>
          <a:stretch>
            <a:fillRect/>
          </a:stretch>
        </p:blipFill>
        <p:spPr>
          <a:xfrm>
            <a:off x="4659328" y="4572000"/>
            <a:ext cx="903272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3048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指示剂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52046" y="990600"/>
            <a:ext cx="3505200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实验材料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红叶卷心菜的叶子（切成碎片）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热水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量勺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量杯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塑料袋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个滴管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个小杯子（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40ml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左右）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醋（大约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1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药匙）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洗衣粉（大约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1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药匙）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根平的牙签（用作小药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匙）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654" y="3246313"/>
            <a:ext cx="3488502" cy="100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62400" y="914400"/>
            <a:ext cx="373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实验技</a:t>
            </a:r>
            <a:r>
              <a:rPr lang="zh-CN" altLang="en-US" sz="1100" b="1" dirty="0" smtClean="0">
                <a:latin typeface="SimSun" pitchFamily="2" charset="-122"/>
                <a:ea typeface="SimSun" pitchFamily="2" charset="-122"/>
              </a:rPr>
              <a:t>巧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你可以用任何家用器具来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测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PH</a:t>
            </a:r>
            <a:r>
              <a:rPr lang="es-ES" sz="1100" dirty="0" smtClean="0">
                <a:latin typeface="SimSun" pitchFamily="2" charset="-122"/>
                <a:ea typeface="SimSun" pitchFamily="2" charset="-122"/>
              </a:rPr>
              <a:t>.</a:t>
            </a:r>
          </a:p>
          <a:p>
            <a:endParaRPr lang="en-US" sz="800" dirty="0" smtClean="0">
              <a:latin typeface="SimSun" pitchFamily="2" charset="-122"/>
              <a:ea typeface="SimSun" pitchFamily="2" charset="-122"/>
            </a:endParaRPr>
          </a:p>
          <a:p>
            <a:endParaRPr lang="en-US" sz="800" dirty="0">
              <a:latin typeface="SimSun" pitchFamily="2" charset="-122"/>
              <a:ea typeface="SimSun" pitchFamily="2" charset="-122"/>
            </a:endParaRPr>
          </a:p>
          <a:p>
            <a:pPr algn="ctr"/>
            <a:r>
              <a:rPr lang="zh-CN" altLang="en-US" sz="1400" b="1" dirty="0">
                <a:latin typeface="SimSun" pitchFamily="2" charset="-122"/>
                <a:ea typeface="SimSun" pitchFamily="2" charset="-122"/>
              </a:rPr>
              <a:t>注意事</a:t>
            </a:r>
            <a:r>
              <a:rPr lang="zh-CN" altLang="en-US" sz="1400" b="1" dirty="0" smtClean="0">
                <a:latin typeface="SimSun" pitchFamily="2" charset="-122"/>
                <a:ea typeface="SimSun" pitchFamily="2" charset="-122"/>
              </a:rPr>
              <a:t>项</a:t>
            </a:r>
            <a:endParaRPr lang="es-ES" sz="1400" b="1" dirty="0" smtClean="0">
              <a:latin typeface="SimSun" pitchFamily="2" charset="-122"/>
              <a:ea typeface="SimSun" pitchFamily="2" charset="-122"/>
            </a:endParaRPr>
          </a:p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SimSun" pitchFamily="2" charset="-122"/>
                <a:ea typeface="SimSun" pitchFamily="2" charset="-122"/>
              </a:rPr>
              <a:t>该实验中的所有液体都不能饮用</a:t>
            </a:r>
            <a:endParaRPr lang="en-US" sz="1400" b="1" dirty="0">
              <a:solidFill>
                <a:srgbClr val="FF0000"/>
              </a:solidFill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37076" y="2438400"/>
            <a:ext cx="358444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实验步骤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指示剂的准备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把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红叶卷心菜的叶子放入塑料袋中。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加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入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3/4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杯的热水，将塑料袋封口。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挤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压袋子中的叶子碎片，直到溶液变成深蓝色（大概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分钟）深蓝色的溶液就是指示剂溶液。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413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691" y="990600"/>
            <a:ext cx="3665415" cy="3308598"/>
          </a:xfrm>
          <a:prstGeom prst="rect">
            <a:avLst/>
          </a:prstGeom>
        </p:spPr>
        <p:txBody>
          <a:bodyPr wrap="square" numCol="1" spcCol="274320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物质的酸碱</a:t>
            </a:r>
            <a:r>
              <a:rPr lang="zh-CN" altLang="en-US" sz="1100" b="1" dirty="0" smtClean="0">
                <a:latin typeface="SimSun" pitchFamily="2" charset="-122"/>
                <a:ea typeface="SimSun" pitchFamily="2" charset="-122"/>
              </a:rPr>
              <a:t>度</a:t>
            </a:r>
            <a:endParaRPr lang="en-US" altLang="zh-CN" sz="1100" b="1" dirty="0" smtClean="0">
              <a:latin typeface="SimSun" pitchFamily="2" charset="-122"/>
              <a:ea typeface="SimSun" pitchFamily="2" charset="-122"/>
            </a:endParaRPr>
          </a:p>
          <a:p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给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个药匙分别做上标签：醋、洗衣粉、指示剂、指示剂和醋、指示剂和洗衣粉。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向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标有醋的杯子中加入两大药匙醋。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向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标有洗衣粉的杯子中加入两大药匙水和一大药匙洗衣粉，搅拌。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4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向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剩余的</a:t>
            </a:r>
            <a:r>
              <a:rPr lang="en-US" sz="1100" dirty="0">
                <a:latin typeface="Arial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个杯子加入两大药匙指示剂溶液。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pPr lvl="0"/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pPr lvl="0"/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5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滴管加一滴醋到标有“指示剂和醋”的杯子里。轻轻地搅拌使其混匀。你观察到了什么？这个颜色和标有“指示剂”的杯子中的颜色一样吗？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endParaRPr lang="en-US" altLang="zh-CN" sz="1100" dirty="0" smtClean="0">
              <a:latin typeface="SimSun" pitchFamily="2" charset="-122"/>
              <a:ea typeface="SimSun" pitchFamily="2" charset="-122"/>
            </a:endParaRPr>
          </a:p>
          <a:p>
            <a:r>
              <a:rPr lang="en-US" altLang="zh-CN" sz="1100" dirty="0" smtClean="0">
                <a:latin typeface="Arial" pitchFamily="34" charset="0"/>
                <a:ea typeface="SimSun" pitchFamily="2" charset="-122"/>
                <a:cs typeface="Arial" pitchFamily="34" charset="0"/>
              </a:rPr>
              <a:t>6</a:t>
            </a:r>
            <a:r>
              <a:rPr lang="en-US" altLang="zh-CN" sz="1100" dirty="0" smtClean="0">
                <a:latin typeface="SimSun" pitchFamily="2" charset="-122"/>
                <a:ea typeface="SimSun" pitchFamily="2" charset="-122"/>
              </a:rPr>
              <a:t>. </a:t>
            </a:r>
            <a:r>
              <a:rPr lang="zh-CN" altLang="en-US" sz="1100" dirty="0" smtClean="0">
                <a:latin typeface="SimSun" pitchFamily="2" charset="-122"/>
                <a:ea typeface="SimSun" pitchFamily="2" charset="-122"/>
              </a:rPr>
              <a:t>用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第二支滴管加一滴洗衣粉溶液到标有“洗衣粉和指示剂”的杯子中。</a:t>
            </a:r>
            <a:r>
              <a:rPr lang="en-US" sz="1100" dirty="0">
                <a:latin typeface="SimSun" pitchFamily="2" charset="-122"/>
                <a:ea typeface="SimSun" pitchFamily="2" charset="-122"/>
              </a:rPr>
              <a:t> </a:t>
            </a:r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轻轻地搅拌使其混匀。你观察到了什么？这个颜色和标有“指示剂”的杯子中的颜色一样吗？</a:t>
            </a:r>
            <a:endParaRPr lang="en-US" sz="1100" dirty="0" smtClean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4" name="AutoShape 2" descr="data:image/jpeg;base64,/9j/4AAQSkZJRgABAQAAAQABAAD/2wCEAAkGBxQTERUUExQWFRUXFx8aGBgYGBUZGhgYHBUcFhgdHRcYHCggHBwmHhQWITEiJSkrLi4uFyAzODMsNygtLisBCgoKDg0OGxAQGywkICQ0LCwsLDQsLywsNCwsLCwsNCwsLC00LCwsNCwsLCw0LCwsLCwsLDQsLCwsNCwsLCwsLP/AABEIALcBEwMBIgACEQEDEQH/xAAcAAEAAgMBAQEAAAAAAAAAAAAABAUDBgcCAQj/xAA+EAACAQIEAwYEAwYFBQEBAAABAhEAAwQSITEFQVEGEyJhcYEykaGxQlLBFCMzYnLRB4KS4fAVQ6Ky8dIk/8QAGQEBAAMBAQAAAAAAAAAAAAAAAAECAwQF/8QALhEAAgIBAwQABAQHAAAAAAAAAAECESEDEjEEE0FRInHh8DJCYcEFFDOBkbGy/9oADAMBAAIRAxEAPwDuFKUoBSlKAUpSgFKUoBSlKAUpSgFKUoBSlKAUpSgFKUoBSlKAUpSgFKUoBSlKAUpSgFKUoBSlKAUpSgFKUoBSlKAUpSgFKUoBSlKAUpSgFKUoBSlKAUpSgFKUoBSleblwKJYgAbkkAD3NAeqj47G27KZ7rqi9SYqox/bDC2xIc3PK2C//AJDQfOuacdxLY3E96veqv4Q5zC3AglQugJ6SN9+tW/R1aPTSm/iwjo3aLtlYw1sMs32P/bteJo6kDb3qH2V7drjLvdnD3bJ5Z519PCK5/iOBoQALtvTU94xOfyyWiAPqa+4Hit7COThLNkHZhmGdo5DvAG9hvFRbOpdJDa0ufbwdvrylwHUEEeRmudcD7YLjwyXWNtk+O0Rk+eskaVbYbj9m08WpYf8AcCozAf5lBAIqdxyPppLHk3GlV3DeN2b/AMDjN+U6N8qsasc7i4umKVgxOLS2UzmM7ZVPLMQSBPKYrPQUKUpQgUpSgFKUoBSlKAUpSgFKUoBSlKAUpSgFKUoBSlKAUpQmgFUfEe1WHtSMxcjkkEf6iQPrVH227WpbUop0/FG7dF8gTp1O1U/Z7Co1oXcSFV2GYq0eFTsI5acqq5ejrh09R3T/AME7ifb64RFi2AfPxH3A+H3rTuJ8ae4VfE3pLfAmYZd45+HceWvWpHGcX3zizagWiSAieEsBqZI1C8zEdNZirXC4K0ihbCd46wC2bwr0AjQDXYTUJWejp6UNNXt+/wBWa02IZTqvmAQ7H5T+lTu7YqBkIn8TwJ8hJkDyrPxi8thiXLXbkgMLasW1EgKoIOUc2J3I0qpucQJYEo1mfhFwHM/18PuafI2j8X4TYeF9nBcWWfT+Rue/xD9IqHjOFWVZk/aLkTME22AkxE3NxOlR8KHYNlYqxGytGc8wY5/Wo6FQYdM4mYM7wfcbx8qiJRQludslY7syjhTnCOrQpY5c0askzIMfhJI5iq/iNjEWijWcRdtMBHdvBt+wSB9DUxscvERiLRtMgCKMuaSLltpzKR/Lp51JucMw5QLZaJXQhpgxzUmrNeirtYkVB7RXJVcWBavD+HfX4GP5WI1HvBFdC7O9uQMtvEyDycj7xow8x8q5hxBwUNq4sFTDA68o0J/CdweUVD4Vde2pVrxNoGFQjMAv+1R5I1NGM1Uj9G47DJiLJWZVhKsNYO6sD1BANYuC403LcN/EQ5Lg/mGhPoYmtJ7Adpl744fMe7IGQn8+5y+R19xV7axGTibIp0ceIfzZMw/9T86mzzZaLjcH4yjaaUpVjlFKUoBSlKAUpSgFKUoBSlKAUpSgFKUoBSlKAUpSgFaX2y7TZVa3aYafE06CBJk9BB9Y5b1Y9seNdygtoYdxqfyrzPrvXIhjzibwyiLK6xvmM+HMT1Izewnyq2eh0fT7vjl/Yz8PVu+a7dAZlP7sEyBpq7+fICNPuxGIlmJZixbll1PMEnoPKB9re1wK64BJyprLEwWY6iOsHX19KgW8Cq+EHMqW56EwCST5scp96iqPVjt9mFXUAs3MRAgsRMmCQIEjfTYdKueFcWdFyW7IEDNqTrrqSRp67VRXW8MwJPTr5D0mp2NuNat+FVdmKm2ZiFIhgfSBHqKITgnhmXBcWvh3ZfCWGZmIQnNJkCT8MBY96x4jE3rxV3OfLIEjQTodcoEn3qFZclhnkgbiYA6yf0FbMvH7aWsiLEDyOvQDrpudqN2UmtruMSrwmFALOc7OfwIgOw05iPXSsGJwrM8sSrEQEyN4mkktnMCdQAOcHrp6wnEi4JZSLmuk7KOcgzPlpUVsbdNzJmMMBIMsATrsSTzA0qKobZJnng04fEm4ASSIYb6gaab+R9vOsYvtdz32cnLdysg2RSPiyeX6GpmMwDLYXFDM6MAZWSy+ZG5A1139ah8OtWzZ/abhLG6SoCTbzBQZZidetSmFNPPng8YzBNcYAgd5HI6OvLKTuPLcUPCECENuYKsDoQd9v+aGrTBYyU7sKGCkMmnjtgAASR8UMOm1euIWRctXCojJFyR0ZvEvzDRHKjM5sruz+B/eO1kEZAt0dJBK3AOnwk+tdHxXFbQxNjEMQA1kMx/1j7mK5/2axlzIxOgt3ShPVLiwBHQHJ9aqeHcXY3LXenwQ9v8AzqZC+WpPzqGZ6kO5LPyO7cA47axdvvLJMdGEH1gE6aVZ1xr/AAd4h3U5ycjuy84TxafWuy1aLs83qdJac6XApSlWOcUpSgFKUoBSlKAUpSgFK0PjnbK6t17dtQgUkTEkwY56Vq+N7Y41T/HI/wAqR9qz7qOuPRzfLSOyUrS+xfaC9fud25zhUl2gDKx2gj30rdKvGVow1NN6ctrFKUqTMVGxt51GZQpUCWkkGB00qJ2lx7WMO11fwkE/0zB99ar+0nGEbBM1t1Jcqm+xciJjaos20tJycX4bo0LiWJe9iLjk5iPwwfgZfhk6Geoqo7JqFvJbKlQMzXJBAUEZUX/nSrnB4lEvOGUkLcyGTzIlMv8ALAgDlAqbbuLNu4w8N4PIXQ2ihMER6KvqaUme1xivH7FJYIXFZv2hrqoj92rGQn4V1n+aNddDXrDYhHvXAvwnwT7LJHzqp4pevXLrp/DEqztBWdBpzM6nTmaveHcJHf2bZlHYt4YCzsSxAmJy9Z0pVmsqSt+vqR+LILblJhtDPIg8/UGa+4QEWWcCIBAaASBOoQHYTz8qm/4gqqWwbaNduW2hiuwB3B8pj51n7zJZ7hLcuWMADUAjNBIPU/Q1DWcGe/dFUaxbaZEhBGknT3PWpfCOEm6z5Too32BO8df+CvlrDq2cl+8aDouoLjQgLEDbcnrWexiDZ8QZw9w5imwEDKPCJEkLrr/tGw0ldY5JHCuF57dy5tIAGukLvr5xULDuUl2AyyDH82h1PoIqRhLLradQ5zP8Y/DaU77/AItdqgY5WTMCQc0AnrAUho6xAP8ATThFVlu2bXwHjKiwUYa27cx1EEbe1ambhteGZ3KyCAGZY0B5Ak/KpPDycjkavehF/pHxt15n3qpxZljIM8h5zr9JqGZqEYydeS8tu1sWyEsqwUTcV4nSDMiNemtVRxDXLlwL8bWzosxAYGBtP4o0FVtiySdC+ckQMxA6bTvpVj2dvW7N7vLitrMxJOYx16xU2GqVlr2PdXTEWmBnKG8SkEnLEwdRqs1qi4UBb6H4gXbTm2Zyp/0qCPUVtHH+Orax2GdfgYZWaNwx0+33rVO+C3MTr4jibioOu0AfMD3NPBSNt37Lnste7q7cT4kun2S7BafIMIHqK73g7ma2jdVB+lfnvszhWbEZ5gElyJ5ABR9QflXe+An/APmtT+WkXmjk65KkyfSlKuecKUpQClKhcaxgtWHeYIGnqdBRkxi5OkRMV2nwtu4bb3QGG/hcge4ETXsdo8NE98v/AJT8omuRuxZyT1ms4JUc9fX71h3JHrv+HQXlnS8X2uw6g5SznoFI+rAVqmK/xSCkg2lHTxEx9K1DH3HZYBy/fpWvtwNmMl4FHN+yy6PSiuLLLjvagMzNqWYz89a1y3jrrtoGidQJI3q0Xs/bGpYn/nrVnheF2wNKpg02v5IscBxJhmuWMylT8WYrJ/pXUjyMVOw3briEsAbTCAVzZgTy31G9a6oew+eyQD+JW1Vh0INSl4hbusoRO7c6Mk6eqHmPLepz4M56UZPKNuwv+IWLUDvMKr9Sjg/aNfat04B2ls4q1nWUIMMjAgg+41HnWh9lOKWlLpeQHKCwJAJ8I8Q19Kr34st3EftBW5bAyhAGjwLyZQcusnSrKTWWzml00W+K/U6P/wBRTFri7A3tiCYMeJSR7gg1yjiYZrdjJK5iVKydcpBE+hnWt/4JxJFbEWxGZ8txCP8AuIVE+4Gatav2RcwaXEOs3kgj4PHmI8pzNr5itHk6ulS05NVjH/LKLh2PS7fuzqq3LZnqADbJ+xqywt4l7xWB3aKEHLPcJffyzr8qi9jeAnux3yx39wk9e7QEfVq83jrinHhD3woXaU7tZPWII+QqYukbxkm8Eiyqvbd7ghSYVdfEwbICY13zHyAqfw25fJtM2rIbgzyDLMSqgHmQNSdqz2XW2sAZ2ZMoBEKvNmkakk71X2OK5LuYw0QkREZQCWAUTGblHM1oG3JOkLSmxfuO58biAG2CiZ0jXUA78xWCzxMrLLoW/HoCOegIiNNqndoeIrde2zbDUqOe0meelY7PCrl8M4IKk5gSZMHkNPvWbfgbltufk161fyGZhtQCNddtR7zPrUq3eJIBOiKSDGjH29RUi7w5AlskQTII0kwfv/ao/EbBtsIkqdj76H3EUbwa7kzPisWBZRFPxMS53MZtPXY1WFHbUHMoMCfoBA+018uNlyTzGk6aaxv6Va8Px5d0R4yGVEaHoAABoszJ0JjyqvJm8LBguZl1jLl1iZCEiNW2EzMeVQ7apKm9dW0p5t+g9OtbfxaxaSwbaqMzfCo3zSCDHQETXMuNYZr+O7lTJLQT0gS23QA1NeTOE9yb4LfiIBCNhHzBbqwSDqQx1BPLU1Ow90XbmLBg2laEECe8MsQp6AKzRWK5cJCJbWBa02mCJXMeWnnG1VwZUyqgnK2YE6y53YjQEx7DSpbRZ8UWOFwC37llHzMVbMeiKDPI+Ikz86oL9spi8RKGEvsyNMauAAPlB8q3zsvcFpGN0AMRnJmQQec1rXGnTEYhRZ0Dsc2YEaIoJbTzgA9RVWY23PjBP7E4QhXY6s7QD5Dp5amu6YG1ktovRQPpXMey+HDXEUDSQAPU/f8AvXVaQy2zi62VySFKUrQ4RSlYMXi1trmcwPqfShKTbpGetG7VY83myqYtrz/MeZjn5Vn4pxtrkgeFOg5+pqiugtoJJPICspSs9HptBwe6XJXW1tq05SfM/wBhUXHOHMKIrYbfACVljr0H6mtabMl2CICk/wC1ZtHoQmpN0yJjU7oKWUktMbct9TUa3dJ1yR7gmrTjHEu8AWAAuw6e9VI8qjaXXGUSFANZQB0qJmjc1hu4silFXEl4vDhhvUP9iSPGoPnrUW7jSN2P0rCcdM6tH0pRk8ErCMlq4zAtqjKNTpmXLsfWvWH4sUksysvMEf771r1/EmaiNfJ9KsRuR0vhXGEvKrIIyNlg7g/xEg9DFwe8V4uY7ucTiMOJ7pz3wmdGBR2jyKg/Kte4U5VG7ow1yydvzp4o9Sucepq3/axiktlbZfEWrbLcVRGa3kyzm99tatE1hGs+PvP7G18Nxg7zC2lE5bJzk7A5skDzLBvaqrE2+7urnG4adP6kTWNSBEjzFQ8DjADYLhrYVg7Agz4ZUg7HQMrDrW3doe6v4bNbAJLCW2IMiCflWiZk3skl4f1NSuYvRwTGdQCVAB32HQ6faoN5/wB2fhCgliWE5gY8IggxoD661kxNrKXV5QiIB3gkzPmABXvs9w+zeN8XpNxf4aEsAVyyNR1MiptnVaUbPtjDN4LjKAYBQZlzZdYMHr71LTityyAFBtz8SwIGmhE7T0r7b4vhVC2Vt3Ve0fARmuKFmYDfEBvodN6j3XF+5LMCTuwRyRA5L1ijqjN5/EjDirl64My27lxpkRMZfXqaveE9nXZM2JIVQJyCYHP4j5bxA3q34NxbDWba285gDQlWn7VXdsOMi4vd2SYB1lWGYkaRI5f2qtNmD1NSctiVL2apxF17xu7MgaTpooEf7184VjEQXLh+JUlB5gwfsNaiqUtqUEkOwZ2JGZonT+Ue9TXwDXiWBW2oAIWJlU2XqAY3O5NPJ0SUeD3xbjwsWGgzfcAzuRI61SdmMK65XkC65zljMpaQy0n+YgaVZ4nDJezILQd1ObwgAhc0QTzkwJ8z0pYuBFZFIa848b7IgH4V8h9SKtiyKS4ID8XWyndqGOe4M5/EwJ8QX7VA4pjQt9bVklyzZTIBIBYQNNMwG5HnVjw/s++Ium2LndqFzM8eIgHb+UeVZHWzh7o/ZgMx0zlQQdIBBbbbfbWq8lJNXSLPtVfCC7aUg5gttYMZUCy/oBO/nVbwXALbBcBiWhVzTMeU7Sf0r7w22WuNcc6/gU6xz5j3J56Val4lp1HhXrmO59eXvVZsrVG69gcN++M692sseWZtAP8A2roFUfY7hH7PhlDfxH8T9ZOw9hp86vKtBUjx+onum2hSlKuYitL44zNffNyMAeX/ADWt0rUe0YC3z/MAf0/SqT4OrpHU38isTCF99B9al2MlsECNN9ZI/qO9ebLaVAx2JCkkGCf+c6okkdyuWCwv46R4dfTaqO/3bMc7ctQNfqajcSxly2gczlI36+1VuGx3eTlIkjxEgaHyqTaGi0rIGMtgO0Hwg6ExUNsUgMTJ8tvnXvGYO6IZ/gJ0I1/+VDFgZhoBy0+/rVaOpbfmT7tgDWSR+YGRUe5bBMCdunXUairnhnCGa2LiONd1PP8AQ+lVeNv5eRQjcH9KMzck7I37JbUy7D0mKgYy9m20HQVgxl4kyNax+e0VBzzkvBBxZEhem58zFLOHJjp1rLkkyRufap1m/lUgbcxRkRiyy4Nd7rwnZog6SGGxrcezHEsLYdp/dl2jMRAkn4Sdl8hXN3xFT8LjA7QwnOIZT+PqPJtJB60R1OCnHbfJu/GeKWnxV3DxluIAQTs/UD/UsddakcGvZVj8S6MDrI815r9QfKtTw/aYYeLeJTvUK/ur4AzlBpledyux1+9W745Li95aJIGzrOdOUXFGpHRhPmKujmUcbSdxC0l9kZmKZTAIImMpBQt0M6dRUPEWUDgAhwp0YMAy9VPUV6t4W6wLBM4PNBmU+oEj5gVUm5lYiGtnohgf6SPoCKtdGsMcMtU4VKszB1XvA0qSMyjcZl1BqXib+HJAth7bfmz7aQZMnTWqu3fLLIYkcwCV5RMTBHz9a83cXuLuHZ0A0dQpY9fCSDoZGhNWwS1eWOKNhmt5BJuHQtMAecmDUXC8PtBALJ/efivNLCANQvU+QrFg8Ph7ud0RiFIViwcAMeWUMZMV8xuLYDIDCiAFAj6A/r50sukqw2WOFwVplUXL2i5izZVVtWnKApMiZ1J0msOIvKZVPDbBkA6kiPic9PLz96pcbxBcOym4kuolQdgSd2/MRGlSEwYxEhLrqpUtrAWQMxk/iO1RRXbebMCYoN47IKgypYkB2AOug5eVYsK+Ql2yqRszcjzyrzaOfKp3DeHrYtW0P7y7cbRdYcgExrsgJGvMyelQ8ZhRh3hmN285AdgDltgkHKPpQi/BDbFEZrlwsE5ITGaNQXHPrFbh2Tw9l7IvXYLtr4vsPKtVu8Ca64LN+7G/nr+tTeKGEAGgXYDkKpIpJWvRsuIIaCpzHMwBG0SAI+tbV2H7LJcAxF4EgH90vIwfjPXWY+dal2AwbYtu6HwgyzflU/F7nYetdts2gihVACqAABsABAFRBbnbOLqtfatsftHulKVseaKUpQCtT7Vr++X+gf8As1bZWs9qLZ7xSGiViOkE6/X6VWatHR039QprjQNdAOfSvCYvD2yA8Bm2J3Psa9LYBOpZiOu3yrHxXgFnEQXRTcWcjEbHlMHUTyqtHotxWCr7X2u+tKE1C7Rp9DVRwTAKghwVJ3BB+9WHCuIotq6cxHdlluW2OYIwOU5S2o12Gx8q2DgoW/ZzkfLQUol6uyFeDV+MW4UlAYG/T6+1ajd4iobYk1tHa/jak91bMAaGK06xhc7gRud6g6dJ/DlGzcLxUaKdDB1NQcXhJzW9M85gxPxCNhrHOsNuwbZIJBjSQZHr51ix+K8BzasIIjlJ+x6UZYgEBdCPFtrUK+0n0rO1zORB1HP9KhX1INVo5Zq3g9Z68tc86jG5FfM3OpomMqMveViu3SIIMEGR61ntMCJrzeQAa9aiiZTuJfcPdcZZa2xAPxEfleI7wDmpGjDpryFQeEPew9yFcC4CQLZEgxrGb+YbcjVLZxht3A6HKR0rY8Q64uyLiCL9rUgRqk8v6Ty5SeVSTCfdz+b/AGbB2b7Zqt3MiG3dbRkAZkuew1VhG8Grvi3FrWLtsHtG3cGzr48reeUZh7iud8Pud5dW6vhYa3AvMxowEHQnRtD1q2u2luE7SDqM0Ombbu7v5eitpOmm1TuI2xxLz7M7WCrEqJUhfgOneAQxgfmPSDUpcUrHVmggghh4lPIz+IddzWHgnCb7Ldi4bkfCp0ZvzBpEhh0/vVRZ4xDlHtvpOwGZY/lb9DVkzTeixxvZq5efOLqWkyxnVyxYzOo320j61YYDhgizh7TzkaWuusA6nQA7mWJ8qy9m/wBlb+JeuyTor+EAdNvpNXeN7hB4LotvyNsKSecEQRROmZPUqVZMfFey6Lc717iyNCe7GY9IJn7VBxd9V/iFu5XVR+N35GDsK+cR4qxI7vNeuA6sxDMvolvQe8VQXcNirrZrkidJaS3so96smTFS/MzNZ4h+9NwKz3mGVAPwJ0WOfU8qjY7Blbga46hiQcqahYMiTOpB1j51iTFiyxCTpprALNzLxqYOyyB1msPfFjNVbLXktTi/CFUQqj3J5knqahcTJ7ok+grzZ1IrBxQtcZUUHoBz/wDtZPJnqTxR1n/BbA5cNduEGXcAeiidDz1b6V0Wqfshww4bB2rR0YLLf1HUj2mParitoqkePqS3SbFKUqxQUpSgFUvFeGXLlwuCMoUALz5zr71dUoXhNwdo0l8IUcyCCQN+g/8AtZGUwesaeVbDxbDZxpvVFczLowjzGv0qtHWtfdycg/xAtvhr7+KVvLnJ2DPJBEeXh+dTuxvadlwDWCCHX4H3zAkmPUARHQVuHaPCWMSBau25CnMHnKV6kHz6VzjB8GdGNv47bPlkchOh8qjbk7tOPca3MjviBmkqSTzOs1Jt3swKmQOWX9R0qwOANq8tq8c4cTZutoZ2KnlM/p1qlxuHZWIGwJn51V4Oq7yi9XEqtrK42EBhVBigYOsivTXSAPrzqFdv/gA6SddOdOTKUq4IqK2YkSJM1m74HRvnWZnEakVHcCpopSiRcTZj9DWFan7iNxUW7bioMpH2zuBXnH3JMUw48VY71snYUKN4Ij1b9lMQ6YhMgkkwBEzIgiOcjSnDez126wHhQHm5iP8AKPF9K7T2H7G4bCgOCL1+JNw7AHbKswNt96HP3djtcnNcf2dm43dTauTrbaYzdAdx7zWrLjblu5IYhx4SDrPUGd/Sv0hxzgK34cHJdX4XH2bqK5dxTgOS6yX7arn3OUamfiV/7UOla0dVYwzSE41ek3Edg27AHRuUxtMVfYLj63VBvAt5q0EH0Mj7VrvFuHXLF8hRInSAYYctPf51ku8Pu2Qt1rTolwfiVlmDEiakp3JxlTNrtcYtgiX0H5rYkD1SDNfE43ZRy6oHnYMNB6Zia1a55bVjApZr3PZtl7tjeJOSEB5CNPlFVN/iVx93Ou8GJ9Y3qsVaz27RO1RZXuIyCs9gnYa1b8G7JYnEMMllyDzIIUf5jpXVey/+HFqxD34uuNconIP/ANfalNmc9dRNU7H9hruIAuXP3VoiQY8TdIH610bg3Y/C4chlQM4/E3XrG01fgUqygkcOprSmxSlKuZClKUApSlAKUpQHxhUa9hgalUoCgxnBFbkK1zH9kgTIFdBK14NqhdTaOVX+BXVGVl7xJnK24/pbdT/aqm5wQksXtPP4TuPQ6V2g4UdK8/si9BR5N4dXOOEfnvivCbxMlYgRoCNqr7fCWEkzPPwt/av0i2CX8o+Vef2Ffyj5VVJI0/nZej83Pwtvyn2B/tXgcFuna1cPojn9K/Sn7EOgrycEOlTREutk/B+crXZjFsfDhrnqYX71PXsJjHGtsL6sD9q78MCOlff2IdKUZPqZs4XhP8Nr/wCJh7TVzgv8NiDJdvbSuvLhR0r2LAoZ9xmiYHsYikHcj3+9X1jhOXar/uq+93Siu4h4PCwIOtecfhVKnMFPTMoYT6GrBFisN61mqKIs5hx7s8HYkD8WYEDLlPIrGq+xqixt3GMRaLklZ+LXMOR102/Wuw3OHA8qjXOCI26jyo4m/euO2WfT8nGv+iPcIFxVgcwAD6CBoKwP2SbN4Rp6/rFdr/6CnSsicGUcqjaUWo15ON2exLMRI+9bNwbscEgxrXRk4ao5VIt4UDlU7SN7K3g2FNvTlV4prwtuKyVKRRsUpSpIFKUoBSlKAUpSgFKUoBSlKAUpSgFKUoBSlKAUpSgFKUoBSlKAUpSgFKUoBSKUoD5FfYpSgFKUoBSlKAUpSgFKUoBSlKAUpS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5551" y="3505200"/>
            <a:ext cx="137294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86200" y="914400"/>
            <a:ext cx="38783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思考一下：</a:t>
            </a:r>
            <a:r>
              <a:rPr lang="en-US" sz="1100" b="1" dirty="0">
                <a:latin typeface="SimSun" pitchFamily="2" charset="-122"/>
                <a:ea typeface="SimSun" pitchFamily="2" charset="-122"/>
              </a:rPr>
              <a:t> 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看看你能否把“醋和指示剂”中的颜色变回到原始的颜色。加一滴洗衣粉溶液到这个杯子里。轻轻地搅拌。比较此时的颜色和“指示剂”的颜色。接近吗？如果颜色不接近，看看能否加入适量的醋或者洗衣粉直到颜色接近。现在，尝试把“洗衣粉和指示剂”的颜色变回到原始的蓝色，要怎么做呢？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100" b="1" dirty="0">
                <a:latin typeface="SimSun" pitchFamily="2" charset="-122"/>
                <a:ea typeface="SimSun" pitchFamily="2" charset="-122"/>
              </a:rPr>
              <a:t>化学原理解</a:t>
            </a:r>
            <a:r>
              <a:rPr lang="zh-CN" altLang="en-US" sz="1100" b="1" dirty="0" smtClean="0">
                <a:latin typeface="SimSun" pitchFamily="2" charset="-122"/>
                <a:ea typeface="SimSun" pitchFamily="2" charset="-122"/>
              </a:rPr>
              <a:t>释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  <a:p>
            <a:r>
              <a:rPr lang="zh-CN" altLang="en-US" sz="1100" dirty="0">
                <a:latin typeface="SimSun" pitchFamily="2" charset="-122"/>
                <a:ea typeface="SimSun" pitchFamily="2" charset="-122"/>
              </a:rPr>
              <a:t>红叶卷心菜的水溶液是一种特殊的物质，我们称之为指示剂。这意味着溶液的颜色能够指示出加入物质的某种特性。当指示剂是蓝色的，我们就称之为中性。加入水等中性物质，指示剂不会变色。如果加入的是醋或者橙汁等酸性物质，指示剂会变成粉色。如果加入的是洗衣粉或者肥皂水等碱性物质，指示剂会变成绿色。试着加入不同的物质，然后通过颜色的变化来说明每一种物质的酸碱性。</a:t>
            </a:r>
            <a:endParaRPr lang="en-US" sz="1100" dirty="0">
              <a:latin typeface="SimSun" pitchFamily="2" charset="-122"/>
              <a:ea typeface="SimSun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304800"/>
            <a:ext cx="388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/>
              <a:t>指示剂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454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1385</TotalTime>
  <Words>731</Words>
  <Application>Microsoft Office PowerPoint</Application>
  <PresentationFormat>自定义</PresentationFormat>
  <Paragraphs>47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Arial</vt:lpstr>
      <vt:lpstr>宋体</vt:lpstr>
      <vt:lpstr>Calibri</vt:lpstr>
      <vt:lpstr>Wingdings</vt:lpstr>
      <vt:lpstr>TheSans ACS W7 Bold</vt:lpstr>
      <vt:lpstr>1_Template</vt:lpstr>
      <vt:lpstr>幻灯片 1</vt:lpstr>
      <vt:lpstr>幻灯片 2</vt:lpstr>
    </vt:vector>
  </TitlesOfParts>
  <Company>American Chemical Society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王亚茹</cp:lastModifiedBy>
  <cp:revision>183</cp:revision>
  <cp:lastPrinted>2013-08-28T20:02:02Z</cp:lastPrinted>
  <dcterms:created xsi:type="dcterms:W3CDTF">2013-07-29T15:01:58Z</dcterms:created>
  <dcterms:modified xsi:type="dcterms:W3CDTF">2014-07-10T00:34:12Z</dcterms:modified>
</cp:coreProperties>
</file>