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4"/>
  </p:notesMasterIdLst>
  <p:handoutMasterIdLst>
    <p:handoutMasterId r:id="rId5"/>
  </p:handoutMasterIdLst>
  <p:sldIdLst>
    <p:sldId id="274" r:id="rId2"/>
    <p:sldId id="275" r:id="rId3"/>
  </p:sldIdLst>
  <p:sldSz cx="7772400" cy="5029200"/>
  <p:notesSz cx="7315200" cy="96012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SimSun" panose="02010600030101010101" pitchFamily="2" charset="-122"/>
      <p:regular r:id="rId10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2F88BE0-F2B0-4610-A638-D2B7EB153FCC}">
          <p14:sldIdLst>
            <p14:sldId id="274"/>
            <p14:sldId id="27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FDC82F"/>
    <a:srgbClr val="7B5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97" autoAdjust="0"/>
    <p:restoredTop sz="99853" autoAdjust="0"/>
  </p:normalViewPr>
  <p:slideViewPr>
    <p:cSldViewPr>
      <p:cViewPr varScale="1">
        <p:scale>
          <a:sx n="120" d="100"/>
          <a:sy n="120" d="100"/>
        </p:scale>
        <p:origin x="-780" y="-102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openxmlformats.org/officeDocument/2006/relationships/font" Target="fonts/font5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F39613-9485-43E9-87B5-15C65C06BFF3}" type="datetimeFigureOut">
              <a:rPr lang="en-US" smtClean="0"/>
              <a:t>7/15/2014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8FBCF3-5E2F-4CF1-92A2-ABE06491C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982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20" cy="480388"/>
          </a:xfrm>
          <a:prstGeom prst="rect">
            <a:avLst/>
          </a:prstGeom>
        </p:spPr>
        <p:txBody>
          <a:bodyPr vert="horz" lIns="95610" tIns="47805" rIns="95610" bIns="47805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0" cy="480388"/>
          </a:xfrm>
          <a:prstGeom prst="rect">
            <a:avLst/>
          </a:prstGeom>
        </p:spPr>
        <p:txBody>
          <a:bodyPr vert="horz" lIns="95610" tIns="47805" rIns="95610" bIns="47805" rtlCol="0"/>
          <a:lstStyle>
            <a:lvl1pPr algn="r">
              <a:defRPr sz="1300"/>
            </a:lvl1pPr>
          </a:lstStyle>
          <a:p>
            <a:fld id="{241210E7-0AE4-461F-8B46-8C4CBB53560E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74713" y="719138"/>
            <a:ext cx="556577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10" tIns="47805" rIns="95610" bIns="4780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1227"/>
            <a:ext cx="5852160" cy="4320213"/>
          </a:xfrm>
          <a:prstGeom prst="rect">
            <a:avLst/>
          </a:prstGeom>
        </p:spPr>
        <p:txBody>
          <a:bodyPr vert="horz" lIns="95610" tIns="47805" rIns="95610" bIns="4780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173"/>
            <a:ext cx="3169920" cy="480388"/>
          </a:xfrm>
          <a:prstGeom prst="rect">
            <a:avLst/>
          </a:prstGeom>
        </p:spPr>
        <p:txBody>
          <a:bodyPr vert="horz" lIns="95610" tIns="47805" rIns="95610" bIns="47805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173"/>
            <a:ext cx="3169920" cy="480388"/>
          </a:xfrm>
          <a:prstGeom prst="rect">
            <a:avLst/>
          </a:prstGeom>
        </p:spPr>
        <p:txBody>
          <a:bodyPr vert="horz" lIns="95610" tIns="47805" rIns="95610" bIns="47805" rtlCol="0" anchor="b"/>
          <a:lstStyle>
            <a:lvl1pPr algn="r">
              <a:defRPr sz="1300"/>
            </a:lvl1pPr>
          </a:lstStyle>
          <a:p>
            <a:fld id="{D4BE72CE-50C9-43FA-A9CE-2DC14DAB05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3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74713" y="719138"/>
            <a:ext cx="5565775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BE72CE-50C9-43FA-A9CE-2DC14DAB056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81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6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 rot="16200000">
            <a:off x="-113349" y="222972"/>
            <a:ext cx="9211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Solid, liquid or gas</a:t>
            </a:r>
            <a:endParaRPr lang="en-US" sz="800" b="0" noProof="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2040" y="150172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094" y="4521000"/>
            <a:ext cx="1321506" cy="432000"/>
          </a:xfrm>
          <a:prstGeom prst="rect">
            <a:avLst/>
          </a:prstGeom>
        </p:spPr>
      </p:pic>
      <p:pic>
        <p:nvPicPr>
          <p:cNvPr id="13" name="图片 12" descr="logo-镂空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304800" y="4521000"/>
            <a:ext cx="555817" cy="432000"/>
          </a:xfrm>
          <a:prstGeom prst="rect">
            <a:avLst/>
          </a:prstGeom>
        </p:spPr>
      </p:pic>
      <p:pic>
        <p:nvPicPr>
          <p:cNvPr id="15" name="图片 14" descr="Science and China logo.jpg"/>
          <p:cNvPicPr>
            <a:picLocks noChangeAspect="1"/>
          </p:cNvPicPr>
          <p:nvPr userDrawn="1"/>
        </p:nvPicPr>
        <p:blipFill>
          <a:blip r:embed="rId7" cstate="print"/>
          <a:srcRect l="1961" r="1961"/>
          <a:stretch>
            <a:fillRect/>
          </a:stretch>
        </p:blipFill>
        <p:spPr>
          <a:xfrm>
            <a:off x="6248400" y="4572000"/>
            <a:ext cx="1260144" cy="360000"/>
          </a:xfrm>
          <a:prstGeom prst="rect">
            <a:avLst/>
          </a:prstGeom>
        </p:spPr>
      </p:pic>
      <p:pic>
        <p:nvPicPr>
          <p:cNvPr id="16" name="图片 15" descr="Peking University LOGO.jpg"/>
          <p:cNvPicPr>
            <a:picLocks noChangeAspect="1"/>
          </p:cNvPicPr>
          <p:nvPr userDrawn="1"/>
        </p:nvPicPr>
        <p:blipFill>
          <a:blip r:embed="rId8" cstate="print"/>
          <a:srcRect l="18750" t="9375" r="18750" b="9375"/>
          <a:stretch>
            <a:fillRect/>
          </a:stretch>
        </p:blipFill>
        <p:spPr>
          <a:xfrm>
            <a:off x="3574709" y="4495800"/>
            <a:ext cx="387691" cy="504000"/>
          </a:xfrm>
          <a:prstGeom prst="rect">
            <a:avLst/>
          </a:prstGeom>
        </p:spPr>
      </p:pic>
      <p:pic>
        <p:nvPicPr>
          <p:cNvPr id="17" name="图片 16" descr="Dow logo.jpg"/>
          <p:cNvPicPr>
            <a:picLocks noChangeAspect="1"/>
          </p:cNvPicPr>
          <p:nvPr userDrawn="1"/>
        </p:nvPicPr>
        <p:blipFill>
          <a:blip r:embed="rId9" cstate="print"/>
          <a:srcRect l="4329" t="6186" r="4329" b="8763"/>
          <a:stretch>
            <a:fillRect/>
          </a:stretch>
        </p:blipFill>
        <p:spPr>
          <a:xfrm>
            <a:off x="4659328" y="4572000"/>
            <a:ext cx="903272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1600" y="130314"/>
            <a:ext cx="3886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/>
              <a:t>玉米淀粉腻子：想要成为固体的液体</a:t>
            </a:r>
            <a:endParaRPr lang="en-US" sz="2000" dirty="0"/>
          </a:p>
        </p:txBody>
      </p:sp>
      <p:sp>
        <p:nvSpPr>
          <p:cNvPr id="2" name="Rectangle 1"/>
          <p:cNvSpPr/>
          <p:nvPr/>
        </p:nvSpPr>
        <p:spPr>
          <a:xfrm>
            <a:off x="138485" y="914400"/>
            <a:ext cx="3733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>
                <a:latin typeface="SimSun" pitchFamily="2" charset="-122"/>
                <a:ea typeface="SimSun" pitchFamily="2" charset="-122"/>
              </a:rPr>
              <a:t>实验材料</a:t>
            </a:r>
            <a:endParaRPr lang="en-US" sz="12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玉米淀粉 </a:t>
            </a:r>
            <a:endParaRPr lang="en-US" sz="12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温开水 </a:t>
            </a:r>
            <a:endParaRPr lang="en-US" sz="12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200" dirty="0">
                <a:latin typeface="Arial" pitchFamily="34" charset="0"/>
                <a:ea typeface="SimSun" pitchFamily="2" charset="-122"/>
                <a:cs typeface="Arial" pitchFamily="34" charset="0"/>
              </a:rPr>
              <a:t>1</a:t>
            </a:r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个甜点碗（用一次性塑料或陶瓷制成的） </a:t>
            </a:r>
            <a:endParaRPr lang="en-US" sz="12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纸巾或者报纸 </a:t>
            </a:r>
            <a:endParaRPr lang="en-US" sz="12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200" dirty="0">
                <a:latin typeface="Arial" pitchFamily="34" charset="0"/>
                <a:ea typeface="SimSun" pitchFamily="2" charset="-122"/>
                <a:cs typeface="Arial" pitchFamily="34" charset="0"/>
              </a:rPr>
              <a:t>1</a:t>
            </a:r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个测量药匙</a:t>
            </a:r>
            <a:endParaRPr lang="en-US" sz="12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量杯</a:t>
            </a:r>
            <a:endParaRPr lang="en-US" sz="1200" dirty="0">
              <a:latin typeface="SimSun" pitchFamily="2" charset="-122"/>
              <a:ea typeface="SimSun" pitchFamily="2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72285" y="990600"/>
            <a:ext cx="3708400" cy="2677656"/>
          </a:xfrm>
          <a:prstGeom prst="rect">
            <a:avLst/>
          </a:prstGeom>
        </p:spPr>
        <p:txBody>
          <a:bodyPr wrap="square" numCol="1" spcCol="274320">
            <a:spAutoFit/>
          </a:bodyPr>
          <a:lstStyle/>
          <a:p>
            <a:pPr lvl="0"/>
            <a:r>
              <a:rPr lang="en-US" altLang="zh-CN" sz="12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3</a:t>
            </a:r>
            <a:r>
              <a:rPr lang="en-US" altLang="zh-CN" sz="12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200" dirty="0" smtClean="0">
                <a:latin typeface="SimSun" pitchFamily="2" charset="-122"/>
                <a:ea typeface="SimSun" pitchFamily="2" charset="-122"/>
              </a:rPr>
              <a:t>用</a:t>
            </a:r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你的手指抓一把腻子，描述你刮的时候腻子的状态。把它握在掌心里握一会儿。</a:t>
            </a:r>
            <a:endParaRPr lang="en-US" sz="1200" dirty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把所有的腻子都放回容器里，全部刮到一起形成一个大块</a:t>
            </a:r>
            <a:r>
              <a:rPr lang="zh-CN" altLang="en-US" sz="1200" dirty="0" smtClean="0">
                <a:latin typeface="SimSun" pitchFamily="2" charset="-122"/>
                <a:ea typeface="SimSun" pitchFamily="2" charset="-122"/>
              </a:rPr>
              <a:t>。</a:t>
            </a:r>
            <a:endParaRPr lang="en-US" altLang="zh-CN" sz="1200" dirty="0" smtClean="0">
              <a:latin typeface="SimSun" pitchFamily="2" charset="-122"/>
              <a:ea typeface="SimSun" pitchFamily="2" charset="-122"/>
            </a:endParaRPr>
          </a:p>
          <a:p>
            <a:pPr lvl="0"/>
            <a:endParaRPr lang="en-US" altLang="zh-CN" sz="1200" dirty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2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4</a:t>
            </a:r>
            <a:r>
              <a:rPr lang="en-US" altLang="zh-CN" sz="12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200" dirty="0" smtClean="0">
                <a:latin typeface="SimSun" pitchFamily="2" charset="-122"/>
                <a:ea typeface="SimSun" pitchFamily="2" charset="-122"/>
              </a:rPr>
              <a:t>用</a:t>
            </a:r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手指按。当你用力按和轻轻按时，哪种方式更容易在腻子块上造成凹痕？ </a:t>
            </a:r>
            <a:endParaRPr lang="en-US" sz="1200" dirty="0">
              <a:latin typeface="SimSun" pitchFamily="2" charset="-122"/>
              <a:ea typeface="SimSun" pitchFamily="2" charset="-122"/>
            </a:endParaRPr>
          </a:p>
          <a:p>
            <a:pPr lvl="0"/>
            <a:endParaRPr lang="en-US" altLang="zh-CN" sz="1200" dirty="0" smtClean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2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5</a:t>
            </a:r>
            <a:r>
              <a:rPr lang="en-US" altLang="zh-CN" sz="12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200" dirty="0" smtClean="0">
                <a:latin typeface="SimSun" pitchFamily="2" charset="-122"/>
                <a:ea typeface="SimSun" pitchFamily="2" charset="-122"/>
              </a:rPr>
              <a:t>取</a:t>
            </a:r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一点儿腻子在手中，以打圈的方式在掌心搓。当你移动它，会发生什么？当你停止，会发生什么？当你慢慢分开它或者迅速分开它时，又发生了什么？在腻子周围迅速合上拳头，或者慢慢合上拳头。描述这两者的不同。腻子什么时候表现出液体的特征，什么时候表现出固体的特征</a:t>
            </a:r>
            <a:r>
              <a:rPr lang="zh-CN" altLang="en-US" sz="1200" dirty="0" smtClean="0">
                <a:latin typeface="SimSun" pitchFamily="2" charset="-122"/>
                <a:ea typeface="SimSun" pitchFamily="2" charset="-122"/>
              </a:rPr>
              <a:t>？</a:t>
            </a:r>
            <a:endParaRPr lang="en-US" sz="1200" dirty="0">
              <a:latin typeface="SimSun" pitchFamily="2" charset="-122"/>
              <a:ea typeface="SimSun" pitchFamily="2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48486" y="3886200"/>
            <a:ext cx="38239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rgbClr val="0039A6"/>
                </a:solidFill>
              </a:rPr>
              <a:t>下面你将做腻子，一种神秘的物质。你需要做一些测试，来确定它是固体或液体或两者兼而有之。</a:t>
            </a:r>
            <a:endParaRPr lang="en-US" sz="1200" dirty="0">
              <a:solidFill>
                <a:srgbClr val="0039A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2551559"/>
            <a:ext cx="320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latin typeface="SimSun" pitchFamily="2" charset="-122"/>
                <a:ea typeface="SimSun" pitchFamily="2" charset="-122"/>
              </a:rPr>
              <a:t>实验步</a:t>
            </a:r>
            <a:r>
              <a:rPr lang="zh-CN" altLang="en-US" sz="1200" b="1" dirty="0" smtClean="0">
                <a:latin typeface="SimSun" pitchFamily="2" charset="-122"/>
                <a:ea typeface="SimSun" pitchFamily="2" charset="-122"/>
              </a:rPr>
              <a:t>骤</a:t>
            </a:r>
            <a:endParaRPr lang="en-US" altLang="zh-CN" sz="1200" b="1" dirty="0" smtClean="0">
              <a:latin typeface="SimSun" pitchFamily="2" charset="-122"/>
              <a:ea typeface="SimSun" pitchFamily="2" charset="-122"/>
            </a:endParaRPr>
          </a:p>
          <a:p>
            <a:endParaRPr lang="en-US" sz="1200" dirty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2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1</a:t>
            </a:r>
            <a:r>
              <a:rPr lang="en-US" altLang="zh-CN" sz="12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200" dirty="0" smtClean="0">
                <a:latin typeface="SimSun" pitchFamily="2" charset="-122"/>
                <a:ea typeface="SimSun" pitchFamily="2" charset="-122"/>
              </a:rPr>
              <a:t>用</a:t>
            </a:r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纸巾或报纸铺好实验区。把半杯玉米淀粉倒入碗内，加</a:t>
            </a:r>
            <a:r>
              <a:rPr lang="en-US" sz="1200" dirty="0">
                <a:latin typeface="Arial" pitchFamily="34" charset="0"/>
                <a:ea typeface="SimSun" pitchFamily="2" charset="-122"/>
                <a:cs typeface="Arial" pitchFamily="34" charset="0"/>
              </a:rPr>
              <a:t>1/4</a:t>
            </a:r>
            <a:r>
              <a:rPr lang="en-US" sz="1200" dirty="0">
                <a:latin typeface="SimSun" pitchFamily="2" charset="-122"/>
                <a:ea typeface="SimSun" pitchFamily="2" charset="-122"/>
              </a:rPr>
              <a:t> </a:t>
            </a:r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杯的水，用双手搅拌，直到混合均匀。 </a:t>
            </a:r>
            <a:endParaRPr lang="en-US" sz="1200" dirty="0">
              <a:latin typeface="SimSun" pitchFamily="2" charset="-122"/>
              <a:ea typeface="SimSun" pitchFamily="2" charset="-122"/>
            </a:endParaRPr>
          </a:p>
          <a:p>
            <a:pPr lvl="0"/>
            <a:endParaRPr lang="en-US" altLang="zh-CN" sz="1200" dirty="0" smtClean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2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2</a:t>
            </a:r>
            <a:r>
              <a:rPr lang="en-US" altLang="zh-CN" sz="12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200" dirty="0" smtClean="0">
                <a:latin typeface="SimSun" pitchFamily="2" charset="-122"/>
                <a:ea typeface="SimSun" pitchFamily="2" charset="-122"/>
              </a:rPr>
              <a:t>再</a:t>
            </a:r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加入</a:t>
            </a:r>
            <a:r>
              <a:rPr lang="en-US" sz="1200" dirty="0">
                <a:latin typeface="SimSun" pitchFamily="2" charset="-122"/>
                <a:ea typeface="SimSun" pitchFamily="2" charset="-122"/>
              </a:rPr>
              <a:t>1</a:t>
            </a:r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药匙玉米淀粉拌匀，直到混合物变软。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 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413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1156605"/>
            <a:ext cx="30861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>
                <a:latin typeface="SimSun" pitchFamily="2" charset="-122"/>
                <a:ea typeface="SimSun" pitchFamily="2" charset="-122"/>
              </a:rPr>
              <a:t>化学原理解释</a:t>
            </a:r>
            <a:r>
              <a:rPr lang="en-US" sz="1200" b="1" dirty="0">
                <a:latin typeface="SimSun" pitchFamily="2" charset="-122"/>
                <a:ea typeface="SimSun" pitchFamily="2" charset="-122"/>
              </a:rPr>
              <a:t> </a:t>
            </a:r>
            <a:endParaRPr lang="en-US" sz="1200" b="1" dirty="0" smtClean="0">
              <a:latin typeface="SimSun" pitchFamily="2" charset="-122"/>
              <a:ea typeface="SimSun" pitchFamily="2" charset="-122"/>
            </a:endParaRPr>
          </a:p>
          <a:p>
            <a:endParaRPr lang="en-US" sz="1200" dirty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1200" dirty="0">
                <a:latin typeface="SimSun" pitchFamily="2" charset="-122"/>
                <a:ea typeface="SimSun" pitchFamily="2" charset="-122"/>
              </a:rPr>
              <a:t>大多数科学家称这种混合物为非牛顿液体。 除了当有更多压力施加于其时，它会表现出一些偏向于固体的特殊的特性， 它还拥有一些固体和液体的性质。这就是为什么当你试图使它成一个球，它会保持一个球的形状，并且能够滚动，但是当停止时，它返回到液体状态，并从你手中流下。非牛顿液体的性质是复杂的。它是玉米淀粉分子之间流动的水的效果，玉米淀粉分子推动液体水流出空隙，暂时将物质固体化。这种效果和流沙是一致的。</a:t>
            </a:r>
            <a:endParaRPr lang="en-US" sz="1200" dirty="0">
              <a:latin typeface="SimSun" pitchFamily="2" charset="-122"/>
              <a:ea typeface="SimSun" pitchFamily="2" charset="-122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505200" y="1167924"/>
            <a:ext cx="4092548" cy="3175476"/>
            <a:chOff x="3505200" y="1167924"/>
            <a:chExt cx="4092548" cy="3175476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5298" y="1447800"/>
              <a:ext cx="1822450" cy="2360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1777" y="1167924"/>
              <a:ext cx="2011680" cy="1473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5598" y="2819400"/>
              <a:ext cx="1697859" cy="1371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3810000" y="4158734"/>
              <a:ext cx="147829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Photo by Kelen Fureigh, Puerto Rico 2014</a:t>
              </a:r>
              <a:endParaRPr lang="en-US" sz="6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715000" y="3777734"/>
              <a:ext cx="147829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Photo by Kelen Fureigh, Puerto Rico 2014</a:t>
              </a:r>
              <a:endParaRPr lang="en-US" sz="6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505200" y="2590800"/>
              <a:ext cx="150714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Photo by Ingrid Montes, Puerto Rico 2014</a:t>
              </a:r>
              <a:endParaRPr lang="en-US" sz="600" dirty="0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1371600" y="130314"/>
            <a:ext cx="3886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/>
              <a:t>玉米淀粉腻子：想要成为固体的液体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2937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1431</TotalTime>
  <Words>642</Words>
  <Application>Microsoft Office PowerPoint</Application>
  <PresentationFormat>Custom</PresentationFormat>
  <Paragraphs>28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SimSun</vt:lpstr>
      <vt:lpstr>Wingdings</vt:lpstr>
      <vt:lpstr>TheSans ACS W7 Bold</vt:lpstr>
      <vt:lpstr>1_Template</vt:lpstr>
      <vt:lpstr>PowerPoint Presentation</vt:lpstr>
      <vt:lpstr>PowerPoint Presentation</vt:lpstr>
    </vt:vector>
  </TitlesOfParts>
  <Company>American Chemical Society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lastModifiedBy>Kelen Fureigh</cp:lastModifiedBy>
  <cp:revision>186</cp:revision>
  <cp:lastPrinted>2014-07-15T15:24:35Z</cp:lastPrinted>
  <dcterms:created xsi:type="dcterms:W3CDTF">2013-07-29T15:01:58Z</dcterms:created>
  <dcterms:modified xsi:type="dcterms:W3CDTF">2014-07-15T15:24:52Z</dcterms:modified>
</cp:coreProperties>
</file>