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4" r:id="rId2"/>
    <p:sldId id="276" r:id="rId3"/>
  </p:sldIdLst>
  <p:sldSz cx="7772400" cy="5029200"/>
  <p:notesSz cx="6881813" cy="92964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4"/>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97" autoAdjust="0"/>
    <p:restoredTop sz="99853" autoAdjust="0"/>
  </p:normalViewPr>
  <p:slideViewPr>
    <p:cSldViewPr>
      <p:cViewPr varScale="1">
        <p:scale>
          <a:sx n="120" d="100"/>
          <a:sy n="120" d="100"/>
        </p:scale>
        <p:origin x="-1206" y="-102"/>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6/7/2014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96913"/>
            <a:ext cx="5386387"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BE72CE-50C9-43FA-A9CE-2DC14DAB056C}" type="slidenum">
              <a:rPr lang="en-US" smtClean="0"/>
              <a:t>1</a:t>
            </a:fld>
            <a:endParaRPr lang="en-US"/>
          </a:p>
        </p:txBody>
      </p:sp>
    </p:spTree>
    <p:extLst>
      <p:ext uri="{BB962C8B-B14F-4D97-AF65-F5344CB8AC3E}">
        <p14:creationId xmlns:p14="http://schemas.microsoft.com/office/powerpoint/2010/main" val="2150881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96913"/>
            <a:ext cx="5386387"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BE72CE-50C9-43FA-A9CE-2DC14DAB056C}" type="slidenum">
              <a:rPr lang="en-US" smtClean="0"/>
              <a:t>2</a:t>
            </a:fld>
            <a:endParaRPr lang="en-US"/>
          </a:p>
        </p:txBody>
      </p:sp>
    </p:spTree>
    <p:extLst>
      <p:ext uri="{BB962C8B-B14F-4D97-AF65-F5344CB8AC3E}">
        <p14:creationId xmlns:p14="http://schemas.microsoft.com/office/powerpoint/2010/main" val="2076566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246063" y="300693"/>
            <a:ext cx="909160" cy="307777"/>
          </a:xfrm>
          <a:prstGeom prst="rect">
            <a:avLst/>
          </a:prstGeom>
        </p:spPr>
        <p:txBody>
          <a:bodyPr wrap="none">
            <a:spAutoFit/>
          </a:bodyPr>
          <a:lstStyle/>
          <a:p>
            <a:pPr algn="ctr"/>
            <a:r>
              <a:rPr lang="en-US" sz="1400" dirty="0" err="1" smtClean="0"/>
              <a:t>Polímeros</a:t>
            </a:r>
            <a:endParaRPr lang="en-US" sz="1400" dirty="0"/>
          </a:p>
        </p:txBody>
      </p:sp>
      <p:pic>
        <p:nvPicPr>
          <p:cNvPr id="12" name="Picture 11"/>
          <p:cNvPicPr>
            <a:picLocks noChangeAspect="1"/>
          </p:cNvPicPr>
          <p:nvPr userDrawn="1"/>
        </p:nvPicPr>
        <p:blipFill>
          <a:blip r:embed="rId5"/>
          <a:srcRect/>
          <a:stretch>
            <a:fillRect/>
          </a:stretch>
        </p:blipFill>
        <p:spPr bwMode="auto">
          <a:xfrm>
            <a:off x="381000" y="134541"/>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798" y="230777"/>
            <a:ext cx="4191001" cy="400110"/>
          </a:xfrm>
          <a:prstGeom prst="rect">
            <a:avLst/>
          </a:prstGeom>
          <a:noFill/>
        </p:spPr>
        <p:txBody>
          <a:bodyPr wrap="square" rtlCol="0">
            <a:spAutoFit/>
          </a:bodyPr>
          <a:lstStyle>
            <a:defPPr>
              <a:defRPr lang="en-US"/>
            </a:defPPr>
            <a:lvl1pPr algn="ctr">
              <a:defRPr sz="2200">
                <a:solidFill>
                  <a:srgbClr val="0039A6"/>
                </a:solidFill>
                <a:latin typeface="TheSans ACS W7 Bold" pitchFamily="34" charset="0"/>
              </a:defRPr>
            </a:lvl1pPr>
          </a:lstStyle>
          <a:p>
            <a:r>
              <a:rPr lang="es-ES" sz="2000" b="1" dirty="0">
                <a:solidFill>
                  <a:schemeClr val="tx1"/>
                </a:solidFill>
                <a:latin typeface="+mn-lt"/>
              </a:rPr>
              <a:t>La ciencia secreta de los pañales</a:t>
            </a:r>
          </a:p>
        </p:txBody>
      </p:sp>
      <p:sp>
        <p:nvSpPr>
          <p:cNvPr id="5" name="Rectangle 4"/>
          <p:cNvSpPr/>
          <p:nvPr/>
        </p:nvSpPr>
        <p:spPr>
          <a:xfrm>
            <a:off x="228600" y="990600"/>
            <a:ext cx="3657600" cy="938719"/>
          </a:xfrm>
          <a:prstGeom prst="rect">
            <a:avLst/>
          </a:prstGeom>
        </p:spPr>
        <p:txBody>
          <a:bodyPr wrap="square">
            <a:spAutoFit/>
          </a:bodyPr>
          <a:lstStyle/>
          <a:p>
            <a:pPr hangingPunct="0"/>
            <a:r>
              <a:rPr lang="es-ES_tradnl" sz="1100" b="1" dirty="0" smtClean="0"/>
              <a:t>Materiales</a:t>
            </a:r>
          </a:p>
          <a:p>
            <a:pPr marL="171450" indent="-171450" hangingPunct="0">
              <a:buFont typeface="Arial" panose="020B0604020202020204" pitchFamily="34" charset="0"/>
              <a:buChar char="•"/>
            </a:pPr>
            <a:r>
              <a:rPr lang="es-ES_tradnl" sz="1100" dirty="0" err="1" smtClean="0"/>
              <a:t>Poliacrilato</a:t>
            </a:r>
            <a:r>
              <a:rPr lang="es-ES_tradnl" sz="1100" dirty="0" smtClean="0"/>
              <a:t> de sodio</a:t>
            </a:r>
            <a:endParaRPr lang="en-US" sz="1100" dirty="0" smtClean="0"/>
          </a:p>
          <a:p>
            <a:pPr marL="171450" indent="-171450" hangingPunct="0">
              <a:buFont typeface="Arial" panose="020B0604020202020204" pitchFamily="34" charset="0"/>
              <a:buChar char="•"/>
            </a:pPr>
            <a:r>
              <a:rPr lang="es-ES_tradnl" sz="1100" dirty="0" smtClean="0"/>
              <a:t>Agua</a:t>
            </a:r>
            <a:endParaRPr lang="en-US" sz="1100" dirty="0" smtClean="0"/>
          </a:p>
          <a:p>
            <a:pPr marL="171450" indent="-171450" hangingPunct="0">
              <a:buFont typeface="Arial" panose="020B0604020202020204" pitchFamily="34" charset="0"/>
              <a:buChar char="•"/>
            </a:pPr>
            <a:r>
              <a:rPr lang="es-ES_tradnl" sz="1100" dirty="0" smtClean="0"/>
              <a:t>3 vasos plásticos opacos</a:t>
            </a:r>
            <a:endParaRPr lang="en-US" sz="1100" dirty="0" smtClean="0"/>
          </a:p>
          <a:p>
            <a:pPr marL="171450" indent="-171450" hangingPunct="0">
              <a:buFont typeface="Arial" panose="020B0604020202020204" pitchFamily="34" charset="0"/>
              <a:buChar char="•"/>
            </a:pPr>
            <a:r>
              <a:rPr lang="es-ES_tradnl" sz="1100" dirty="0" smtClean="0"/>
              <a:t>3 vasos plásticos transparentes</a:t>
            </a:r>
            <a:endParaRPr lang="en-US" sz="1100" dirty="0"/>
          </a:p>
        </p:txBody>
      </p:sp>
      <p:sp>
        <p:nvSpPr>
          <p:cNvPr id="6" name="Rectangle 5"/>
          <p:cNvSpPr/>
          <p:nvPr/>
        </p:nvSpPr>
        <p:spPr>
          <a:xfrm>
            <a:off x="228601" y="1954719"/>
            <a:ext cx="3657600" cy="2462213"/>
          </a:xfrm>
          <a:prstGeom prst="rect">
            <a:avLst/>
          </a:prstGeom>
        </p:spPr>
        <p:txBody>
          <a:bodyPr wrap="square">
            <a:spAutoFit/>
          </a:bodyPr>
          <a:lstStyle/>
          <a:p>
            <a:pPr hangingPunct="0"/>
            <a:r>
              <a:rPr lang="es-ES_tradnl" sz="1100" b="1" dirty="0"/>
              <a:t>Procedimiento</a:t>
            </a:r>
            <a:endParaRPr lang="en-US" sz="1100" dirty="0"/>
          </a:p>
          <a:p>
            <a:pPr hangingPunct="0"/>
            <a:r>
              <a:rPr lang="es-ES_tradnl" sz="1100" dirty="0" smtClean="0"/>
              <a:t>1</a:t>
            </a:r>
            <a:r>
              <a:rPr lang="es-ES_tradnl" sz="1100" dirty="0"/>
              <a:t>. Vierta 30 ml de agua en el vaso con el </a:t>
            </a:r>
            <a:r>
              <a:rPr lang="es-ES_tradnl" sz="1100" dirty="0" err="1"/>
              <a:t>poliacrilato</a:t>
            </a:r>
            <a:r>
              <a:rPr lang="es-ES_tradnl" sz="1100" dirty="0"/>
              <a:t> de sodio. Diga a los estudiantes que usted cambiará los vasos y ellos deben decir qué vaso contiene el agua.</a:t>
            </a:r>
            <a:endParaRPr lang="en-US" sz="1100" dirty="0"/>
          </a:p>
          <a:p>
            <a:pPr hangingPunct="0"/>
            <a:r>
              <a:rPr lang="es-ES_tradnl" sz="1100" dirty="0"/>
              <a:t> </a:t>
            </a:r>
            <a:endParaRPr lang="en-US" sz="1100" dirty="0"/>
          </a:p>
          <a:p>
            <a:pPr hangingPunct="0"/>
            <a:r>
              <a:rPr lang="es-ES_tradnl" sz="1100" dirty="0"/>
              <a:t>2. Mueva dos de los vasos de modo que los dos cambien de lugar. Repita el mismo procedimiento con diferentes vasos, de 3 a 5 veces.</a:t>
            </a:r>
            <a:endParaRPr lang="en-US" sz="1100" dirty="0"/>
          </a:p>
          <a:p>
            <a:pPr hangingPunct="0"/>
            <a:r>
              <a:rPr lang="es-ES_tradnl" sz="1100" dirty="0"/>
              <a:t> </a:t>
            </a:r>
            <a:endParaRPr lang="en-US" sz="1100" dirty="0"/>
          </a:p>
          <a:p>
            <a:pPr hangingPunct="0"/>
            <a:r>
              <a:rPr lang="es-ES_tradnl" sz="1100" dirty="0"/>
              <a:t>3. Pregunte a los estudiantes: ¿Qué vaso contiene el agua? Cuando elijan un vaso, dele la vuelta. ¡Sin importar qué vaso seleccionen, el agua no se derramará! Pida a los estudiantes que seleccionen otro vaso y sostenga ese vaso al revés. Finalmente, dé la vuelta al último vaso</a:t>
            </a:r>
            <a:r>
              <a:rPr lang="es-ES_tradnl" sz="1100" dirty="0" smtClean="0"/>
              <a:t>.</a:t>
            </a:r>
            <a:endParaRPr lang="en-US" sz="1100" dirty="0"/>
          </a:p>
        </p:txBody>
      </p:sp>
      <p:sp>
        <p:nvSpPr>
          <p:cNvPr id="7" name="Rectangle 6"/>
          <p:cNvSpPr/>
          <p:nvPr/>
        </p:nvSpPr>
        <p:spPr>
          <a:xfrm>
            <a:off x="3886202" y="990600"/>
            <a:ext cx="3657598" cy="1954381"/>
          </a:xfrm>
          <a:prstGeom prst="rect">
            <a:avLst/>
          </a:prstGeom>
        </p:spPr>
        <p:txBody>
          <a:bodyPr wrap="square">
            <a:spAutoFit/>
          </a:bodyPr>
          <a:lstStyle/>
          <a:p>
            <a:pPr hangingPunct="0"/>
            <a:r>
              <a:rPr lang="es-ES_tradnl" sz="1100" dirty="0" smtClean="0"/>
              <a:t>4. Ponga </a:t>
            </a:r>
            <a:r>
              <a:rPr lang="es-ES_tradnl" sz="1100" dirty="0"/>
              <a:t>3 cucharaditas de </a:t>
            </a:r>
            <a:r>
              <a:rPr lang="es-ES_tradnl" sz="1100" dirty="0" err="1"/>
              <a:t>poliacrilato</a:t>
            </a:r>
            <a:r>
              <a:rPr lang="es-ES_tradnl" sz="1100" dirty="0"/>
              <a:t> de sodio en un vaso plástico transparente.</a:t>
            </a:r>
            <a:endParaRPr lang="en-US" sz="1100" dirty="0"/>
          </a:p>
          <a:p>
            <a:pPr hangingPunct="0"/>
            <a:r>
              <a:rPr lang="es-ES_tradnl" sz="1100" dirty="0"/>
              <a:t> </a:t>
            </a:r>
            <a:endParaRPr lang="en-US" sz="1100" dirty="0"/>
          </a:p>
          <a:p>
            <a:pPr hangingPunct="0"/>
            <a:r>
              <a:rPr lang="es-ES_tradnl" sz="1100" dirty="0"/>
              <a:t>5. Coloque el vaso, junto con otros dos vasos vacíos idénticos, en una fila.</a:t>
            </a:r>
            <a:endParaRPr lang="en-US" sz="1100" dirty="0"/>
          </a:p>
          <a:p>
            <a:pPr hangingPunct="0"/>
            <a:r>
              <a:rPr lang="es-ES_tradnl" sz="1100" dirty="0"/>
              <a:t> </a:t>
            </a:r>
            <a:endParaRPr lang="en-US" sz="1100" dirty="0"/>
          </a:p>
          <a:p>
            <a:pPr hangingPunct="0"/>
            <a:r>
              <a:rPr lang="es-ES_tradnl" sz="1100" dirty="0"/>
              <a:t>6. Vierta 30 ml de agua en un vaso de precipitados (</a:t>
            </a:r>
            <a:r>
              <a:rPr lang="es-ES_tradnl" sz="1100" dirty="0" err="1"/>
              <a:t>beaker</a:t>
            </a:r>
            <a:r>
              <a:rPr lang="es-ES_tradnl" sz="1100" dirty="0"/>
              <a:t>). Después, vierta esta agua en el vaso con el </a:t>
            </a:r>
            <a:r>
              <a:rPr lang="es-ES_tradnl" sz="1100" dirty="0" err="1"/>
              <a:t>poliacrilato</a:t>
            </a:r>
            <a:r>
              <a:rPr lang="es-ES_tradnl" sz="1100" dirty="0"/>
              <a:t> de sodio.</a:t>
            </a:r>
            <a:endParaRPr lang="en-US" sz="1100" dirty="0"/>
          </a:p>
          <a:p>
            <a:pPr hangingPunct="0"/>
            <a:r>
              <a:rPr lang="es-ES_tradnl" sz="1100" dirty="0"/>
              <a:t> </a:t>
            </a:r>
            <a:endParaRPr lang="en-US" sz="1100" dirty="0"/>
          </a:p>
          <a:p>
            <a:pPr hangingPunct="0"/>
            <a:r>
              <a:rPr lang="es-ES_tradnl" sz="1100" dirty="0"/>
              <a:t>7. Cambie los vasos como lo hizo en la demostración.</a:t>
            </a:r>
            <a:endParaRPr lang="en-US" sz="1100" dirty="0"/>
          </a:p>
        </p:txBody>
      </p:sp>
      <p:pic>
        <p:nvPicPr>
          <p:cNvPr id="9" name="Picture 6" descr="http://thumbs.gograph.com/gg617081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985780" y="3617744"/>
            <a:ext cx="291031" cy="3657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5671534" flipH="1">
            <a:off x="4508798" y="3068314"/>
            <a:ext cx="609498"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49763">
            <a:off x="6126951" y="3114824"/>
            <a:ext cx="1109247" cy="1005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41396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66798" y="230777"/>
            <a:ext cx="4191001" cy="400110"/>
          </a:xfrm>
          <a:prstGeom prst="rect">
            <a:avLst/>
          </a:prstGeom>
          <a:noFill/>
        </p:spPr>
        <p:txBody>
          <a:bodyPr wrap="square" rtlCol="0">
            <a:spAutoFit/>
          </a:bodyPr>
          <a:lstStyle>
            <a:defPPr>
              <a:defRPr lang="en-US"/>
            </a:defPPr>
            <a:lvl1pPr algn="ctr">
              <a:defRPr sz="2200">
                <a:solidFill>
                  <a:srgbClr val="0039A6"/>
                </a:solidFill>
                <a:latin typeface="TheSans ACS W7 Bold" pitchFamily="34" charset="0"/>
              </a:defRPr>
            </a:lvl1pPr>
          </a:lstStyle>
          <a:p>
            <a:r>
              <a:rPr lang="es-ES" sz="2000" b="1" dirty="0">
                <a:solidFill>
                  <a:schemeClr val="tx1"/>
                </a:solidFill>
                <a:latin typeface="+mn-lt"/>
              </a:rPr>
              <a:t>La ciencia secreta de los pañales</a:t>
            </a:r>
          </a:p>
        </p:txBody>
      </p:sp>
      <p:sp>
        <p:nvSpPr>
          <p:cNvPr id="3" name="Rectangle 2"/>
          <p:cNvSpPr/>
          <p:nvPr/>
        </p:nvSpPr>
        <p:spPr>
          <a:xfrm>
            <a:off x="228600" y="941725"/>
            <a:ext cx="5105400" cy="3477875"/>
          </a:xfrm>
          <a:prstGeom prst="rect">
            <a:avLst/>
          </a:prstGeom>
        </p:spPr>
        <p:txBody>
          <a:bodyPr wrap="square">
            <a:spAutoFit/>
          </a:bodyPr>
          <a:lstStyle/>
          <a:p>
            <a:pPr algn="just"/>
            <a:r>
              <a:rPr lang="es-ES" sz="1100" b="1" dirty="0"/>
              <a:t>Explicación </a:t>
            </a:r>
            <a:r>
              <a:rPr lang="es-ES" sz="1100" b="1" dirty="0" smtClean="0"/>
              <a:t>química</a:t>
            </a:r>
          </a:p>
          <a:p>
            <a:pPr algn="just"/>
            <a:endParaRPr lang="es-ES" sz="1100" b="1" dirty="0"/>
          </a:p>
          <a:p>
            <a:pPr algn="just"/>
            <a:r>
              <a:rPr lang="es-ES" sz="1100" dirty="0"/>
              <a:t>El </a:t>
            </a:r>
            <a:r>
              <a:rPr lang="es-ES" sz="1100" dirty="0" err="1"/>
              <a:t>poliacrilato</a:t>
            </a:r>
            <a:r>
              <a:rPr lang="es-ES" sz="1100" dirty="0"/>
              <a:t> de sodio absorbe bien el agua debido a su forma y a la manera intensa con que atrae el agua.</a:t>
            </a:r>
          </a:p>
          <a:p>
            <a:pPr algn="just"/>
            <a:r>
              <a:rPr lang="es-ES" sz="1100" dirty="0"/>
              <a:t> </a:t>
            </a:r>
          </a:p>
          <a:p>
            <a:pPr algn="just"/>
            <a:r>
              <a:rPr lang="es-ES" sz="1100" dirty="0"/>
              <a:t>Como todos los polímeros, el </a:t>
            </a:r>
            <a:r>
              <a:rPr lang="es-ES" sz="1100" dirty="0" err="1"/>
              <a:t>poliacrilato</a:t>
            </a:r>
            <a:r>
              <a:rPr lang="es-ES" sz="1100" dirty="0"/>
              <a:t> de sodio se compone de moléculas largas. Las moléculas largas contienen combinaciones repetidas de los mismos átomos, haciendo del polímero una cadena con muchos enlaces similares. Cuando están secas, las moléculas del </a:t>
            </a:r>
            <a:r>
              <a:rPr lang="es-ES" sz="1100" dirty="0" err="1"/>
              <a:t>poliacrilato</a:t>
            </a:r>
            <a:r>
              <a:rPr lang="es-ES" sz="1100" dirty="0"/>
              <a:t> de sodio tienen forma de espiral. Cuando se añade el agua, las cadenas largas se estiran y enderecen, exponiendo aún más las áreas que atraen el agua.</a:t>
            </a:r>
          </a:p>
          <a:p>
            <a:pPr algn="just"/>
            <a:r>
              <a:rPr lang="es-ES" sz="1100" dirty="0"/>
              <a:t> </a:t>
            </a:r>
          </a:p>
          <a:p>
            <a:pPr algn="just"/>
            <a:r>
              <a:rPr lang="es-ES" sz="1100" dirty="0"/>
              <a:t>Las moléculas de agua pueden también caber entre las moléculas del </a:t>
            </a:r>
            <a:r>
              <a:rPr lang="es-ES" sz="1100" dirty="0" err="1"/>
              <a:t>poliacrilato</a:t>
            </a:r>
            <a:r>
              <a:rPr lang="es-ES" sz="1100" dirty="0"/>
              <a:t> de sodio porque pueden atraer dos cadenas del polímero al mismo tiempo. Esta atracción acopla cadenas independientes de polímero. Cuando suficientes moléculas de agua conectan cadenas separadas de polímero, una capa de agua se forma entre las moléculas del </a:t>
            </a:r>
            <a:r>
              <a:rPr lang="es-ES" sz="1100" dirty="0" err="1"/>
              <a:t>poliacrilato</a:t>
            </a:r>
            <a:r>
              <a:rPr lang="es-ES" sz="1100" dirty="0"/>
              <a:t> de sodio.</a:t>
            </a:r>
          </a:p>
          <a:p>
            <a:pPr algn="just"/>
            <a:r>
              <a:rPr lang="es-ES" sz="1100" dirty="0"/>
              <a:t> </a:t>
            </a:r>
          </a:p>
          <a:p>
            <a:pPr algn="just"/>
            <a:r>
              <a:rPr lang="es-ES" sz="1100" dirty="0"/>
              <a:t>Tener muchas áreas que atraen el agua y la atrapan entre las cadenas del polímero hace que el </a:t>
            </a:r>
            <a:r>
              <a:rPr lang="es-ES" sz="1100" dirty="0" err="1"/>
              <a:t>poliacrilato</a:t>
            </a:r>
            <a:r>
              <a:rPr lang="es-ES" sz="1100" dirty="0"/>
              <a:t> de sodio sea muy absorbente.</a:t>
            </a:r>
          </a:p>
        </p:txBody>
      </p:sp>
      <p:pic>
        <p:nvPicPr>
          <p:cNvPr id="8"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5342466" y="1475334"/>
            <a:ext cx="2292225" cy="2410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190155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1231</TotalTime>
  <Words>264</Words>
  <Application>Microsoft Office PowerPoint</Application>
  <PresentationFormat>Custom</PresentationFormat>
  <Paragraphs>31</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Wingdings</vt:lpstr>
      <vt:lpstr>Calibri</vt:lpstr>
      <vt:lpstr>TheSans ACS W7 Bold</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Kelen Fureigh</cp:lastModifiedBy>
  <cp:revision>167</cp:revision>
  <cp:lastPrinted>2013-08-28T20:02:02Z</cp:lastPrinted>
  <dcterms:created xsi:type="dcterms:W3CDTF">2013-07-29T15:01:58Z</dcterms:created>
  <dcterms:modified xsi:type="dcterms:W3CDTF">2014-06-07T16:31:39Z</dcterms:modified>
</cp:coreProperties>
</file>