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7" r:id="rId2"/>
    <p:sldId id="278"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7"/>
            <p14:sldId id="2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20" d="100"/>
          <a:sy n="120" d="100"/>
        </p:scale>
        <p:origin x="-1206"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46063" y="300693"/>
            <a:ext cx="909160" cy="307777"/>
          </a:xfrm>
          <a:prstGeom prst="rect">
            <a:avLst/>
          </a:prstGeom>
        </p:spPr>
        <p:txBody>
          <a:bodyPr wrap="none">
            <a:spAutoFit/>
          </a:bodyPr>
          <a:lstStyle/>
          <a:p>
            <a:pPr algn="ctr"/>
            <a:r>
              <a:rPr lang="en-US" sz="1400" dirty="0" err="1" smtClean="0"/>
              <a:t>Polímeros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30314"/>
            <a:ext cx="4191000" cy="707886"/>
          </a:xfrm>
          <a:prstGeom prst="rect">
            <a:avLst/>
          </a:prstGeom>
        </p:spPr>
        <p:txBody>
          <a:bodyPr wrap="square">
            <a:spAutoFit/>
          </a:bodyPr>
          <a:lstStyle/>
          <a:p>
            <a:pPr algn="ctr"/>
            <a:r>
              <a:rPr lang="es-ES" sz="2000" b="1" dirty="0" smtClean="0"/>
              <a:t>¿</a:t>
            </a:r>
            <a:r>
              <a:rPr lang="es-ES" sz="2000" b="1" dirty="0"/>
              <a:t>Qué tan absorbente es el </a:t>
            </a:r>
            <a:endParaRPr lang="es-ES" sz="2000" b="1" dirty="0" smtClean="0"/>
          </a:p>
          <a:p>
            <a:pPr algn="ctr"/>
            <a:r>
              <a:rPr lang="es-ES" sz="2000" b="1" dirty="0" err="1" smtClean="0"/>
              <a:t>poliacrilato</a:t>
            </a:r>
            <a:r>
              <a:rPr lang="es-ES" sz="2000" b="1" dirty="0" smtClean="0"/>
              <a:t> </a:t>
            </a:r>
            <a:r>
              <a:rPr lang="es-ES" sz="2000" b="1" dirty="0"/>
              <a:t>de sodio?</a:t>
            </a:r>
            <a:endParaRPr lang="en-US" sz="2000" b="1" dirty="0"/>
          </a:p>
        </p:txBody>
      </p:sp>
      <p:sp>
        <p:nvSpPr>
          <p:cNvPr id="3" name="Rectangle 2"/>
          <p:cNvSpPr/>
          <p:nvPr/>
        </p:nvSpPr>
        <p:spPr>
          <a:xfrm>
            <a:off x="228599" y="990601"/>
            <a:ext cx="3657601" cy="1615827"/>
          </a:xfrm>
          <a:prstGeom prst="rect">
            <a:avLst/>
          </a:prstGeom>
        </p:spPr>
        <p:txBody>
          <a:bodyPr wrap="square" numCol="1" spcCol="274320">
            <a:spAutoFit/>
          </a:bodyPr>
          <a:lstStyle/>
          <a:p>
            <a:pPr hangingPunct="0"/>
            <a:r>
              <a:rPr lang="es-CO" sz="1100" b="1" dirty="0"/>
              <a:t>Materiales</a:t>
            </a:r>
            <a:endParaRPr lang="en-US" sz="1100" b="1" dirty="0"/>
          </a:p>
          <a:p>
            <a:pPr indent="-171450" hangingPunct="0">
              <a:buFont typeface="Arial" panose="020B0604020202020204" pitchFamily="34" charset="0"/>
              <a:buChar char="•"/>
            </a:pPr>
            <a:r>
              <a:rPr lang="es-CO" sz="1100" dirty="0" err="1"/>
              <a:t>Poliacrilato</a:t>
            </a:r>
            <a:r>
              <a:rPr lang="es-CO" sz="1100" dirty="0"/>
              <a:t> de sodio</a:t>
            </a:r>
            <a:endParaRPr lang="en-US" sz="1100" dirty="0"/>
          </a:p>
          <a:p>
            <a:pPr indent="-171450" hangingPunct="0">
              <a:buFont typeface="Arial" panose="020B0604020202020204" pitchFamily="34" charset="0"/>
              <a:buChar char="•"/>
            </a:pPr>
            <a:r>
              <a:rPr lang="es-CO" sz="1100" dirty="0"/>
              <a:t>Sal</a:t>
            </a:r>
            <a:endParaRPr lang="en-US" sz="1100" dirty="0"/>
          </a:p>
          <a:p>
            <a:pPr indent="-171450" hangingPunct="0">
              <a:buFont typeface="Arial" panose="020B0604020202020204" pitchFamily="34" charset="0"/>
              <a:buChar char="•"/>
            </a:pPr>
            <a:r>
              <a:rPr lang="es-CO" sz="1100" dirty="0"/>
              <a:t>Cucharita</a:t>
            </a:r>
            <a:endParaRPr lang="en-US" sz="1100" dirty="0"/>
          </a:p>
          <a:p>
            <a:pPr indent="-171450" hangingPunct="0">
              <a:buFont typeface="Arial" panose="020B0604020202020204" pitchFamily="34" charset="0"/>
              <a:buChar char="•"/>
            </a:pPr>
            <a:r>
              <a:rPr lang="es-CO" sz="1100" dirty="0"/>
              <a:t>Vaso de precipitados (</a:t>
            </a:r>
            <a:r>
              <a:rPr lang="es-CO" sz="1100" dirty="0" err="1"/>
              <a:t>beaker</a:t>
            </a:r>
            <a:r>
              <a:rPr lang="es-CO" sz="1100" dirty="0"/>
              <a:t>)</a:t>
            </a:r>
            <a:endParaRPr lang="en-US" sz="1100" dirty="0"/>
          </a:p>
          <a:p>
            <a:pPr indent="-171450" hangingPunct="0">
              <a:buFont typeface="Arial" panose="020B0604020202020204" pitchFamily="34" charset="0"/>
              <a:buChar char="•"/>
            </a:pPr>
            <a:r>
              <a:rPr lang="es-CO" sz="1100" dirty="0"/>
              <a:t>Gotero</a:t>
            </a:r>
            <a:endParaRPr lang="en-US" sz="1100" dirty="0"/>
          </a:p>
          <a:p>
            <a:pPr indent="-171450" hangingPunct="0">
              <a:buFont typeface="Arial" panose="020B0604020202020204" pitchFamily="34" charset="0"/>
              <a:buChar char="•"/>
            </a:pPr>
            <a:r>
              <a:rPr lang="es-CO" sz="1100" dirty="0"/>
              <a:t>Papel absorbente color marrón</a:t>
            </a:r>
            <a:endParaRPr lang="en-US" sz="1100" dirty="0"/>
          </a:p>
          <a:p>
            <a:pPr indent="-171450" hangingPunct="0">
              <a:buFont typeface="Arial" panose="020B0604020202020204" pitchFamily="34" charset="0"/>
              <a:buChar char="•"/>
            </a:pPr>
            <a:r>
              <a:rPr lang="es-CO" sz="1100" dirty="0"/>
              <a:t>Vaso</a:t>
            </a:r>
            <a:endParaRPr lang="en-US" sz="1100" dirty="0"/>
          </a:p>
          <a:p>
            <a:pPr indent="-171450" hangingPunct="0">
              <a:buFont typeface="Arial" panose="020B0604020202020204" pitchFamily="34" charset="0"/>
              <a:buChar char="•"/>
            </a:pPr>
            <a:r>
              <a:rPr lang="es-CO" sz="1100" dirty="0"/>
              <a:t>Lápiz</a:t>
            </a:r>
            <a:endParaRPr lang="en-US" sz="1100" dirty="0"/>
          </a:p>
        </p:txBody>
      </p:sp>
      <p:sp>
        <p:nvSpPr>
          <p:cNvPr id="4" name="Rectangle 3"/>
          <p:cNvSpPr/>
          <p:nvPr/>
        </p:nvSpPr>
        <p:spPr>
          <a:xfrm>
            <a:off x="3886200" y="990601"/>
            <a:ext cx="3657600" cy="3139321"/>
          </a:xfrm>
          <a:prstGeom prst="rect">
            <a:avLst/>
          </a:prstGeom>
        </p:spPr>
        <p:txBody>
          <a:bodyPr wrap="square">
            <a:spAutoFit/>
          </a:bodyPr>
          <a:lstStyle/>
          <a:p>
            <a:r>
              <a:rPr lang="es-ES" sz="1100" dirty="0" smtClean="0"/>
              <a:t>2</a:t>
            </a:r>
            <a:r>
              <a:rPr lang="es-ES" sz="1100" dirty="0"/>
              <a:t>. Utilizando un vaso y un lápiz, dibuje 2 círculos en un trozo de papel absorbente marrón. Utilice un gotero para agregar gotas de agua en el centro de uno de los círculos. Cuente las gotas y continúe agregándolas hasta que el agua toque el borde del círculo.</a:t>
            </a:r>
          </a:p>
          <a:p>
            <a:r>
              <a:rPr lang="es-ES" sz="1100" dirty="0"/>
              <a:t> </a:t>
            </a:r>
          </a:p>
          <a:p>
            <a:r>
              <a:rPr lang="es-ES" sz="1100" dirty="0"/>
              <a:t>3. Ponga una cucharadita de </a:t>
            </a:r>
            <a:r>
              <a:rPr lang="es-ES" sz="1100" dirty="0" err="1"/>
              <a:t>poliacrilato</a:t>
            </a:r>
            <a:r>
              <a:rPr lang="es-ES" sz="1100" dirty="0"/>
              <a:t> de sodio en el centro del otro círculo.</a:t>
            </a:r>
          </a:p>
          <a:p>
            <a:r>
              <a:rPr lang="es-ES" sz="1100" dirty="0"/>
              <a:t> </a:t>
            </a:r>
          </a:p>
          <a:p>
            <a:r>
              <a:rPr lang="es-ES" sz="1100" dirty="0"/>
              <a:t>4. Agregue el mismo número de gotas que usted puso en el centro del primer círculo encima del </a:t>
            </a:r>
            <a:r>
              <a:rPr lang="es-ES" sz="1100" dirty="0" err="1"/>
              <a:t>poliacrilato</a:t>
            </a:r>
            <a:r>
              <a:rPr lang="es-ES" sz="1100" dirty="0"/>
              <a:t> de sodio.  ¿Se separó el agua y llegó al borde del círculo?</a:t>
            </a:r>
          </a:p>
          <a:p>
            <a:r>
              <a:rPr lang="es-ES" sz="1100" dirty="0"/>
              <a:t> </a:t>
            </a:r>
          </a:p>
          <a:p>
            <a:r>
              <a:rPr lang="es-ES" sz="1100" dirty="0"/>
              <a:t>5. Agregue más gotas, hasta que haya agregado un total de 100 gotas de agua encima del </a:t>
            </a:r>
            <a:r>
              <a:rPr lang="es-ES" sz="1100" dirty="0" err="1"/>
              <a:t>poliacrilato</a:t>
            </a:r>
            <a:r>
              <a:rPr lang="es-ES" sz="1100" dirty="0"/>
              <a:t> de sodio.</a:t>
            </a:r>
          </a:p>
          <a:p>
            <a:r>
              <a:rPr lang="es-ES" sz="1100" dirty="0"/>
              <a:t> </a:t>
            </a:r>
          </a:p>
          <a:p>
            <a:r>
              <a:rPr lang="es-ES" sz="1100" dirty="0"/>
              <a:t>6. Agregue un poco de sal encima del </a:t>
            </a:r>
            <a:r>
              <a:rPr lang="es-ES" sz="1100" dirty="0" err="1"/>
              <a:t>poliacrilato</a:t>
            </a:r>
            <a:r>
              <a:rPr lang="es-ES" sz="1100" dirty="0"/>
              <a:t> de sodio y mírela de cerca.</a:t>
            </a:r>
          </a:p>
        </p:txBody>
      </p:sp>
      <p:sp>
        <p:nvSpPr>
          <p:cNvPr id="6" name="Rectangle 5"/>
          <p:cNvSpPr/>
          <p:nvPr/>
        </p:nvSpPr>
        <p:spPr>
          <a:xfrm>
            <a:off x="228599" y="3426962"/>
            <a:ext cx="3657601" cy="938719"/>
          </a:xfrm>
          <a:prstGeom prst="rect">
            <a:avLst/>
          </a:prstGeom>
        </p:spPr>
        <p:txBody>
          <a:bodyPr wrap="square">
            <a:spAutoFit/>
          </a:bodyPr>
          <a:lstStyle/>
          <a:p>
            <a:r>
              <a:rPr lang="es-ES" sz="1100" b="1" dirty="0"/>
              <a:t>Procedimiento</a:t>
            </a:r>
          </a:p>
          <a:p>
            <a:r>
              <a:rPr lang="es-ES" sz="1100" dirty="0"/>
              <a:t> </a:t>
            </a:r>
          </a:p>
          <a:p>
            <a:r>
              <a:rPr lang="es-ES" sz="1100" dirty="0"/>
              <a:t>1. Vierta 30 ml de agua en el vaso con el </a:t>
            </a:r>
            <a:r>
              <a:rPr lang="es-ES" sz="1100" dirty="0" err="1"/>
              <a:t>poliacrilato</a:t>
            </a:r>
            <a:r>
              <a:rPr lang="es-ES" sz="1100" dirty="0"/>
              <a:t> de sodio. Diga a los estudiantes que usted reordenará los vasos y ellos deben decir qué vaso contiene el agua</a:t>
            </a:r>
            <a:r>
              <a:rPr lang="es-ES" sz="1100" dirty="0" smtClean="0"/>
              <a:t>.</a:t>
            </a:r>
            <a:endParaRPr lang="es-ES" sz="1100" dirty="0"/>
          </a:p>
        </p:txBody>
      </p:sp>
      <p:pic>
        <p:nvPicPr>
          <p:cNvPr id="7" name="Picture 2" descr="http://sweetclipart.com/multisite/sweetclipart/files/silver_spo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5887" y="2315964"/>
            <a:ext cx="762000" cy="3464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bestclipartblog.com/clipart-pics/beaker-clip-ar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98896" y="2776189"/>
            <a:ext cx="573983" cy="52316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1275013390727_hz-fileserver2_911346[1]"/>
          <p:cNvPicPr>
            <a:picLocks noChangeAspect="1" noChangeArrowheads="1"/>
          </p:cNvPicPr>
          <p:nvPr/>
        </p:nvPicPr>
        <p:blipFill>
          <a:blip r:embed="rId4" cstate="print">
            <a:clrChange>
              <a:clrFrom>
                <a:srgbClr val="040404"/>
              </a:clrFrom>
              <a:clrTo>
                <a:srgbClr val="040404">
                  <a:alpha val="0"/>
                </a:srgbClr>
              </a:clrTo>
            </a:clrChange>
            <a:extLst>
              <a:ext uri="{28A0092B-C50C-407E-A947-70E740481C1C}">
                <a14:useLocalDpi xmlns:a14="http://schemas.microsoft.com/office/drawing/2010/main" val="0"/>
              </a:ext>
            </a:extLst>
          </a:blip>
          <a:srcRect l="5130" t="12999" r="7695" b="6842"/>
          <a:stretch>
            <a:fillRect/>
          </a:stretch>
        </p:blipFill>
        <p:spPr bwMode="auto">
          <a:xfrm>
            <a:off x="1219200" y="2689786"/>
            <a:ext cx="926923" cy="640080"/>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67680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30314"/>
            <a:ext cx="4191000" cy="707886"/>
          </a:xfrm>
          <a:prstGeom prst="rect">
            <a:avLst/>
          </a:prstGeom>
        </p:spPr>
        <p:txBody>
          <a:bodyPr wrap="square">
            <a:spAutoFit/>
          </a:bodyPr>
          <a:lstStyle/>
          <a:p>
            <a:pPr algn="ctr"/>
            <a:r>
              <a:rPr lang="es-ES" sz="2000" b="1" dirty="0" smtClean="0"/>
              <a:t>¿</a:t>
            </a:r>
            <a:r>
              <a:rPr lang="es-ES" sz="2000" b="1" dirty="0"/>
              <a:t>Qué tan absorbente es el </a:t>
            </a:r>
            <a:endParaRPr lang="es-ES" sz="2000" b="1" dirty="0" smtClean="0"/>
          </a:p>
          <a:p>
            <a:pPr algn="ctr"/>
            <a:r>
              <a:rPr lang="es-ES" sz="2000" b="1" dirty="0" err="1" smtClean="0"/>
              <a:t>poliacrilato</a:t>
            </a:r>
            <a:r>
              <a:rPr lang="es-ES" sz="2000" b="1" dirty="0" smtClean="0"/>
              <a:t> </a:t>
            </a:r>
            <a:r>
              <a:rPr lang="es-ES" sz="2000" b="1" dirty="0"/>
              <a:t>de sodio?</a:t>
            </a:r>
            <a:endParaRPr lang="en-US" sz="2000" b="1" dirty="0"/>
          </a:p>
        </p:txBody>
      </p:sp>
      <p:sp>
        <p:nvSpPr>
          <p:cNvPr id="3" name="Rectangle 2"/>
          <p:cNvSpPr/>
          <p:nvPr/>
        </p:nvSpPr>
        <p:spPr>
          <a:xfrm>
            <a:off x="228600" y="990600"/>
            <a:ext cx="7315200" cy="3323987"/>
          </a:xfrm>
          <a:prstGeom prst="rect">
            <a:avLst/>
          </a:prstGeom>
        </p:spPr>
        <p:txBody>
          <a:bodyPr wrap="square">
            <a:spAutoFit/>
          </a:bodyPr>
          <a:lstStyle/>
          <a:p>
            <a:r>
              <a:rPr lang="es-ES" sz="1100" b="1" dirty="0"/>
              <a:t>Explicación química</a:t>
            </a:r>
          </a:p>
          <a:p>
            <a:endParaRPr lang="es-ES" sz="1100" dirty="0"/>
          </a:p>
          <a:p>
            <a:pPr algn="just"/>
            <a:r>
              <a:rPr lang="es-ES" sz="1100" dirty="0"/>
              <a:t>Las moléculas del </a:t>
            </a:r>
            <a:r>
              <a:rPr lang="es-ES" sz="1100" dirty="0" err="1"/>
              <a:t>poliacrilato</a:t>
            </a:r>
            <a:r>
              <a:rPr lang="es-ES" sz="1100" dirty="0"/>
              <a:t> de sodio tienen muchas áreas en ellas que son fuertemente atraídas por las moléculas de agua. Los iones de sodio y de cloruro que componen la sal también son atraídos por las moléculas de agua.  Por lo tanto, cuando la sal es agregada al gel, se genera una competencia. Algunas de las moléculas de agua que fueron atraídas por el </a:t>
            </a:r>
            <a:r>
              <a:rPr lang="es-ES" sz="1100" dirty="0" err="1"/>
              <a:t>poliacrilato</a:t>
            </a:r>
            <a:r>
              <a:rPr lang="es-ES" sz="1100" dirty="0"/>
              <a:t> de sodio se asocian con los iones de sodio y de cloruro. Esta es la razón por la cual el agua (agua salada, en realidad) se filtra fuera del gel de </a:t>
            </a:r>
            <a:r>
              <a:rPr lang="es-ES" sz="1100" dirty="0" err="1"/>
              <a:t>poliacrilato</a:t>
            </a:r>
            <a:r>
              <a:rPr lang="es-ES" sz="1100" dirty="0"/>
              <a:t> de sodio.</a:t>
            </a:r>
          </a:p>
          <a:p>
            <a:r>
              <a:rPr lang="es-ES" sz="1100" dirty="0"/>
              <a:t> </a:t>
            </a:r>
          </a:p>
          <a:p>
            <a:r>
              <a:rPr lang="es-ES" sz="1100" b="1" dirty="0"/>
              <a:t>Estas son algunas maneras en que se utiliza el </a:t>
            </a:r>
            <a:r>
              <a:rPr lang="es-ES" sz="1100" b="1" dirty="0" err="1"/>
              <a:t>poliacrilato</a:t>
            </a:r>
            <a:r>
              <a:rPr lang="es-ES" sz="1100" b="1" dirty="0"/>
              <a:t> de sodio:</a:t>
            </a:r>
          </a:p>
          <a:p>
            <a:r>
              <a:rPr lang="es-ES" sz="1100" dirty="0"/>
              <a:t> </a:t>
            </a:r>
          </a:p>
          <a:p>
            <a:pPr marL="171450" indent="-171450">
              <a:buFont typeface="Arial" panose="020B0604020202020204" pitchFamily="34" charset="0"/>
              <a:buChar char="•"/>
            </a:pPr>
            <a:r>
              <a:rPr lang="es-ES" sz="1000" dirty="0" smtClean="0"/>
              <a:t>El </a:t>
            </a:r>
            <a:r>
              <a:rPr lang="es-ES" sz="1000" dirty="0" err="1"/>
              <a:t>poliacrilato</a:t>
            </a:r>
            <a:r>
              <a:rPr lang="es-ES" sz="1000" dirty="0"/>
              <a:t> de sodio está presente en la mayoría de los pañales desechables.</a:t>
            </a:r>
          </a:p>
          <a:p>
            <a:pPr marL="171450" indent="-171450">
              <a:buFont typeface="Arial" panose="020B0604020202020204" pitchFamily="34" charset="0"/>
              <a:buChar char="•"/>
            </a:pPr>
            <a:endParaRPr lang="es-ES" sz="1000" dirty="0"/>
          </a:p>
          <a:p>
            <a:pPr marL="171450" indent="-171450">
              <a:buFont typeface="Arial" panose="020B0604020202020204" pitchFamily="34" charset="0"/>
              <a:buChar char="•"/>
            </a:pPr>
            <a:r>
              <a:rPr lang="es-ES" sz="1000" dirty="0" smtClean="0"/>
              <a:t>Las </a:t>
            </a:r>
            <a:r>
              <a:rPr lang="es-ES" sz="1000" dirty="0"/>
              <a:t>plantas al aire libre pueden secarse rápidamente. El </a:t>
            </a:r>
            <a:r>
              <a:rPr lang="es-ES" sz="1000" dirty="0" err="1"/>
              <a:t>poliacrilato</a:t>
            </a:r>
            <a:r>
              <a:rPr lang="es-ES" sz="1000" dirty="0"/>
              <a:t> de sodio (o polímeros súper-absorbentes similares) mezclados en el suelo mantienen el agua en el suelo por más tiempo. </a:t>
            </a:r>
          </a:p>
          <a:p>
            <a:pPr marL="171450" indent="-171450">
              <a:buFont typeface="Arial" panose="020B0604020202020204" pitchFamily="34" charset="0"/>
              <a:buChar char="•"/>
            </a:pPr>
            <a:endParaRPr lang="es-ES" sz="1000" dirty="0"/>
          </a:p>
          <a:p>
            <a:pPr marL="171450" indent="-171450">
              <a:buFont typeface="Arial" panose="020B0604020202020204" pitchFamily="34" charset="0"/>
              <a:buChar char="•"/>
            </a:pPr>
            <a:r>
              <a:rPr lang="es-ES" sz="1000" dirty="0" smtClean="0"/>
              <a:t>Una </a:t>
            </a:r>
            <a:r>
              <a:rPr lang="es-ES" sz="1000" dirty="0"/>
              <a:t>versión del </a:t>
            </a:r>
            <a:r>
              <a:rPr lang="es-ES" sz="1000" dirty="0" err="1"/>
              <a:t>poliacrilato</a:t>
            </a:r>
            <a:r>
              <a:rPr lang="es-ES" sz="1000" dirty="0"/>
              <a:t> de sodio parece nieve cuando se le agrega agua. Esto se utiliza a veces en las películas para simular una nevada.</a:t>
            </a:r>
          </a:p>
          <a:p>
            <a:pPr marL="171450" indent="-171450">
              <a:buFont typeface="Arial" panose="020B0604020202020204" pitchFamily="34" charset="0"/>
              <a:buChar char="•"/>
            </a:pPr>
            <a:endParaRPr lang="es-ES" sz="1000" dirty="0"/>
          </a:p>
          <a:p>
            <a:pPr marL="171450" indent="-171450">
              <a:buFont typeface="Arial" panose="020B0604020202020204" pitchFamily="34" charset="0"/>
              <a:buChar char="•"/>
            </a:pPr>
            <a:r>
              <a:rPr lang="es-ES" sz="1000" dirty="0" smtClean="0"/>
              <a:t>La </a:t>
            </a:r>
            <a:r>
              <a:rPr lang="es-ES" sz="1000" dirty="0"/>
              <a:t>espuma y el gel fabricados con </a:t>
            </a:r>
            <a:r>
              <a:rPr lang="es-ES" sz="1000" dirty="0" err="1"/>
              <a:t>poliacrilato</a:t>
            </a:r>
            <a:r>
              <a:rPr lang="es-ES" sz="1000" dirty="0"/>
              <a:t> de sodio se rocían en los edificios que están en la trayectoria de un incendio forestal. La capa de espuma o del gel en el edificio lo mantiene seguro. Después de que el fuego pase, la capa se puede quitar rociando más agua. </a:t>
            </a:r>
            <a:endParaRPr lang="en-US" sz="1000" dirty="0"/>
          </a:p>
        </p:txBody>
      </p:sp>
    </p:spTree>
    <p:extLst>
      <p:ext uri="{BB962C8B-B14F-4D97-AF65-F5344CB8AC3E}">
        <p14:creationId xmlns:p14="http://schemas.microsoft.com/office/powerpoint/2010/main" val="1443761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1231</TotalTime>
  <Words>479</Words>
  <Application>Microsoft Office PowerPoint</Application>
  <PresentationFormat>Custom</PresentationFormat>
  <Paragraphs>38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167</cp:revision>
  <cp:lastPrinted>2013-08-28T20:02:02Z</cp:lastPrinted>
  <dcterms:created xsi:type="dcterms:W3CDTF">2013-07-29T15:01:58Z</dcterms:created>
  <dcterms:modified xsi:type="dcterms:W3CDTF">2014-06-07T16:32:48Z</dcterms:modified>
</cp:coreProperties>
</file>