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9" r:id="rId2"/>
    <p:sldId id="280"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86" d="100"/>
          <a:sy n="86" d="100"/>
        </p:scale>
        <p:origin x="-468" y="-84"/>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41099" y="262221"/>
            <a:ext cx="699230" cy="384721"/>
          </a:xfrm>
          <a:prstGeom prst="rect">
            <a:avLst/>
          </a:prstGeom>
        </p:spPr>
        <p:txBody>
          <a:bodyPr wrap="none">
            <a:spAutoFit/>
          </a:bodyPr>
          <a:lstStyle/>
          <a:p>
            <a:pPr algn="ctr"/>
            <a:r>
              <a:rPr lang="es-ES_tradnl" sz="1900" b="0" kern="1200" dirty="0" smtClean="0">
                <a:solidFill>
                  <a:schemeClr val="tx1"/>
                </a:solidFill>
                <a:effectLst/>
                <a:latin typeface="+mn-lt"/>
                <a:ea typeface="+mn-ea"/>
                <a:cs typeface="+mn-cs"/>
              </a:rPr>
              <a:t>Agua</a:t>
            </a:r>
            <a:endParaRPr lang="en-US" sz="1400" b="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6466" y="304800"/>
            <a:ext cx="4131334" cy="400110"/>
          </a:xfrm>
          <a:prstGeom prst="rect">
            <a:avLst/>
          </a:prstGeom>
        </p:spPr>
        <p:txBody>
          <a:bodyPr wrap="square">
            <a:spAutoFit/>
          </a:bodyPr>
          <a:lstStyle/>
          <a:p>
            <a:pPr algn="ctr"/>
            <a:r>
              <a:rPr lang="en-US" sz="2000" b="1" dirty="0" err="1"/>
              <a:t>Caminantes</a:t>
            </a:r>
            <a:r>
              <a:rPr lang="en-US" sz="2000" b="1" dirty="0"/>
              <a:t> </a:t>
            </a:r>
            <a:r>
              <a:rPr lang="en-US" sz="2000" b="1" dirty="0" err="1"/>
              <a:t>sobre</a:t>
            </a:r>
            <a:r>
              <a:rPr lang="en-US" sz="2000" b="1" dirty="0"/>
              <a:t> el </a:t>
            </a:r>
            <a:r>
              <a:rPr lang="en-US" sz="2000" b="1" dirty="0" err="1"/>
              <a:t>agua</a:t>
            </a:r>
            <a:endParaRPr lang="en-US" sz="2000" b="1" dirty="0"/>
          </a:p>
        </p:txBody>
      </p:sp>
      <p:sp>
        <p:nvSpPr>
          <p:cNvPr id="3" name="Rectangle 2"/>
          <p:cNvSpPr/>
          <p:nvPr/>
        </p:nvSpPr>
        <p:spPr>
          <a:xfrm>
            <a:off x="228600" y="898773"/>
            <a:ext cx="3657600" cy="1615827"/>
          </a:xfrm>
          <a:prstGeom prst="rect">
            <a:avLst/>
          </a:prstGeom>
        </p:spPr>
        <p:txBody>
          <a:bodyPr wrap="square">
            <a:spAutoFit/>
          </a:bodyPr>
          <a:lstStyle/>
          <a:p>
            <a:r>
              <a:rPr lang="es-CO" sz="1100" b="1" dirty="0"/>
              <a:t>Materiales</a:t>
            </a:r>
            <a:endParaRPr lang="en-US" sz="1100" dirty="0"/>
          </a:p>
          <a:p>
            <a:pPr marL="171450" lvl="0" indent="-171450">
              <a:buFont typeface="Arial" panose="020B0604020202020204" pitchFamily="34" charset="0"/>
              <a:buChar char="•"/>
            </a:pPr>
            <a:r>
              <a:rPr lang="es-CO" sz="1100" dirty="0"/>
              <a:t>Molde desechable de aluminio para hornear bizcochos o pasteles</a:t>
            </a:r>
            <a:endParaRPr lang="en-US" sz="1100" dirty="0"/>
          </a:p>
          <a:p>
            <a:pPr marL="171450" lvl="0" indent="-171450">
              <a:buFont typeface="Arial" panose="020B0604020202020204" pitchFamily="34" charset="0"/>
              <a:buChar char="•"/>
            </a:pPr>
            <a:r>
              <a:rPr lang="es-CO" sz="1100" dirty="0"/>
              <a:t>Agua</a:t>
            </a:r>
            <a:endParaRPr lang="en-US" sz="1100" dirty="0"/>
          </a:p>
          <a:p>
            <a:pPr marL="171450" lvl="0" indent="-171450">
              <a:buFont typeface="Arial" panose="020B0604020202020204" pitchFamily="34" charset="0"/>
              <a:buChar char="•"/>
            </a:pPr>
            <a:r>
              <a:rPr lang="es-CO" sz="1100" dirty="0"/>
              <a:t>Clips pequeños</a:t>
            </a:r>
            <a:endParaRPr lang="en-US" sz="1100" dirty="0"/>
          </a:p>
          <a:p>
            <a:pPr marL="171450" lvl="0" indent="-171450">
              <a:buFont typeface="Arial" panose="020B0604020202020204" pitchFamily="34" charset="0"/>
              <a:buChar char="•"/>
            </a:pPr>
            <a:r>
              <a:rPr lang="es-CO" sz="1100" dirty="0"/>
              <a:t>Pop-top </a:t>
            </a:r>
            <a:r>
              <a:rPr lang="es-CO" sz="1100" dirty="0" err="1"/>
              <a:t>rings</a:t>
            </a:r>
            <a:r>
              <a:rPr lang="es-CO" sz="1100" dirty="0"/>
              <a:t>, etiquetas plásticas</a:t>
            </a:r>
            <a:endParaRPr lang="en-US" sz="1100" dirty="0"/>
          </a:p>
          <a:p>
            <a:pPr marL="171450" lvl="0" indent="-171450">
              <a:buFont typeface="Arial" panose="020B0604020202020204" pitchFamily="34" charset="0"/>
              <a:buChar char="•"/>
            </a:pPr>
            <a:r>
              <a:rPr lang="es-CO" sz="1100" dirty="0"/>
              <a:t>Papel de aluminio o papel</a:t>
            </a:r>
            <a:endParaRPr lang="en-US" sz="1100" dirty="0"/>
          </a:p>
          <a:p>
            <a:pPr marL="171450" lvl="0" indent="-171450">
              <a:buFont typeface="Arial" panose="020B0604020202020204" pitchFamily="34" charset="0"/>
              <a:buChar char="•"/>
            </a:pPr>
            <a:r>
              <a:rPr lang="es-CO" sz="1100" dirty="0"/>
              <a:t>Lápiz</a:t>
            </a:r>
            <a:endParaRPr lang="en-US" sz="1100" dirty="0"/>
          </a:p>
          <a:p>
            <a:pPr marL="171450" lvl="0" indent="-171450">
              <a:buFont typeface="Arial" panose="020B0604020202020204" pitchFamily="34" charset="0"/>
              <a:buChar char="•"/>
            </a:pPr>
            <a:r>
              <a:rPr lang="es-CO" sz="1100" dirty="0"/>
              <a:t>Tijeras</a:t>
            </a:r>
            <a:endParaRPr lang="en-US" sz="1100" dirty="0"/>
          </a:p>
        </p:txBody>
      </p:sp>
      <p:sp>
        <p:nvSpPr>
          <p:cNvPr id="4" name="Rectangle 3"/>
          <p:cNvSpPr/>
          <p:nvPr/>
        </p:nvSpPr>
        <p:spPr>
          <a:xfrm>
            <a:off x="3876805" y="898773"/>
            <a:ext cx="3666995" cy="738664"/>
          </a:xfrm>
          <a:prstGeom prst="rect">
            <a:avLst/>
          </a:prstGeom>
        </p:spPr>
        <p:txBody>
          <a:bodyPr wrap="square">
            <a:spAutoFit/>
          </a:bodyPr>
          <a:lstStyle/>
          <a:p>
            <a:pPr algn="ctr"/>
            <a:r>
              <a:rPr lang="es-CO" sz="1400" b="1" dirty="0" smtClean="0"/>
              <a:t>Precaución</a:t>
            </a:r>
            <a:r>
              <a:rPr lang="es-CO" sz="1400" dirty="0"/>
              <a:t> </a:t>
            </a:r>
            <a:endParaRPr lang="en-US" sz="800" dirty="0"/>
          </a:p>
          <a:p>
            <a:pPr algn="ctr"/>
            <a:r>
              <a:rPr lang="es-CO" sz="1400" b="1" dirty="0">
                <a:solidFill>
                  <a:srgbClr val="FF0000"/>
                </a:solidFill>
              </a:rPr>
              <a:t>No beba ninguna de las muestras de agua que se utilizan en esta actividad</a:t>
            </a:r>
            <a:endParaRPr lang="en-US" sz="1400" b="1" dirty="0">
              <a:solidFill>
                <a:srgbClr val="FF0000"/>
              </a:solidFill>
            </a:endParaRPr>
          </a:p>
        </p:txBody>
      </p:sp>
      <p:sp>
        <p:nvSpPr>
          <p:cNvPr id="5" name="Rectangle 4"/>
          <p:cNvSpPr/>
          <p:nvPr/>
        </p:nvSpPr>
        <p:spPr>
          <a:xfrm>
            <a:off x="219205" y="2514600"/>
            <a:ext cx="3657600" cy="1954381"/>
          </a:xfrm>
          <a:prstGeom prst="rect">
            <a:avLst/>
          </a:prstGeom>
        </p:spPr>
        <p:txBody>
          <a:bodyPr wrap="square">
            <a:spAutoFit/>
          </a:bodyPr>
          <a:lstStyle/>
          <a:p>
            <a:r>
              <a:rPr lang="es-CO" sz="1100" b="1" dirty="0"/>
              <a:t>Procedimiento</a:t>
            </a:r>
            <a:endParaRPr lang="en-US" sz="1100" dirty="0"/>
          </a:p>
          <a:p>
            <a:r>
              <a:rPr lang="es-CO" sz="1100" dirty="0" smtClean="0"/>
              <a:t>1</a:t>
            </a:r>
            <a:r>
              <a:rPr lang="es-CO" sz="1100" dirty="0"/>
              <a:t>. Llene el molde unos centímetros con agua.  No lo llene demasiado.</a:t>
            </a:r>
            <a:endParaRPr lang="en-US" sz="1100" dirty="0"/>
          </a:p>
          <a:p>
            <a:r>
              <a:rPr lang="es-CO" sz="1100" dirty="0" smtClean="0"/>
              <a:t>2</a:t>
            </a:r>
            <a:r>
              <a:rPr lang="es-CO" sz="1100" dirty="0"/>
              <a:t>. Sujete un clip y observe qué ocurre cuando lo tira en el agua.</a:t>
            </a:r>
            <a:endParaRPr lang="en-US" sz="1100" dirty="0"/>
          </a:p>
          <a:p>
            <a:r>
              <a:rPr lang="es-CO" sz="1100" dirty="0" smtClean="0"/>
              <a:t>3</a:t>
            </a:r>
            <a:r>
              <a:rPr lang="es-CO" sz="1100" dirty="0"/>
              <a:t>. Ahora trate de colocar un segundo clip sobre la superficie, colocándolo cuidadosamente plano sobre la "piel" o la superficie del agua.  Trate hasta que pueda hacer que el clip flote</a:t>
            </a:r>
            <a:r>
              <a:rPr lang="es-CO" sz="1100" dirty="0" smtClean="0"/>
              <a:t>.</a:t>
            </a:r>
          </a:p>
          <a:p>
            <a:r>
              <a:rPr lang="es-CO" sz="1100" dirty="0"/>
              <a:t>4. Trate de hacer flotar otro clip o etiqueta plástica sobre la superficie del agua. Necesitará práctica y un pulso firme</a:t>
            </a:r>
            <a:r>
              <a:rPr lang="es-CO" sz="1100" dirty="0" smtClean="0"/>
              <a:t>.</a:t>
            </a:r>
            <a:endParaRPr lang="en-US" sz="1100" dirty="0"/>
          </a:p>
        </p:txBody>
      </p:sp>
      <p:sp>
        <p:nvSpPr>
          <p:cNvPr id="6" name="Rectangle 5"/>
          <p:cNvSpPr/>
          <p:nvPr/>
        </p:nvSpPr>
        <p:spPr>
          <a:xfrm>
            <a:off x="3886200" y="1828800"/>
            <a:ext cx="3657600" cy="2631490"/>
          </a:xfrm>
          <a:prstGeom prst="rect">
            <a:avLst/>
          </a:prstGeom>
        </p:spPr>
        <p:txBody>
          <a:bodyPr wrap="square">
            <a:spAutoFit/>
          </a:bodyPr>
          <a:lstStyle/>
          <a:p>
            <a:r>
              <a:rPr lang="es-CO" sz="1100" dirty="0" smtClean="0"/>
              <a:t>5</a:t>
            </a:r>
            <a:r>
              <a:rPr lang="es-CO" sz="1100" dirty="0"/>
              <a:t>. Una vez que haya practicado colocando cosas sobre la superficie del agua, ya está listo para crear su propio "caminante sobre el agua" Utilice el lápiz para dibujar cualquier tipo de animal sobre el papel de aluminio o sobre el papel, tal y como ilustra el dibujo presentado. Asegúrese como parte de su diseño que tenga una superficie plana que flotará sobre el agua, ¡unos "Pies Grandes" funcionarán mejor!</a:t>
            </a:r>
            <a:endParaRPr lang="en-US" sz="1100" dirty="0"/>
          </a:p>
          <a:p>
            <a:r>
              <a:rPr lang="es-CO" sz="1100" dirty="0" smtClean="0"/>
              <a:t>6</a:t>
            </a:r>
            <a:r>
              <a:rPr lang="es-CO" sz="1100" dirty="0"/>
              <a:t>. Utilice las tijeras para recortar sus diseños.</a:t>
            </a:r>
            <a:endParaRPr lang="en-US" sz="1100" dirty="0"/>
          </a:p>
          <a:p>
            <a:r>
              <a:rPr lang="es-CO" sz="1100" dirty="0" smtClean="0"/>
              <a:t>7</a:t>
            </a:r>
            <a:r>
              <a:rPr lang="es-CO" sz="1100" dirty="0"/>
              <a:t>. Coloque cuidadosamente su diseño sobre el agua y observe.  ¿Flota?  Si no flota, trate de nuevo, o prepare otro "caminante sobre el agua " que considere que trabajará mejor.</a:t>
            </a:r>
            <a:endParaRPr lang="en-US" sz="1100" dirty="0"/>
          </a:p>
          <a:p>
            <a:r>
              <a:rPr lang="es-CO" sz="1100" dirty="0" smtClean="0"/>
              <a:t>8</a:t>
            </a:r>
            <a:r>
              <a:rPr lang="es-CO" sz="1100" dirty="0"/>
              <a:t>. Limpie bien el área de trabajo y lave sus manos.  Bote el agua por el desagüe y descarte cualquier basura.</a:t>
            </a:r>
            <a:endParaRPr lang="en-US" sz="1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114" y="1452563"/>
            <a:ext cx="1062037" cy="106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51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6466" y="304800"/>
            <a:ext cx="4131334" cy="400110"/>
          </a:xfrm>
          <a:prstGeom prst="rect">
            <a:avLst/>
          </a:prstGeom>
        </p:spPr>
        <p:txBody>
          <a:bodyPr wrap="square">
            <a:spAutoFit/>
          </a:bodyPr>
          <a:lstStyle/>
          <a:p>
            <a:pPr algn="ctr"/>
            <a:r>
              <a:rPr lang="en-US" sz="2000" b="1" dirty="0" err="1"/>
              <a:t>Caminantes</a:t>
            </a:r>
            <a:r>
              <a:rPr lang="en-US" sz="2000" b="1" dirty="0"/>
              <a:t> </a:t>
            </a:r>
            <a:r>
              <a:rPr lang="en-US" sz="2000" b="1" dirty="0" err="1"/>
              <a:t>sobre</a:t>
            </a:r>
            <a:r>
              <a:rPr lang="en-US" sz="2000" b="1" dirty="0"/>
              <a:t> el </a:t>
            </a:r>
            <a:r>
              <a:rPr lang="en-US" sz="2000" b="1" dirty="0" err="1"/>
              <a:t>agua</a:t>
            </a:r>
            <a:endParaRPr lang="en-US" sz="2000" b="1" dirty="0"/>
          </a:p>
        </p:txBody>
      </p:sp>
      <p:sp>
        <p:nvSpPr>
          <p:cNvPr id="3" name="Rectangle 2"/>
          <p:cNvSpPr/>
          <p:nvPr/>
        </p:nvSpPr>
        <p:spPr>
          <a:xfrm>
            <a:off x="228600" y="914400"/>
            <a:ext cx="4876800" cy="3323987"/>
          </a:xfrm>
          <a:prstGeom prst="rect">
            <a:avLst/>
          </a:prstGeom>
        </p:spPr>
        <p:txBody>
          <a:bodyPr wrap="square">
            <a:spAutoFit/>
          </a:bodyPr>
          <a:lstStyle/>
          <a:p>
            <a:endParaRPr lang="es-CO" sz="1400" b="1" i="1" dirty="0" smtClean="0"/>
          </a:p>
          <a:p>
            <a:r>
              <a:rPr lang="es-CO" sz="1400" b="1" i="1" dirty="0" smtClean="0"/>
              <a:t>Nota</a:t>
            </a:r>
            <a:r>
              <a:rPr lang="es-CO" sz="1400" b="1" i="1" dirty="0"/>
              <a:t>: </a:t>
            </a:r>
            <a:r>
              <a:rPr lang="es-CO" sz="1400" i="1" dirty="0"/>
              <a:t>Una vez que se añade el detergente al molde, la "piel" del agua se rompe.  Tendrá que sacar todo del agua y lavar bien el molde antes de continuar con sus experimentos.</a:t>
            </a:r>
            <a:endParaRPr lang="en-US" sz="1400" dirty="0"/>
          </a:p>
          <a:p>
            <a:r>
              <a:rPr lang="es-CO" sz="1100" dirty="0"/>
              <a:t> </a:t>
            </a:r>
            <a:endParaRPr lang="es-CO" sz="1100" dirty="0" smtClean="0"/>
          </a:p>
          <a:p>
            <a:endParaRPr lang="es-CO" sz="1100" dirty="0"/>
          </a:p>
          <a:p>
            <a:r>
              <a:rPr lang="es-CO" sz="1200" b="1" dirty="0" smtClean="0"/>
              <a:t>Explicación </a:t>
            </a:r>
            <a:r>
              <a:rPr lang="es-CO" sz="1200" b="1" dirty="0"/>
              <a:t>química</a:t>
            </a:r>
            <a:endParaRPr lang="en-US" sz="1200" dirty="0"/>
          </a:p>
          <a:p>
            <a:r>
              <a:rPr lang="es-CO" sz="1200" b="1" dirty="0"/>
              <a:t> </a:t>
            </a:r>
            <a:endParaRPr lang="en-US" sz="1200" dirty="0"/>
          </a:p>
          <a:p>
            <a:r>
              <a:rPr lang="es-CO" sz="1200" dirty="0"/>
              <a:t>Según aprendiste en la actividad de "Probando la Piel del agua", las moléculas de agua tienden a pegarse entre ellas.  Esta cohesión es suficientemente fuerte en la superficie del agua como para formar una "piel".  En esta actividad, tiene que ser muy cuidadoso al colocar el clip y los otros objetos sobre la superficie del agua, para no romper la "piel" del agua.  También tiene que colocarlos sobre el agua de tal manera que repose plano, para que su peso se esparza sobre un área grande.  Al esparcir el peso del objeto sobre un área grande, lo hace flotar sin romper la "piel" del agua.</a:t>
            </a:r>
            <a:endParaRPr lang="en-U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873" y="1258003"/>
            <a:ext cx="2393373" cy="263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399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1322</TotalTime>
  <Words>319</Words>
  <Application>Microsoft Office PowerPoint</Application>
  <PresentationFormat>Custom</PresentationFormat>
  <Paragraphs>28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172</cp:revision>
  <cp:lastPrinted>2013-08-28T20:02:02Z</cp:lastPrinted>
  <dcterms:created xsi:type="dcterms:W3CDTF">2013-07-29T15:01:58Z</dcterms:created>
  <dcterms:modified xsi:type="dcterms:W3CDTF">2014-06-07T16:17:56Z</dcterms:modified>
</cp:coreProperties>
</file>