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6" r:id="rId2"/>
    <p:sldId id="277"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6"/>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120" d="100"/>
          <a:sy n="120" d="100"/>
        </p:scale>
        <p:origin x="-1206"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13349" y="161417"/>
            <a:ext cx="921189" cy="584775"/>
          </a:xfrm>
          <a:prstGeom prst="rect">
            <a:avLst/>
          </a:prstGeom>
        </p:spPr>
        <p:txBody>
          <a:bodyPr wrap="square">
            <a:spAutoFit/>
          </a:bodyPr>
          <a:lstStyle/>
          <a:p>
            <a:pPr algn="ctr"/>
            <a:r>
              <a:rPr lang="es-ES_tradnl" sz="1600" b="0" kern="1200" dirty="0" smtClean="0">
                <a:solidFill>
                  <a:schemeClr val="tx1"/>
                </a:solidFill>
                <a:effectLst/>
                <a:latin typeface="+mn-lt"/>
                <a:ea typeface="+mn-ea"/>
                <a:cs typeface="+mn-cs"/>
              </a:rPr>
              <a:t>Ácidos o</a:t>
            </a:r>
          </a:p>
          <a:p>
            <a:pPr algn="ctr"/>
            <a:r>
              <a:rPr lang="es-ES_tradnl" sz="1600" b="0" kern="1200" dirty="0" smtClean="0">
                <a:solidFill>
                  <a:schemeClr val="tx1"/>
                </a:solidFill>
                <a:effectLst/>
                <a:latin typeface="+mn-lt"/>
                <a:ea typeface="+mn-ea"/>
                <a:cs typeface="+mn-cs"/>
              </a:rPr>
              <a:t>Bases</a:t>
            </a:r>
            <a:endParaRPr lang="en-US" sz="1100" b="0" dirty="0"/>
          </a:p>
        </p:txBody>
      </p:sp>
      <p:pic>
        <p:nvPicPr>
          <p:cNvPr id="12" name="Picture 11"/>
          <p:cNvPicPr>
            <a:picLocks noChangeAspect="1"/>
          </p:cNvPicPr>
          <p:nvPr userDrawn="1"/>
        </p:nvPicPr>
        <p:blipFill>
          <a:blip r:embed="rId5"/>
          <a:srcRect/>
          <a:stretch>
            <a:fillRect/>
          </a:stretch>
        </p:blipFill>
        <p:spPr bwMode="auto">
          <a:xfrm>
            <a:off x="682040" y="150172"/>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1794" y="3429000"/>
            <a:ext cx="2386806"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447800" y="285690"/>
            <a:ext cx="3810000" cy="400110"/>
          </a:xfrm>
          <a:prstGeom prst="rect">
            <a:avLst/>
          </a:prstGeom>
        </p:spPr>
        <p:txBody>
          <a:bodyPr wrap="square">
            <a:spAutoFit/>
          </a:bodyPr>
          <a:lstStyle/>
          <a:p>
            <a:pPr algn="ctr"/>
            <a:r>
              <a:rPr lang="es-CO" sz="2000" b="1" dirty="0"/>
              <a:t>El pH de nuestro planeta</a:t>
            </a:r>
            <a:endParaRPr lang="en-US" sz="2000" dirty="0"/>
          </a:p>
        </p:txBody>
      </p:sp>
      <p:sp>
        <p:nvSpPr>
          <p:cNvPr id="3" name="Rectangle 2"/>
          <p:cNvSpPr/>
          <p:nvPr/>
        </p:nvSpPr>
        <p:spPr>
          <a:xfrm>
            <a:off x="228600" y="916106"/>
            <a:ext cx="2895600" cy="1277273"/>
          </a:xfrm>
          <a:prstGeom prst="rect">
            <a:avLst/>
          </a:prstGeom>
        </p:spPr>
        <p:txBody>
          <a:bodyPr wrap="square">
            <a:spAutoFit/>
          </a:bodyPr>
          <a:lstStyle/>
          <a:p>
            <a:r>
              <a:rPr lang="es-CO" sz="1100" b="1" dirty="0"/>
              <a:t>Materiales </a:t>
            </a:r>
            <a:endParaRPr lang="en-US" sz="1100" dirty="0"/>
          </a:p>
          <a:p>
            <a:pPr marL="171450" lvl="0" indent="-171450">
              <a:buFont typeface="Arial" panose="020B0604020202020204" pitchFamily="34" charset="0"/>
              <a:buChar char="•"/>
            </a:pPr>
            <a:r>
              <a:rPr lang="es-CO" sz="1100" dirty="0"/>
              <a:t>Muestras de agua (mar, río, lago, etc.)</a:t>
            </a:r>
            <a:endParaRPr lang="en-US" sz="1100" dirty="0"/>
          </a:p>
          <a:p>
            <a:pPr marL="171450" lvl="0" indent="-171450">
              <a:buFont typeface="Arial" panose="020B0604020202020204" pitchFamily="34" charset="0"/>
              <a:buChar char="•"/>
            </a:pPr>
            <a:r>
              <a:rPr lang="es-CO" sz="1100" dirty="0"/>
              <a:t>Indicadores </a:t>
            </a:r>
            <a:endParaRPr lang="en-US" sz="1100" dirty="0"/>
          </a:p>
          <a:p>
            <a:pPr marL="649498" lvl="1" indent="-171450">
              <a:buFont typeface="Arial" panose="020B0604020202020204" pitchFamily="34" charset="0"/>
              <a:buChar char="•"/>
            </a:pPr>
            <a:r>
              <a:rPr lang="es-CO" sz="1100" dirty="0" err="1"/>
              <a:t>bromotimol</a:t>
            </a:r>
            <a:r>
              <a:rPr lang="es-CO" sz="1100" dirty="0"/>
              <a:t> azul </a:t>
            </a:r>
            <a:endParaRPr lang="en-US" sz="1100" dirty="0"/>
          </a:p>
          <a:p>
            <a:pPr marL="649498" lvl="1" indent="-171450">
              <a:buFont typeface="Arial" panose="020B0604020202020204" pitchFamily="34" charset="0"/>
              <a:buChar char="•"/>
            </a:pPr>
            <a:r>
              <a:rPr lang="es-CO" sz="1100" dirty="0"/>
              <a:t>m-</a:t>
            </a:r>
            <a:r>
              <a:rPr lang="es-CO" sz="1100" dirty="0" err="1"/>
              <a:t>cresol</a:t>
            </a:r>
            <a:r>
              <a:rPr lang="es-CO" sz="1100" dirty="0"/>
              <a:t> púrpura</a:t>
            </a:r>
            <a:endParaRPr lang="en-US" sz="1100" dirty="0"/>
          </a:p>
          <a:p>
            <a:pPr marL="171450" lvl="0" indent="-171450">
              <a:buFont typeface="Arial" panose="020B0604020202020204" pitchFamily="34" charset="0"/>
              <a:buChar char="•"/>
            </a:pPr>
            <a:r>
              <a:rPr lang="es-CO" sz="1100" dirty="0"/>
              <a:t>6 vasos (3 oz)</a:t>
            </a:r>
            <a:endParaRPr lang="en-US" sz="1100" dirty="0"/>
          </a:p>
          <a:p>
            <a:pPr marL="171450" lvl="0" indent="-171450">
              <a:buFont typeface="Arial" panose="020B0604020202020204" pitchFamily="34" charset="0"/>
              <a:buChar char="•"/>
            </a:pPr>
            <a:r>
              <a:rPr lang="es-CO" sz="1100" dirty="0"/>
              <a:t>Goteros</a:t>
            </a:r>
            <a:endParaRPr lang="en-US" sz="1100" dirty="0"/>
          </a:p>
        </p:txBody>
      </p:sp>
      <p:sp>
        <p:nvSpPr>
          <p:cNvPr id="4" name="Rectangle 3"/>
          <p:cNvSpPr/>
          <p:nvPr/>
        </p:nvSpPr>
        <p:spPr>
          <a:xfrm>
            <a:off x="3276600" y="914400"/>
            <a:ext cx="4419600" cy="2954655"/>
          </a:xfrm>
          <a:prstGeom prst="rect">
            <a:avLst/>
          </a:prstGeom>
        </p:spPr>
        <p:txBody>
          <a:bodyPr wrap="square">
            <a:spAutoFit/>
          </a:bodyPr>
          <a:lstStyle/>
          <a:p>
            <a:r>
              <a:rPr lang="es-CO" sz="1100" b="1" dirty="0"/>
              <a:t>Procedimiento</a:t>
            </a:r>
            <a:endParaRPr lang="en-US" sz="1100" dirty="0"/>
          </a:p>
          <a:p>
            <a:r>
              <a:rPr lang="es-CO" sz="1100" b="1" dirty="0" smtClean="0"/>
              <a:t>Preparación </a:t>
            </a:r>
            <a:r>
              <a:rPr lang="es-CO" sz="1100" b="1" dirty="0"/>
              <a:t>de los indicadores</a:t>
            </a:r>
            <a:endParaRPr lang="en-US" sz="1100" dirty="0"/>
          </a:p>
          <a:p>
            <a:r>
              <a:rPr lang="es-CO" sz="500" dirty="0"/>
              <a:t> </a:t>
            </a:r>
            <a:endParaRPr lang="en-US" sz="500" dirty="0"/>
          </a:p>
          <a:p>
            <a:r>
              <a:rPr lang="es-CO" sz="1100" i="1" dirty="0"/>
              <a:t>Nota: El </a:t>
            </a:r>
            <a:r>
              <a:rPr lang="es-CO" sz="1100" i="1" dirty="0" err="1"/>
              <a:t>bromotimol</a:t>
            </a:r>
            <a:r>
              <a:rPr lang="es-CO" sz="1100" i="1" dirty="0"/>
              <a:t> azul puede obtenerse en casi todas las tiendas que vendan productos para acuarios de agua dulce. El m-</a:t>
            </a:r>
            <a:r>
              <a:rPr lang="es-CO" sz="1100" i="1" dirty="0" err="1"/>
              <a:t>cresol</a:t>
            </a:r>
            <a:r>
              <a:rPr lang="es-CO" sz="1100" i="1" dirty="0"/>
              <a:t> púrpura se utiliza para las muestras de agua de mar. </a:t>
            </a:r>
            <a:endParaRPr lang="en-US" sz="1100" dirty="0"/>
          </a:p>
          <a:p>
            <a:r>
              <a:rPr lang="es-CO" sz="500" b="1" dirty="0"/>
              <a:t> </a:t>
            </a:r>
            <a:endParaRPr lang="en-US" sz="500" dirty="0"/>
          </a:p>
          <a:p>
            <a:r>
              <a:rPr lang="es-CO" sz="1100" b="1" dirty="0" err="1"/>
              <a:t>Bromotimol</a:t>
            </a:r>
            <a:r>
              <a:rPr lang="es-CO" sz="1100" b="1" dirty="0"/>
              <a:t> azul</a:t>
            </a:r>
            <a:endParaRPr lang="en-US" sz="1100" dirty="0"/>
          </a:p>
          <a:p>
            <a:r>
              <a:rPr lang="es-CO" sz="1100" dirty="0" smtClean="0"/>
              <a:t>1</a:t>
            </a:r>
            <a:r>
              <a:rPr lang="es-CO" sz="1100" dirty="0"/>
              <a:t>. Disolver 0,1 g de </a:t>
            </a:r>
            <a:r>
              <a:rPr lang="es-CO" sz="1100" dirty="0" err="1"/>
              <a:t>bromotimol</a:t>
            </a:r>
            <a:r>
              <a:rPr lang="es-CO" sz="1100" dirty="0"/>
              <a:t> azul en 16 </a:t>
            </a:r>
            <a:r>
              <a:rPr lang="es-CO" sz="1100" dirty="0" err="1"/>
              <a:t>mL</a:t>
            </a:r>
            <a:r>
              <a:rPr lang="es-CO" sz="1100" dirty="0"/>
              <a:t> de </a:t>
            </a:r>
            <a:r>
              <a:rPr lang="es-CO" sz="1100" dirty="0" err="1"/>
              <a:t>NaOH</a:t>
            </a:r>
            <a:r>
              <a:rPr lang="es-CO" sz="1100" dirty="0"/>
              <a:t> 0,01 M.</a:t>
            </a:r>
            <a:endParaRPr lang="en-US" sz="1100" dirty="0"/>
          </a:p>
          <a:p>
            <a:r>
              <a:rPr lang="es-CO" sz="1100" dirty="0" smtClean="0"/>
              <a:t>2</a:t>
            </a:r>
            <a:r>
              <a:rPr lang="es-CO" sz="1100" dirty="0"/>
              <a:t>. Una vez disuelto, añadir lentamente 234 </a:t>
            </a:r>
            <a:r>
              <a:rPr lang="es-CO" sz="1100" dirty="0" err="1"/>
              <a:t>mL</a:t>
            </a:r>
            <a:r>
              <a:rPr lang="es-CO" sz="1100" dirty="0"/>
              <a:t> de agua (de ser posible, destilada).</a:t>
            </a:r>
            <a:endParaRPr lang="en-US" sz="1100" dirty="0"/>
          </a:p>
          <a:p>
            <a:r>
              <a:rPr lang="es-CO" sz="1100" dirty="0" smtClean="0"/>
              <a:t>3</a:t>
            </a:r>
            <a:r>
              <a:rPr lang="es-CO" sz="1100" dirty="0"/>
              <a:t>. Almacenar a temperatura ambiente.</a:t>
            </a:r>
            <a:endParaRPr lang="en-US" sz="1100" dirty="0"/>
          </a:p>
          <a:p>
            <a:r>
              <a:rPr lang="es-CO" sz="500" dirty="0"/>
              <a:t> </a:t>
            </a:r>
            <a:endParaRPr lang="en-US" sz="500" dirty="0"/>
          </a:p>
          <a:p>
            <a:r>
              <a:rPr lang="es-CO" sz="1100" b="1" dirty="0"/>
              <a:t>m-</a:t>
            </a:r>
            <a:r>
              <a:rPr lang="es-CO" sz="1100" b="1" dirty="0" err="1"/>
              <a:t>Cresol</a:t>
            </a:r>
            <a:r>
              <a:rPr lang="es-CO" sz="1100" b="1" dirty="0"/>
              <a:t> púrpura</a:t>
            </a:r>
            <a:endParaRPr lang="en-US" sz="1100" dirty="0"/>
          </a:p>
          <a:p>
            <a:r>
              <a:rPr lang="es-CO" sz="1100" dirty="0" smtClean="0"/>
              <a:t>1</a:t>
            </a:r>
            <a:r>
              <a:rPr lang="es-CO" sz="1100" dirty="0"/>
              <a:t>. Disolver 0,1 g de m-</a:t>
            </a:r>
            <a:r>
              <a:rPr lang="es-CO" sz="1100" dirty="0" err="1"/>
              <a:t>cresol</a:t>
            </a:r>
            <a:r>
              <a:rPr lang="es-CO" sz="1100" dirty="0"/>
              <a:t> púrpura en 26 </a:t>
            </a:r>
            <a:r>
              <a:rPr lang="es-CO" sz="1100" dirty="0" err="1"/>
              <a:t>mL</a:t>
            </a:r>
            <a:r>
              <a:rPr lang="es-CO" sz="1100" dirty="0"/>
              <a:t> de </a:t>
            </a:r>
            <a:r>
              <a:rPr lang="es-CO" sz="1100" dirty="0" err="1"/>
              <a:t>NaOH</a:t>
            </a:r>
            <a:r>
              <a:rPr lang="es-CO" sz="1100" dirty="0"/>
              <a:t> 0,01 M.</a:t>
            </a:r>
            <a:endParaRPr lang="en-US" sz="1100" dirty="0"/>
          </a:p>
          <a:p>
            <a:r>
              <a:rPr lang="es-CO" sz="1100" dirty="0" smtClean="0"/>
              <a:t>2</a:t>
            </a:r>
            <a:r>
              <a:rPr lang="es-CO" sz="1100" dirty="0"/>
              <a:t>. Una vez disuelto, añadir lentamente 224 </a:t>
            </a:r>
            <a:r>
              <a:rPr lang="es-CO" sz="1100" dirty="0" err="1"/>
              <a:t>mL</a:t>
            </a:r>
            <a:r>
              <a:rPr lang="es-CO" sz="1100" dirty="0"/>
              <a:t> de agua (de ser posible, destilada).</a:t>
            </a:r>
            <a:endParaRPr lang="en-US" sz="1100" dirty="0"/>
          </a:p>
          <a:p>
            <a:r>
              <a:rPr lang="es-CO" sz="1100" dirty="0" smtClean="0"/>
              <a:t>3</a:t>
            </a:r>
            <a:r>
              <a:rPr lang="es-CO" sz="1100" dirty="0"/>
              <a:t>. Almacenar a temperatura ambiente.</a:t>
            </a:r>
            <a:endParaRPr lang="en-US" sz="1100" dirty="0"/>
          </a:p>
        </p:txBody>
      </p:sp>
      <p:sp>
        <p:nvSpPr>
          <p:cNvPr id="5" name="Rectangle 4"/>
          <p:cNvSpPr/>
          <p:nvPr/>
        </p:nvSpPr>
        <p:spPr>
          <a:xfrm>
            <a:off x="228600" y="2524899"/>
            <a:ext cx="2819400" cy="1785104"/>
          </a:xfrm>
          <a:prstGeom prst="rect">
            <a:avLst/>
          </a:prstGeom>
          <a:solidFill>
            <a:srgbClr val="0039A6">
              <a:alpha val="10196"/>
            </a:srgbClr>
          </a:solidFill>
        </p:spPr>
        <p:txBody>
          <a:bodyPr wrap="square">
            <a:spAutoFit/>
          </a:bodyPr>
          <a:lstStyle/>
          <a:p>
            <a:pPr algn="just"/>
            <a:r>
              <a:rPr lang="es-CO" sz="1100" b="1" dirty="0"/>
              <a:t>Seguridad</a:t>
            </a:r>
            <a:endParaRPr lang="en-US" sz="1100" dirty="0"/>
          </a:p>
          <a:p>
            <a:pPr algn="just"/>
            <a:r>
              <a:rPr lang="es-CO" sz="1100" b="1" dirty="0"/>
              <a:t> </a:t>
            </a:r>
            <a:endParaRPr lang="en-US" sz="1100" dirty="0"/>
          </a:p>
          <a:p>
            <a:pPr algn="just"/>
            <a:r>
              <a:rPr lang="es-CO" sz="1100" dirty="0"/>
              <a:t>El material utilizado para este ejercicio no es peligroso siempre que las soluciones hayan sido diluidas siguiendo los procedimientos. No obstante, los indicadores sólidos pueden ser irritantes, particularmente si son ingeridos. Deberán ser manejados con cuidado durante la preparación de los indicadores, lavándose las manos posteriormente.</a:t>
            </a:r>
            <a:endParaRPr lang="en-US" sz="1100" dirty="0"/>
          </a:p>
        </p:txBody>
      </p:sp>
    </p:spTree>
    <p:extLst>
      <p:ext uri="{BB962C8B-B14F-4D97-AF65-F5344CB8AC3E}">
        <p14:creationId xmlns:p14="http://schemas.microsoft.com/office/powerpoint/2010/main" val="103550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285690"/>
            <a:ext cx="3810000" cy="400110"/>
          </a:xfrm>
          <a:prstGeom prst="rect">
            <a:avLst/>
          </a:prstGeom>
        </p:spPr>
        <p:txBody>
          <a:bodyPr wrap="square">
            <a:spAutoFit/>
          </a:bodyPr>
          <a:lstStyle/>
          <a:p>
            <a:pPr algn="ctr"/>
            <a:r>
              <a:rPr lang="es-CO" sz="2000" b="1" dirty="0"/>
              <a:t>El pH de nuestro planeta</a:t>
            </a:r>
            <a:endParaRPr lang="en-US" sz="2000" dirty="0"/>
          </a:p>
        </p:txBody>
      </p:sp>
      <p:sp>
        <p:nvSpPr>
          <p:cNvPr id="3" name="Rectangle 2"/>
          <p:cNvSpPr/>
          <p:nvPr/>
        </p:nvSpPr>
        <p:spPr>
          <a:xfrm>
            <a:off x="228600" y="914400"/>
            <a:ext cx="7315200" cy="1446550"/>
          </a:xfrm>
          <a:prstGeom prst="rect">
            <a:avLst/>
          </a:prstGeom>
        </p:spPr>
        <p:txBody>
          <a:bodyPr wrap="square">
            <a:spAutoFit/>
          </a:bodyPr>
          <a:lstStyle/>
          <a:p>
            <a:r>
              <a:rPr lang="es-CO" sz="1100" b="1" dirty="0"/>
              <a:t>Análisis de la muestra de agua local</a:t>
            </a:r>
            <a:endParaRPr lang="en-US" sz="1100" dirty="0"/>
          </a:p>
          <a:p>
            <a:r>
              <a:rPr lang="es-CO" sz="1100" dirty="0"/>
              <a:t> </a:t>
            </a:r>
            <a:endParaRPr lang="en-US" sz="1100" dirty="0"/>
          </a:p>
          <a:p>
            <a:r>
              <a:rPr lang="es-CO" sz="1100" dirty="0"/>
              <a:t>1. Rotule 6 vasos del 1 al 6 y marque una altura de 0,5 cm en cada uno de ellos.</a:t>
            </a:r>
            <a:endParaRPr lang="en-US" sz="1100" dirty="0"/>
          </a:p>
          <a:p>
            <a:r>
              <a:rPr lang="es-CO" sz="1100" dirty="0" smtClean="0"/>
              <a:t>2</a:t>
            </a:r>
            <a:r>
              <a:rPr lang="es-CO" sz="1100" dirty="0"/>
              <a:t>. Llene tres de los vasos hasta la marca utilizando agua de la muestra local.</a:t>
            </a:r>
            <a:endParaRPr lang="en-US" sz="1100" dirty="0"/>
          </a:p>
          <a:p>
            <a:r>
              <a:rPr lang="es-CO" sz="1100" dirty="0" smtClean="0"/>
              <a:t>3</a:t>
            </a:r>
            <a:r>
              <a:rPr lang="es-CO" sz="1100" dirty="0"/>
              <a:t>. Añada a cada vaso tres gotas de indicador de </a:t>
            </a:r>
            <a:r>
              <a:rPr lang="es-CO" sz="1100" dirty="0" err="1"/>
              <a:t>bromotimol</a:t>
            </a:r>
            <a:r>
              <a:rPr lang="es-CO" sz="1100" dirty="0"/>
              <a:t> azul, y agite bien la mezcla.</a:t>
            </a:r>
            <a:endParaRPr lang="en-US" sz="1100" dirty="0"/>
          </a:p>
          <a:p>
            <a:r>
              <a:rPr lang="es-CO" sz="1100" dirty="0" smtClean="0"/>
              <a:t>4</a:t>
            </a:r>
            <a:r>
              <a:rPr lang="es-CO" sz="1100" dirty="0"/>
              <a:t>. Utilice la tabla de colores para estimar el pH de cada solución, y anote el resultado para cada vaso, con un decimal.</a:t>
            </a:r>
            <a:endParaRPr lang="en-US" sz="1100" dirty="0"/>
          </a:p>
          <a:p>
            <a:r>
              <a:rPr lang="es-CO" sz="1100" dirty="0" smtClean="0"/>
              <a:t>5</a:t>
            </a:r>
            <a:r>
              <a:rPr lang="es-CO" sz="1100" dirty="0"/>
              <a:t>. Si el pH de la muestra es de 7,6 o superior, repita la prueba tres veces utilizando esta vez m-</a:t>
            </a:r>
            <a:r>
              <a:rPr lang="es-CO" sz="1100" dirty="0" err="1"/>
              <a:t>cresol</a:t>
            </a:r>
            <a:r>
              <a:rPr lang="es-CO" sz="1100" dirty="0"/>
              <a:t> púrpura como indicador y anote los resultados, con un decimal.</a:t>
            </a:r>
            <a:endParaRPr lang="en-US" sz="11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408" y="2362200"/>
            <a:ext cx="2778565" cy="1828800"/>
          </a:xfrm>
          <a:prstGeom prst="rect">
            <a:avLst/>
          </a:prstGeom>
          <a:noFill/>
          <a:ln>
            <a:noFill/>
          </a:ln>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6844" y="2362200"/>
            <a:ext cx="3896956" cy="1828800"/>
          </a:xfrm>
          <a:prstGeom prst="rect">
            <a:avLst/>
          </a:prstGeom>
          <a:noFill/>
          <a:ln>
            <a:noFill/>
          </a:ln>
          <a:effectLst/>
        </p:spPr>
      </p:pic>
      <p:sp>
        <p:nvSpPr>
          <p:cNvPr id="6" name="Rectangle 5"/>
          <p:cNvSpPr/>
          <p:nvPr/>
        </p:nvSpPr>
        <p:spPr>
          <a:xfrm>
            <a:off x="2514600" y="4191000"/>
            <a:ext cx="2133600" cy="230832"/>
          </a:xfrm>
          <a:prstGeom prst="rect">
            <a:avLst/>
          </a:prstGeom>
        </p:spPr>
        <p:txBody>
          <a:bodyPr wrap="square">
            <a:spAutoFit/>
          </a:bodyPr>
          <a:lstStyle/>
          <a:p>
            <a:pPr algn="ctr"/>
            <a:r>
              <a:rPr lang="en-US" sz="900" dirty="0"/>
              <a:t>http://</a:t>
            </a:r>
            <a:r>
              <a:rPr lang="en-US" sz="900" dirty="0" err="1"/>
              <a:t>water.chemistry2011.org</a:t>
            </a:r>
            <a:r>
              <a:rPr lang="en-US" sz="900" dirty="0"/>
              <a:t>/web/</a:t>
            </a:r>
            <a:r>
              <a:rPr lang="en-US" sz="900" dirty="0" err="1"/>
              <a:t>iyc</a:t>
            </a:r>
            <a:endParaRPr lang="en-US" sz="900" dirty="0"/>
          </a:p>
        </p:txBody>
      </p:sp>
    </p:spTree>
    <p:extLst>
      <p:ext uri="{BB962C8B-B14F-4D97-AF65-F5344CB8AC3E}">
        <p14:creationId xmlns:p14="http://schemas.microsoft.com/office/powerpoint/2010/main" val="2360203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1360</TotalTime>
  <Words>51</Words>
  <Application>Microsoft Office PowerPoint</Application>
  <PresentationFormat>Custom</PresentationFormat>
  <Paragraphs>34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TheSans ACS W7 Bold</vt:lpstr>
      <vt:lpstr>Calibri</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177</cp:revision>
  <cp:lastPrinted>2013-08-28T20:02:02Z</cp:lastPrinted>
  <dcterms:created xsi:type="dcterms:W3CDTF">2013-07-29T15:01:58Z</dcterms:created>
  <dcterms:modified xsi:type="dcterms:W3CDTF">2014-06-07T15:31:59Z</dcterms:modified>
</cp:coreProperties>
</file>