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2" r:id="rId1"/>
  </p:sldMasterIdLst>
  <p:notesMasterIdLst>
    <p:notesMasterId r:id="rId4"/>
  </p:notesMasterIdLst>
  <p:sldIdLst>
    <p:sldId id="285" r:id="rId2"/>
    <p:sldId id="286" r:id="rId3"/>
  </p:sldIdLst>
  <p:sldSz cx="7772400" cy="5029200"/>
  <p:notesSz cx="6881813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04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09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145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193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242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8290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6338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4387" algn="l" defTabSz="9560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F88BE0-F2B0-4610-A638-D2B7EB153FCC}">
          <p14:sldIdLst>
            <p14:sldId id="285"/>
            <p14:sldId id="28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DC82F"/>
    <a:srgbClr val="7B5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97" autoAdjust="0"/>
    <p:restoredTop sz="99853" autoAdjust="0"/>
  </p:normalViewPr>
  <p:slideViewPr>
    <p:cSldViewPr>
      <p:cViewPr varScale="1">
        <p:scale>
          <a:sx n="86" d="100"/>
          <a:sy n="86" d="100"/>
        </p:scale>
        <p:origin x="-468" y="-84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210E7-0AE4-461F-8B46-8C4CBB53560E}" type="datetimeFigureOut">
              <a:rPr lang="en-US" smtClean="0"/>
              <a:t>6/7/2014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696913"/>
            <a:ext cx="53863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426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675"/>
            <a:ext cx="298211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72CE-50C9-43FA-A9CE-2DC14DAB0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3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7772400" cy="9144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" y="4419600"/>
            <a:ext cx="7772400" cy="30226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657600" y="4459057"/>
            <a:ext cx="403860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50" dirty="0" smtClean="0"/>
              <a:t>Office of International</a:t>
            </a:r>
            <a:r>
              <a:rPr lang="en-US" sz="850" baseline="0" dirty="0" smtClean="0"/>
              <a:t> Activities, Division of </a:t>
            </a:r>
            <a:r>
              <a:rPr lang="en-US" sz="850" dirty="0" smtClean="0"/>
              <a:t>Membership and Scientific Advancement</a:t>
            </a:r>
          </a:p>
          <a:p>
            <a:pPr algn="r"/>
            <a:r>
              <a:rPr lang="en-US" sz="850" dirty="0" smtClean="0"/>
              <a:t>American Chemical Society, 1155 Sixteenth Street NW, Washington, DC 20036.</a:t>
            </a:r>
          </a:p>
          <a:p>
            <a:pPr algn="r"/>
            <a:r>
              <a:rPr lang="en-US" sz="850" dirty="0" smtClean="0"/>
              <a:t>2014, all rights reserved. </a:t>
            </a:r>
            <a:endParaRPr lang="en-US" sz="850" dirty="0"/>
          </a:p>
        </p:txBody>
      </p:sp>
      <p:sp>
        <p:nvSpPr>
          <p:cNvPr id="14" name="Text Placeholder 5"/>
          <p:cNvSpPr txBox="1">
            <a:spLocks/>
          </p:cNvSpPr>
          <p:nvPr userDrawn="1"/>
        </p:nvSpPr>
        <p:spPr>
          <a:xfrm>
            <a:off x="1016391" y="136854"/>
            <a:ext cx="3689755" cy="322406"/>
          </a:xfrm>
          <a:prstGeom prst="rect">
            <a:avLst/>
          </a:prstGeom>
        </p:spPr>
        <p:txBody>
          <a:bodyPr/>
          <a:lstStyle>
            <a:lvl1pPr marL="0" indent="0" algn="ctr" defTabSz="956097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TheSans ACS W7 Bold" pitchFamily="34" charset="0"/>
                <a:ea typeface="+mn-ea"/>
                <a:cs typeface="+mn-cs"/>
              </a:defRPr>
            </a:lvl1pPr>
            <a:lvl2pPr marL="776829" indent="-298780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12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169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217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29266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7314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362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3411" indent="-239024" algn="l" defTabSz="9560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"/>
            <a:ext cx="2393859" cy="731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" y="4495800"/>
            <a:ext cx="1398594" cy="4572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 rot="16200000">
            <a:off x="-141099" y="262221"/>
            <a:ext cx="699230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19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Agua</a:t>
            </a:r>
            <a:endParaRPr lang="en-US" sz="1400" b="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81000" y="134541"/>
            <a:ext cx="660697" cy="640080"/>
          </a:xfrm>
          <a:prstGeom prst="ellipse">
            <a:avLst/>
          </a:prstGeom>
          <a:noFill/>
          <a:ln w="28575" cmpd="sng">
            <a:solidFill>
              <a:srgbClr val="E7216C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184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956097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TheSans ACS W7 Bold" pitchFamily="34" charset="0"/>
          <a:ea typeface="+mj-ea"/>
          <a:cs typeface="+mj-cs"/>
        </a:defRPr>
      </a:lvl1pPr>
    </p:titleStyle>
    <p:bodyStyle>
      <a:lvl1pPr marL="358536" indent="-358536" algn="l" defTabSz="956097" rtl="0" eaLnBrk="1" latinLnBrk="0" hangingPunct="1">
        <a:spcBef>
          <a:spcPct val="20000"/>
        </a:spcBef>
        <a:buFont typeface="Wingdings" pitchFamily="2" charset="2"/>
        <a:buChar char="v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76829" indent="-298780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12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3169" indent="-239024" algn="l" defTabSz="956097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51217" indent="-239024" algn="l" defTabSz="956097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266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7314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5362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411" indent="-239024" algn="l" defTabSz="9560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04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09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145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193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242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8290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6338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4387" algn="l" defTabSz="9560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lass-of-dirty-water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00200"/>
            <a:ext cx="2100262" cy="275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66800" y="130314"/>
            <a:ext cx="419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/>
              <a:t>¡</a:t>
            </a:r>
            <a:r>
              <a:rPr lang="es-ES_tradnl" sz="2000" b="1" dirty="0"/>
              <a:t>Fuera la suciedad, fuera los gérmenes!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228600" y="914400"/>
            <a:ext cx="36576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100" b="1" dirty="0"/>
              <a:t>Materiales 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_tradnl" sz="1100" dirty="0"/>
              <a:t>Agua sucia (de pantano, río o embalse)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_tradnl" sz="1100" dirty="0"/>
              <a:t>Botella plástica de dos litros con tapa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_tradnl" sz="1100" dirty="0"/>
              <a:t>Botella plástica (con el fondo recortado)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O" sz="1100" dirty="0"/>
              <a:t>Vaso de precipitados (</a:t>
            </a:r>
            <a:r>
              <a:rPr lang="es-CO" sz="1100" dirty="0" err="1"/>
              <a:t>beaker</a:t>
            </a:r>
            <a:r>
              <a:rPr lang="es-CO" sz="1100" dirty="0"/>
              <a:t>)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_tradnl" sz="1100" dirty="0"/>
              <a:t>Alumbre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_tradnl" sz="1100" dirty="0"/>
              <a:t>Goteros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_tradnl" sz="1100" dirty="0"/>
              <a:t>Filtro de café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_tradnl" sz="1100" dirty="0"/>
              <a:t>Anilla de goma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_tradnl" sz="1100" dirty="0"/>
              <a:t>Arena fina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_tradnl" sz="1100" dirty="0"/>
              <a:t>Arena gruesa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_tradnl" sz="1100" dirty="0"/>
              <a:t>Piedritas</a:t>
            </a:r>
            <a:endParaRPr lang="en-US" sz="1100" dirty="0"/>
          </a:p>
        </p:txBody>
      </p:sp>
      <p:sp>
        <p:nvSpPr>
          <p:cNvPr id="4" name="Rectangle 3"/>
          <p:cNvSpPr/>
          <p:nvPr/>
        </p:nvSpPr>
        <p:spPr>
          <a:xfrm>
            <a:off x="3873674" y="914400"/>
            <a:ext cx="3746326" cy="3267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es-ES_tradnl" sz="1100" b="1" dirty="0"/>
              <a:t>Procedimiento (parte 1)</a:t>
            </a:r>
            <a:endParaRPr lang="en-US" sz="1100" dirty="0"/>
          </a:p>
          <a:p>
            <a:pPr>
              <a:spcAft>
                <a:spcPts val="200"/>
              </a:spcAft>
            </a:pPr>
            <a:r>
              <a:rPr lang="es-ES_tradnl" sz="1100" i="1" dirty="0"/>
              <a:t> </a:t>
            </a:r>
            <a:endParaRPr lang="en-US" sz="1100" dirty="0"/>
          </a:p>
          <a:p>
            <a:pPr>
              <a:spcAft>
                <a:spcPts val="200"/>
              </a:spcAft>
            </a:pPr>
            <a:r>
              <a:rPr lang="es-ES_tradnl" sz="1100" dirty="0"/>
              <a:t>1. Vierta agua sucia de un pantano, de un río o de un embalse (o la muestra de agua que se haya preparado con agua y suciedad) en la botella de dos litros con tapa. Anote el aspecto y el olor del agua.</a:t>
            </a:r>
            <a:endParaRPr lang="en-US" sz="1100" dirty="0"/>
          </a:p>
          <a:p>
            <a:pPr>
              <a:spcAft>
                <a:spcPts val="200"/>
              </a:spcAft>
            </a:pPr>
            <a:r>
              <a:rPr lang="es-ES_tradnl" sz="1100" dirty="0" smtClean="0"/>
              <a:t>2</a:t>
            </a:r>
            <a:r>
              <a:rPr lang="es-ES_tradnl" sz="1100" dirty="0"/>
              <a:t>. Cierre la botella con la tapa, y sacúdala vigorosamente durante 30 segundos. Siga aireando el agua: viértala en otra botella o en el </a:t>
            </a:r>
            <a:r>
              <a:rPr lang="es-CO" sz="1100" dirty="0"/>
              <a:t>vaso de precipitados (</a:t>
            </a:r>
            <a:r>
              <a:rPr lang="es-CO" sz="1100" dirty="0" err="1"/>
              <a:t>beaker</a:t>
            </a:r>
            <a:r>
              <a:rPr lang="es-CO" sz="1100" dirty="0"/>
              <a:t>)</a:t>
            </a:r>
            <a:r>
              <a:rPr lang="es-ES_tradnl" sz="1100" dirty="0"/>
              <a:t> y, seguidamente, repita el proceso en uno y otro sentido unas diez veces. Al terminar la aireación, los gases habrán escapado (todas las burbujas deberán haber desaparecido). </a:t>
            </a:r>
            <a:endParaRPr lang="en-US" sz="1100" dirty="0"/>
          </a:p>
          <a:p>
            <a:pPr>
              <a:spcAft>
                <a:spcPts val="200"/>
              </a:spcAft>
            </a:pPr>
            <a:r>
              <a:rPr lang="es-ES_tradnl" sz="1100" dirty="0" smtClean="0"/>
              <a:t>3</a:t>
            </a:r>
            <a:r>
              <a:rPr lang="es-ES_tradnl" sz="1100" dirty="0"/>
              <a:t>. Añada dos cucharadas de alumbre al agua aireada. Agite lentamente la mezcla durante 5 minutos. Describa el aspecto y el olor del agua.</a:t>
            </a:r>
            <a:endParaRPr lang="en-US" sz="1100" dirty="0"/>
          </a:p>
          <a:p>
            <a:pPr>
              <a:spcAft>
                <a:spcPts val="200"/>
              </a:spcAft>
            </a:pPr>
            <a:r>
              <a:rPr lang="es-ES_tradnl" sz="1100" dirty="0" smtClean="0"/>
              <a:t>4</a:t>
            </a:r>
            <a:r>
              <a:rPr lang="es-ES_tradnl" sz="1100" dirty="0"/>
              <a:t>. Deje reposar el agua en su recipiente. Obsérvela cada cinco minutos, durante 20 minutos en total. Anote sus observaciones: ¿qué aspecto tiene ahora el agua?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27465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958602"/>
            <a:ext cx="46482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100" b="1" dirty="0"/>
              <a:t>Procedimiento (parte 2)</a:t>
            </a:r>
            <a:endParaRPr lang="en-US" sz="1100" dirty="0"/>
          </a:p>
          <a:p>
            <a:r>
              <a:rPr lang="es-ES_tradnl" sz="1100" i="1" dirty="0"/>
              <a:t> </a:t>
            </a:r>
            <a:endParaRPr lang="en-US" sz="1100" dirty="0"/>
          </a:p>
          <a:p>
            <a:r>
              <a:rPr lang="es-ES_tradnl" sz="1100" dirty="0"/>
              <a:t>5. Construya un filtro con la botella que tiene el fondo recortado, de la siguiente manera:</a:t>
            </a:r>
            <a:endParaRPr lang="en-US" sz="1100" dirty="0"/>
          </a:p>
          <a:p>
            <a:pPr marL="466725" indent="-228600">
              <a:buFont typeface="+mj-lt"/>
              <a:buAutoNum type="alphaLcPeriod"/>
            </a:pPr>
            <a:r>
              <a:rPr lang="es-ES_tradnl" sz="1100" dirty="0" smtClean="0"/>
              <a:t>Sujete </a:t>
            </a:r>
            <a:r>
              <a:rPr lang="es-ES_tradnl" sz="1100" dirty="0"/>
              <a:t>el filtro de café al cuello de la botella con el fondo recortado con una banda elástica. Voltee la botella boca abajo, y colóquela sobre el </a:t>
            </a:r>
            <a:r>
              <a:rPr lang="es-CO" sz="1100" dirty="0"/>
              <a:t>vaso de precipitados (</a:t>
            </a:r>
            <a:r>
              <a:rPr lang="es-CO" sz="1100" dirty="0" err="1"/>
              <a:t>beaker</a:t>
            </a:r>
            <a:r>
              <a:rPr lang="es-CO" sz="1100" dirty="0"/>
              <a:t>)</a:t>
            </a:r>
            <a:r>
              <a:rPr lang="es-ES_tradnl" sz="1100" dirty="0"/>
              <a:t> o en el fondo recortado de una botella de dos litros.  Ponga una capa de piedritas en la botella; el filtro impedirá que se salgan. </a:t>
            </a:r>
            <a:endParaRPr lang="en-US" sz="1100" dirty="0"/>
          </a:p>
          <a:p>
            <a:pPr marL="466725" indent="-228600">
              <a:buFont typeface="+mj-lt"/>
              <a:buAutoNum type="alphaLcPeriod"/>
            </a:pPr>
            <a:r>
              <a:rPr lang="es-ES_tradnl" sz="1100" dirty="0" smtClean="0"/>
              <a:t>Ponga </a:t>
            </a:r>
            <a:r>
              <a:rPr lang="es-ES_tradnl" sz="1100" dirty="0"/>
              <a:t>una capa de arena gruesa sobre la arena fina. </a:t>
            </a:r>
            <a:endParaRPr lang="en-US" sz="1100" dirty="0"/>
          </a:p>
          <a:p>
            <a:pPr marL="466725" indent="-228600">
              <a:buFont typeface="+mj-lt"/>
              <a:buAutoNum type="alphaLcPeriod"/>
            </a:pPr>
            <a:r>
              <a:rPr lang="es-ES_tradnl" sz="1100" dirty="0" smtClean="0"/>
              <a:t>Finalmente</a:t>
            </a:r>
            <a:r>
              <a:rPr lang="es-ES_tradnl" sz="1100" dirty="0"/>
              <a:t>, vierta una capa de arena fina sobre la arena gruesa. </a:t>
            </a:r>
            <a:endParaRPr lang="en-US" sz="1100" dirty="0"/>
          </a:p>
          <a:p>
            <a:pPr marL="466725" indent="-228600">
              <a:buFont typeface="+mj-lt"/>
              <a:buAutoNum type="alphaLcPeriod"/>
            </a:pPr>
            <a:r>
              <a:rPr lang="es-ES_tradnl" sz="1100" dirty="0" smtClean="0"/>
              <a:t>Limpie </a:t>
            </a:r>
            <a:r>
              <a:rPr lang="es-ES_tradnl" sz="1100" dirty="0"/>
              <a:t>el filtro haciendo pasar por él, lentamente y con cuidado, agua potable limpia. Deseche el agua que haya pasado por el filtro. </a:t>
            </a:r>
            <a:endParaRPr lang="en-US" sz="1100" dirty="0"/>
          </a:p>
          <a:p>
            <a:r>
              <a:rPr lang="es-ES_tradnl" sz="1100" dirty="0" smtClean="0"/>
              <a:t>6</a:t>
            </a:r>
            <a:r>
              <a:rPr lang="es-ES_tradnl" sz="1100" dirty="0"/>
              <a:t>. Cuando haya una cantidad suficiente de sedimento depositada en el fondo de la botella del agua de un pantano, río o embalse, vierta con cuidado -sin remover el sedimento- los primeros dos tercios de esa agua a través del filtro. Recoja el agua filtrada en el </a:t>
            </a:r>
            <a:r>
              <a:rPr lang="es-CO" sz="1100" dirty="0"/>
              <a:t>vaso de precipitados (</a:t>
            </a:r>
            <a:r>
              <a:rPr lang="es-CO" sz="1100" dirty="0" err="1"/>
              <a:t>beaker</a:t>
            </a:r>
            <a:r>
              <a:rPr lang="es-CO" sz="1100" dirty="0"/>
              <a:t>)</a:t>
            </a:r>
            <a:r>
              <a:rPr lang="es-ES_tradnl" sz="1100" dirty="0"/>
              <a:t> o en la botella de plástico. </a:t>
            </a:r>
            <a:endParaRPr lang="en-US" sz="1100" dirty="0"/>
          </a:p>
          <a:p>
            <a:r>
              <a:rPr lang="es-ES_tradnl" sz="1100" dirty="0" smtClean="0"/>
              <a:t>7</a:t>
            </a:r>
            <a:r>
              <a:rPr lang="es-ES_tradnl" sz="1100" dirty="0"/>
              <a:t>. Compare el agua tratada con la no tratada. ¿Han cambiado el aspecto y el olor del agua después del tratamiento? </a:t>
            </a:r>
            <a:endParaRPr lang="en-US" sz="1100" dirty="0"/>
          </a:p>
        </p:txBody>
      </p:sp>
      <p:grpSp>
        <p:nvGrpSpPr>
          <p:cNvPr id="5" name="Group 4"/>
          <p:cNvGrpSpPr/>
          <p:nvPr/>
        </p:nvGrpSpPr>
        <p:grpSpPr>
          <a:xfrm>
            <a:off x="4647854" y="1524000"/>
            <a:ext cx="3124546" cy="2699711"/>
            <a:chOff x="4647854" y="1524000"/>
            <a:chExt cx="3124546" cy="269971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7854" y="1524000"/>
              <a:ext cx="3124546" cy="2468880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4" name="Rectangle 3"/>
            <p:cNvSpPr/>
            <p:nvPr/>
          </p:nvSpPr>
          <p:spPr>
            <a:xfrm>
              <a:off x="5220112" y="3977490"/>
              <a:ext cx="198002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_tradnl" sz="1000" i="1" dirty="0" err="1"/>
                <a:t>water.chemistry2011.org</a:t>
              </a:r>
              <a:r>
                <a:rPr lang="es-ES_tradnl" sz="1000" i="1" dirty="0"/>
                <a:t>/web/</a:t>
              </a:r>
              <a:r>
                <a:rPr lang="es-ES_tradnl" sz="1000" i="1" dirty="0" err="1"/>
                <a:t>iyc</a:t>
              </a:r>
              <a:r>
                <a:rPr lang="es-ES_tradnl" sz="1000" i="1" dirty="0"/>
                <a:t> </a:t>
              </a:r>
              <a:endParaRPr lang="en-US" sz="1000" dirty="0"/>
            </a:p>
          </p:txBody>
        </p:sp>
      </p:grpSp>
      <p:sp>
        <p:nvSpPr>
          <p:cNvPr id="6" name="Rectangle 5"/>
          <p:cNvSpPr/>
          <p:nvPr/>
        </p:nvSpPr>
        <p:spPr>
          <a:xfrm>
            <a:off x="1066800" y="130314"/>
            <a:ext cx="419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/>
              <a:t>¡</a:t>
            </a:r>
            <a:r>
              <a:rPr lang="es-ES_tradnl" sz="2000" b="1" dirty="0"/>
              <a:t>Fuera la suciedad, fuera los gérmenes!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2156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1322</TotalTime>
  <Words>74</Words>
  <Application>Microsoft Office PowerPoint</Application>
  <PresentationFormat>Custom</PresentationFormat>
  <Paragraphs>30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Wingdings</vt:lpstr>
      <vt:lpstr>Calibri</vt:lpstr>
      <vt:lpstr>TheSans ACS W7 Bold</vt:lpstr>
      <vt:lpstr>1_Template</vt:lpstr>
      <vt:lpstr>PowerPoint Presentation</vt:lpstr>
      <vt:lpstr>PowerPoint Presentation</vt:lpstr>
    </vt:vector>
  </TitlesOfParts>
  <Company>American Chemical Society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Parker Bryant</dc:creator>
  <cp:lastModifiedBy>Kelen Fureigh</cp:lastModifiedBy>
  <cp:revision>172</cp:revision>
  <cp:lastPrinted>2013-08-28T20:02:02Z</cp:lastPrinted>
  <dcterms:created xsi:type="dcterms:W3CDTF">2013-07-29T15:01:58Z</dcterms:created>
  <dcterms:modified xsi:type="dcterms:W3CDTF">2014-06-07T16:20:23Z</dcterms:modified>
</cp:coreProperties>
</file>