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4" r:id="rId2"/>
    <p:sldId id="275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omic Sans MS" panose="030F0702030302020204" pitchFamily="66" charset="0"/>
      <p:regular r:id="rId9"/>
      <p:bold r:id="rId10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4"/>
            <p14:sldId id="27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120" d="100"/>
          <a:sy n="120" d="100"/>
        </p:scale>
        <p:origin x="-1206" y="-10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696913"/>
            <a:ext cx="53863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81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 smtClean="0"/>
              <a:t>Office of International</a:t>
            </a:r>
            <a:r>
              <a:rPr lang="en-US" sz="850" baseline="0" dirty="0" smtClean="0"/>
              <a:t> Activities, Division of </a:t>
            </a:r>
            <a:r>
              <a:rPr lang="en-US" sz="850" dirty="0" smtClean="0"/>
              <a:t>Membership and Scientific Advancement</a:t>
            </a:r>
          </a:p>
          <a:p>
            <a:pPr algn="r"/>
            <a:r>
              <a:rPr lang="en-US" sz="850" dirty="0" smtClean="0"/>
              <a:t>American Chemical Society, 1155 Sixteenth Street NW, Washington, DC 20036.</a:t>
            </a:r>
          </a:p>
          <a:p>
            <a:pPr algn="r"/>
            <a:r>
              <a:rPr lang="en-US" sz="850" dirty="0" smtClean="0"/>
              <a:t>2014, all rights reserved. </a:t>
            </a:r>
            <a:endParaRPr lang="en-US" sz="850" dirty="0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13349" y="161417"/>
            <a:ext cx="921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6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Ácidos o</a:t>
            </a:r>
          </a:p>
          <a:p>
            <a:pPr algn="ctr"/>
            <a:r>
              <a:rPr lang="es-ES_tradnl" sz="16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Bases</a:t>
            </a:r>
            <a:endParaRPr lang="en-US" sz="1100" b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682040" y="150172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228600"/>
            <a:ext cx="388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/>
              <a:t>Indicadores </a:t>
            </a:r>
            <a:r>
              <a:rPr lang="es-ES" sz="2000" b="1" dirty="0"/>
              <a:t>en la naturaleza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02041" y="914400"/>
            <a:ext cx="754177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050" dirty="0"/>
              <a:t>Todos los compuestos pueden ser excitados electrónicamente por la absorción de radiación electromagnética. La mayor parte de los compuestos orgánicos absorben radiación en la región ultravioleta y son incoloros o blancos. Sin embargo, cuando ocurre una transición en la región visible (400-750) el compuesto tiene color. El compuesto exhibe el color complementario del color absorbido.</a:t>
            </a:r>
            <a:endParaRPr lang="en-US" sz="10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296" y="1491481"/>
            <a:ext cx="3522708" cy="201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2041" y="1612627"/>
            <a:ext cx="4042255" cy="2654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050" dirty="0"/>
              <a:t>Un compuesto que absorbe luz en la región de 400 a 430 </a:t>
            </a:r>
            <a:r>
              <a:rPr lang="es-ES" sz="1050" dirty="0" err="1"/>
              <a:t>nm</a:t>
            </a:r>
            <a:r>
              <a:rPr lang="es-ES" sz="1050" dirty="0"/>
              <a:t> (violeta) se verá verde amarillo.  Compuestos orgánicos que exhiben colores intensos llevan a cabo transiciones  </a:t>
            </a:r>
            <a:r>
              <a:rPr lang="es-ES" sz="1050" dirty="0">
                <a:solidFill>
                  <a:srgbClr val="252538"/>
                </a:solidFill>
                <a:latin typeface="Symbol"/>
                <a:ea typeface="Times New Roman"/>
                <a:cs typeface="Times New Roman"/>
              </a:rPr>
              <a:t>p ® p</a:t>
            </a:r>
            <a:r>
              <a:rPr lang="es-ES" sz="1050" dirty="0">
                <a:solidFill>
                  <a:srgbClr val="252538"/>
                </a:solidFill>
                <a:latin typeface="Comic Sans MS"/>
                <a:ea typeface="Times New Roman"/>
                <a:cs typeface="Times New Roman"/>
              </a:rPr>
              <a:t>* o  n</a:t>
            </a:r>
            <a:r>
              <a:rPr lang="es-ES" sz="1050" dirty="0">
                <a:solidFill>
                  <a:srgbClr val="252538"/>
                </a:solidFill>
                <a:latin typeface="Symbol"/>
                <a:ea typeface="Times New Roman"/>
                <a:cs typeface="Times New Roman"/>
              </a:rPr>
              <a:t> ® p</a:t>
            </a:r>
            <a:r>
              <a:rPr lang="es-ES" sz="1050" dirty="0">
                <a:solidFill>
                  <a:srgbClr val="252538"/>
                </a:solidFill>
                <a:latin typeface="Comic Sans MS"/>
                <a:ea typeface="Times New Roman"/>
                <a:cs typeface="Times New Roman"/>
              </a:rPr>
              <a:t>*</a:t>
            </a:r>
            <a:r>
              <a:rPr lang="es-ES" sz="1050" dirty="0" smtClean="0"/>
              <a:t>   </a:t>
            </a:r>
            <a:r>
              <a:rPr lang="es-ES" sz="1050" dirty="0"/>
              <a:t>y contienen sistema p conjugados.  </a:t>
            </a:r>
            <a:endParaRPr lang="en-US" sz="1050" dirty="0"/>
          </a:p>
          <a:p>
            <a:pPr algn="just"/>
            <a:r>
              <a:rPr lang="es-ES" sz="300" dirty="0"/>
              <a:t> </a:t>
            </a:r>
            <a:endParaRPr lang="en-US" sz="300" dirty="0"/>
          </a:p>
          <a:p>
            <a:pPr algn="just"/>
            <a:r>
              <a:rPr lang="es-ES" sz="1050" dirty="0"/>
              <a:t>Muchos compuestos orgánicos encontrados en la naturaleza exhiben colores como los pigmentos de las flores e insectos.</a:t>
            </a:r>
            <a:endParaRPr lang="en-US" sz="1050" dirty="0"/>
          </a:p>
          <a:p>
            <a:pPr algn="just"/>
            <a:r>
              <a:rPr lang="es-ES" sz="300" dirty="0"/>
              <a:t> </a:t>
            </a:r>
            <a:endParaRPr lang="en-US" sz="300" dirty="0"/>
          </a:p>
          <a:p>
            <a:pPr algn="just"/>
            <a:r>
              <a:rPr lang="es-ES" sz="1050" dirty="0"/>
              <a:t>Las antocianinas proveen mucho del color observado en las plantas. Son responsables de los colores rojo y púrpura, entre otros. Sus colores dependen en parte del pH de su ambiente.  Por ejemplo, la flor de maíz azul y la rosa roja contienen la misma antocianina: la </a:t>
            </a:r>
            <a:r>
              <a:rPr lang="es-ES" sz="1050" dirty="0" err="1"/>
              <a:t>cianina</a:t>
            </a:r>
            <a:r>
              <a:rPr lang="es-ES" sz="1050" dirty="0"/>
              <a:t>. El color azul se debe a la sal de potasio de la </a:t>
            </a:r>
            <a:r>
              <a:rPr lang="es-ES" sz="1050" dirty="0" err="1"/>
              <a:t>cianina</a:t>
            </a:r>
            <a:r>
              <a:rPr lang="es-ES" sz="1050" dirty="0"/>
              <a:t>. Las antocianinas se encuentran presentes como </a:t>
            </a:r>
            <a:r>
              <a:rPr lang="es-ES" sz="1050" dirty="0" err="1"/>
              <a:t>glicósidos</a:t>
            </a:r>
            <a:r>
              <a:rPr lang="es-ES" sz="1050" dirty="0"/>
              <a:t> cuya hidrólisis produce las </a:t>
            </a:r>
            <a:r>
              <a:rPr lang="es-ES" sz="1050" dirty="0" err="1"/>
              <a:t>antocianidinas</a:t>
            </a:r>
            <a:r>
              <a:rPr lang="es-ES" sz="1050" dirty="0"/>
              <a:t> correspondientes.  </a:t>
            </a:r>
            <a:endParaRPr lang="en-US" sz="1050" dirty="0"/>
          </a:p>
          <a:p>
            <a:pPr algn="just"/>
            <a:r>
              <a:rPr lang="es-ES" sz="300" dirty="0"/>
              <a:t> </a:t>
            </a:r>
            <a:endParaRPr lang="en-US" sz="300" dirty="0"/>
          </a:p>
          <a:p>
            <a:pPr algn="just"/>
            <a:r>
              <a:rPr lang="es-ES" sz="1050" dirty="0"/>
              <a:t>Tres </a:t>
            </a:r>
            <a:r>
              <a:rPr lang="es-ES" sz="1050" dirty="0" err="1"/>
              <a:t>antocianidinas</a:t>
            </a:r>
            <a:r>
              <a:rPr lang="es-ES" sz="1050" dirty="0"/>
              <a:t> son importantes: la </a:t>
            </a:r>
            <a:r>
              <a:rPr lang="es-ES" sz="1050" dirty="0" err="1"/>
              <a:t>cianidina</a:t>
            </a:r>
            <a:r>
              <a:rPr lang="es-ES" sz="1050" dirty="0"/>
              <a:t> (flores rojo-azul, cerezas rojas), la </a:t>
            </a:r>
            <a:r>
              <a:rPr lang="es-ES" sz="1050" dirty="0" err="1"/>
              <a:t>pelargodinidina</a:t>
            </a:r>
            <a:r>
              <a:rPr lang="es-ES" sz="1050" dirty="0"/>
              <a:t> (geranios) y la </a:t>
            </a:r>
            <a:r>
              <a:rPr lang="es-ES" sz="1050" dirty="0" err="1"/>
              <a:t>delfinidina</a:t>
            </a:r>
            <a:r>
              <a:rPr lang="es-ES" sz="1050" dirty="0"/>
              <a:t> (uvas):</a:t>
            </a:r>
            <a:endParaRPr lang="en-US" sz="105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926" y="3444240"/>
            <a:ext cx="3047447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13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919567"/>
            <a:ext cx="3429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100" dirty="0"/>
              <a:t>El color que exhiben las plantas y animales que contienen estos compuestos depende del pH del ambiente. El repollo morado contiene antocianinas y podemos utilizar las soluciones de este vegetal como indicador ácido-base.</a:t>
            </a:r>
            <a:endParaRPr lang="en-US" sz="1100" dirty="0"/>
          </a:p>
          <a:p>
            <a:pPr algn="just"/>
            <a:r>
              <a:rPr lang="es-ES" sz="1100" dirty="0"/>
              <a:t> </a:t>
            </a:r>
            <a:endParaRPr lang="en-US" sz="1100" dirty="0"/>
          </a:p>
          <a:p>
            <a:pPr algn="just"/>
            <a:r>
              <a:rPr lang="es-ES" sz="1100" dirty="0"/>
              <a:t>Hay diferentes teorías que definen las soluciones ácidos o bases, como por ejemplo la teoría de </a:t>
            </a:r>
            <a:r>
              <a:rPr lang="es-ES" sz="1100" dirty="0" err="1"/>
              <a:t>Bronsted-Lowry</a:t>
            </a:r>
            <a:r>
              <a:rPr lang="es-ES" sz="1100" dirty="0"/>
              <a:t>, en la cual se define un ácido como un donador de H</a:t>
            </a:r>
            <a:r>
              <a:rPr lang="es-ES" sz="1100" baseline="30000" dirty="0"/>
              <a:t>+,</a:t>
            </a:r>
            <a:r>
              <a:rPr lang="es-ES" sz="1100" dirty="0"/>
              <a:t> o la teoría de Lewis, en la cual se define como un aceptor de un par de electrones (para formar un enlace covalente) y las bases como donadores de lo mismo.</a:t>
            </a:r>
            <a:endParaRPr lang="en-US" sz="1100" dirty="0"/>
          </a:p>
          <a:p>
            <a:pPr algn="just"/>
            <a:r>
              <a:rPr lang="es-ES" sz="1100" dirty="0"/>
              <a:t>	</a:t>
            </a:r>
            <a:endParaRPr lang="en-US" sz="1100" dirty="0"/>
          </a:p>
          <a:p>
            <a:pPr algn="just"/>
            <a:r>
              <a:rPr lang="es-ES" sz="1100" dirty="0"/>
              <a:t>Con frecuencia, es más conveniente hacer una estimación del pH de una solución en lugar de determinarlo con precisión. Con esta finalidad se utilizan indicadores ácido-base.  Estos compuestos son colorantes llamados indicadores. Son realmente ácidos orgánicos muy débiles que cambian de color por donación de un protón. </a:t>
            </a:r>
            <a:endParaRPr lang="en-US" sz="1100" dirty="0"/>
          </a:p>
        </p:txBody>
      </p:sp>
      <p:grpSp>
        <p:nvGrpSpPr>
          <p:cNvPr id="5" name="Group 4"/>
          <p:cNvGrpSpPr/>
          <p:nvPr/>
        </p:nvGrpSpPr>
        <p:grpSpPr>
          <a:xfrm>
            <a:off x="3578087" y="1219200"/>
            <a:ext cx="4031936" cy="2653844"/>
            <a:chOff x="3578087" y="1219200"/>
            <a:chExt cx="4031936" cy="2653844"/>
          </a:xfrm>
        </p:grpSpPr>
        <p:grpSp>
          <p:nvGrpSpPr>
            <p:cNvPr id="3" name="Group 2"/>
            <p:cNvGrpSpPr/>
            <p:nvPr/>
          </p:nvGrpSpPr>
          <p:grpSpPr>
            <a:xfrm>
              <a:off x="3578087" y="1219200"/>
              <a:ext cx="4031936" cy="2468880"/>
              <a:chOff x="3578087" y="1652664"/>
              <a:chExt cx="4031936" cy="246888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8087" y="1652664"/>
                <a:ext cx="1269824" cy="2468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7424" y="1652664"/>
                <a:ext cx="2682599" cy="2468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" name="TextBox 3"/>
            <p:cNvSpPr txBox="1"/>
            <p:nvPr/>
          </p:nvSpPr>
          <p:spPr>
            <a:xfrm>
              <a:off x="3578087" y="3657600"/>
              <a:ext cx="40319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Photos </a:t>
              </a:r>
              <a:r>
                <a:rPr lang="en-US" sz="800" dirty="0" err="1" smtClean="0"/>
                <a:t>por</a:t>
              </a:r>
              <a:r>
                <a:rPr lang="en-US" sz="800" dirty="0" smtClean="0"/>
                <a:t> Kelen Fureigh, Puerto Rico, 2014</a:t>
              </a:r>
              <a:endParaRPr lang="en-US" sz="800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1371600" y="228600"/>
            <a:ext cx="388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/>
              <a:t>Indicadores </a:t>
            </a:r>
            <a:r>
              <a:rPr lang="es-ES" sz="2000" b="1" dirty="0"/>
              <a:t>en la naturaleza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1253684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1372</TotalTime>
  <Words>161</Words>
  <Application>Microsoft Office PowerPoint</Application>
  <PresentationFormat>Custom</PresentationFormat>
  <Paragraphs>17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Wingdings</vt:lpstr>
      <vt:lpstr>TheSans ACS W7 Bold</vt:lpstr>
      <vt:lpstr>Symbol</vt:lpstr>
      <vt:lpstr>Times New Roman</vt:lpstr>
      <vt:lpstr>Calibri</vt:lpstr>
      <vt:lpstr>Comic Sans MS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Kelen Fureigh</cp:lastModifiedBy>
  <cp:revision>178</cp:revision>
  <cp:lastPrinted>2013-08-28T20:02:02Z</cp:lastPrinted>
  <dcterms:created xsi:type="dcterms:W3CDTF">2013-07-29T15:01:58Z</dcterms:created>
  <dcterms:modified xsi:type="dcterms:W3CDTF">2014-06-07T15:46:41Z</dcterms:modified>
</cp:coreProperties>
</file>