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2" r:id="rId1"/>
  </p:sldMasterIdLst>
  <p:notesMasterIdLst>
    <p:notesMasterId r:id="rId4"/>
  </p:notesMasterIdLst>
  <p:sldIdLst>
    <p:sldId id="276" r:id="rId2"/>
    <p:sldId id="277" r:id="rId3"/>
  </p:sldIdLst>
  <p:sldSz cx="7772400" cy="5029200"/>
  <p:notesSz cx="6881813" cy="92964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C2F88BE0-F2B0-4610-A638-D2B7EB153FCC}">
          <p14:sldIdLst>
            <p14:sldId id="276"/>
            <p14:sldId id="277"/>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9A6"/>
    <a:srgbClr val="FDC82F"/>
    <a:srgbClr val="7B5B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97" autoAdjust="0"/>
    <p:restoredTop sz="99853" autoAdjust="0"/>
  </p:normalViewPr>
  <p:slideViewPr>
    <p:cSldViewPr>
      <p:cViewPr varScale="1">
        <p:scale>
          <a:sx n="120" d="100"/>
          <a:sy n="120" d="100"/>
        </p:scale>
        <p:origin x="-1206" y="-102"/>
      </p:cViewPr>
      <p:guideLst>
        <p:guide orient="horz" pos="1584"/>
        <p:guide pos="244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98102" y="0"/>
            <a:ext cx="2982119" cy="465138"/>
          </a:xfrm>
          <a:prstGeom prst="rect">
            <a:avLst/>
          </a:prstGeom>
        </p:spPr>
        <p:txBody>
          <a:bodyPr vert="horz" lIns="91440" tIns="45720" rIns="91440" bIns="45720" rtlCol="0"/>
          <a:lstStyle>
            <a:lvl1pPr algn="r">
              <a:defRPr sz="1200"/>
            </a:lvl1pPr>
          </a:lstStyle>
          <a:p>
            <a:fld id="{241210E7-0AE4-461F-8B46-8C4CBB53560E}" type="datetimeFigureOut">
              <a:rPr lang="en-US" smtClean="0"/>
              <a:t>6/7/2014</a:t>
            </a:fld>
            <a:endParaRPr lang="en-US"/>
          </a:p>
        </p:txBody>
      </p:sp>
      <p:sp>
        <p:nvSpPr>
          <p:cNvPr id="4" name="Slide Image Placeholder 3"/>
          <p:cNvSpPr>
            <a:spLocks noGrp="1" noRot="1" noChangeAspect="1"/>
          </p:cNvSpPr>
          <p:nvPr>
            <p:ph type="sldImg" idx="2"/>
          </p:nvPr>
        </p:nvSpPr>
        <p:spPr>
          <a:xfrm>
            <a:off x="747713" y="696913"/>
            <a:ext cx="5386387"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182" y="4416426"/>
            <a:ext cx="55054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2982119"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675"/>
            <a:ext cx="2982119" cy="465138"/>
          </a:xfrm>
          <a:prstGeom prst="rect">
            <a:avLst/>
          </a:prstGeom>
        </p:spPr>
        <p:txBody>
          <a:bodyPr vert="horz" lIns="91440" tIns="45720" rIns="91440" bIns="45720" rtlCol="0" anchor="b"/>
          <a:lstStyle>
            <a:lvl1pPr algn="r">
              <a:defRPr sz="1200"/>
            </a:lvl1pPr>
          </a:lstStyle>
          <a:p>
            <a:fld id="{D4BE72CE-50C9-43FA-A9CE-2DC14DAB056C}" type="slidenum">
              <a:rPr lang="en-US" smtClean="0"/>
              <a:t>‹#›</a:t>
            </a:fld>
            <a:endParaRPr lang="en-US"/>
          </a:p>
        </p:txBody>
      </p:sp>
    </p:spTree>
    <p:extLst>
      <p:ext uri="{BB962C8B-B14F-4D97-AF65-F5344CB8AC3E}">
        <p14:creationId xmlns:p14="http://schemas.microsoft.com/office/powerpoint/2010/main" val="3542832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496032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0"/>
            <a:ext cx="7772400" cy="914400"/>
          </a:xfrm>
          <a:prstGeom prst="rect">
            <a:avLst/>
          </a:prstGeom>
          <a:solidFill>
            <a:srgbClr val="FDC8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1" y="4419600"/>
            <a:ext cx="7772400" cy="30226"/>
          </a:xfrm>
          <a:prstGeom prst="rect">
            <a:avLst/>
          </a:prstGeom>
          <a:solidFill>
            <a:srgbClr val="003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3657600" y="4459057"/>
            <a:ext cx="4038601" cy="484748"/>
          </a:xfrm>
          <a:prstGeom prst="rect">
            <a:avLst/>
          </a:prstGeom>
          <a:noFill/>
        </p:spPr>
        <p:txBody>
          <a:bodyPr wrap="square" rtlCol="0">
            <a:spAutoFit/>
          </a:bodyPr>
          <a:lstStyle/>
          <a:p>
            <a:pPr algn="r"/>
            <a:r>
              <a:rPr lang="en-US" sz="850" dirty="0" smtClean="0"/>
              <a:t>Office of International</a:t>
            </a:r>
            <a:r>
              <a:rPr lang="en-US" sz="850" baseline="0" dirty="0" smtClean="0"/>
              <a:t> Activities, Division of </a:t>
            </a:r>
            <a:r>
              <a:rPr lang="en-US" sz="850" dirty="0" smtClean="0"/>
              <a:t>Membership and Scientific Advancement</a:t>
            </a:r>
          </a:p>
          <a:p>
            <a:pPr algn="r"/>
            <a:r>
              <a:rPr lang="en-US" sz="850" dirty="0" smtClean="0"/>
              <a:t>American Chemical Society, 1155 Sixteenth Street NW, Washington, DC 20036.</a:t>
            </a:r>
          </a:p>
          <a:p>
            <a:pPr algn="r"/>
            <a:r>
              <a:rPr lang="en-US" sz="850" dirty="0" smtClean="0"/>
              <a:t>2014, all rights reserved. </a:t>
            </a:r>
            <a:endParaRPr lang="en-US" sz="850" dirty="0"/>
          </a:p>
        </p:txBody>
      </p:sp>
      <p:sp>
        <p:nvSpPr>
          <p:cNvPr id="14" name="Text Placeholder 5"/>
          <p:cNvSpPr txBox="1">
            <a:spLocks/>
          </p:cNvSpPr>
          <p:nvPr userDrawn="1"/>
        </p:nvSpPr>
        <p:spPr>
          <a:xfrm>
            <a:off x="1016391" y="136854"/>
            <a:ext cx="3689755" cy="322406"/>
          </a:xfrm>
          <a:prstGeom prst="rect">
            <a:avLst/>
          </a:prstGeom>
        </p:spPr>
        <p:txBody>
          <a:bodyPr/>
          <a:lstStyle>
            <a:lvl1pPr marL="0" indent="0" algn="ctr" defTabSz="956097" rtl="0" eaLnBrk="1" latinLnBrk="0" hangingPunct="1">
              <a:spcBef>
                <a:spcPct val="20000"/>
              </a:spcBef>
              <a:buFontTx/>
              <a:buNone/>
              <a:defRPr sz="2000" kern="1200">
                <a:solidFill>
                  <a:schemeClr val="tx1"/>
                </a:solidFill>
                <a:latin typeface="TheSans ACS W7 Bold" pitchFamily="34" charset="0"/>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a:lstStyle>
          <a:p>
            <a:endParaRPr lang="en-US" dirty="0" smtClean="0"/>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57800" y="91440"/>
            <a:ext cx="2393859" cy="731520"/>
          </a:xfrm>
          <a:prstGeom prst="rect">
            <a:avLst/>
          </a:prstGeom>
        </p:spPr>
      </p:pic>
      <p:pic>
        <p:nvPicPr>
          <p:cNvPr id="3" name="Picture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17094" y="4495800"/>
            <a:ext cx="1398594" cy="457200"/>
          </a:xfrm>
          <a:prstGeom prst="rect">
            <a:avLst/>
          </a:prstGeom>
        </p:spPr>
      </p:pic>
      <p:sp>
        <p:nvSpPr>
          <p:cNvPr id="5" name="Rectangle 4"/>
          <p:cNvSpPr/>
          <p:nvPr userDrawn="1"/>
        </p:nvSpPr>
        <p:spPr>
          <a:xfrm rot="16200000">
            <a:off x="-215117" y="284525"/>
            <a:ext cx="921189" cy="338554"/>
          </a:xfrm>
          <a:prstGeom prst="rect">
            <a:avLst/>
          </a:prstGeom>
        </p:spPr>
        <p:txBody>
          <a:bodyPr wrap="square">
            <a:spAutoFit/>
          </a:bodyPr>
          <a:lstStyle/>
          <a:p>
            <a:pPr algn="ctr"/>
            <a:r>
              <a:rPr lang="es-CO" sz="800" b="0" kern="1200" dirty="0" smtClean="0">
                <a:solidFill>
                  <a:schemeClr val="tx1"/>
                </a:solidFill>
                <a:effectLst/>
                <a:latin typeface="+mn-lt"/>
                <a:ea typeface="+mn-ea"/>
                <a:cs typeface="+mn-cs"/>
              </a:rPr>
              <a:t>Fuerzas intermoleculares</a:t>
            </a:r>
            <a:endParaRPr lang="en-US" sz="300" b="0" dirty="0"/>
          </a:p>
        </p:txBody>
      </p:sp>
      <p:pic>
        <p:nvPicPr>
          <p:cNvPr id="12" name="Picture 11"/>
          <p:cNvPicPr>
            <a:picLocks noChangeAspect="1"/>
          </p:cNvPicPr>
          <p:nvPr userDrawn="1"/>
        </p:nvPicPr>
        <p:blipFill>
          <a:blip r:embed="rId5"/>
          <a:srcRect/>
          <a:stretch>
            <a:fillRect/>
          </a:stretch>
        </p:blipFill>
        <p:spPr bwMode="auto">
          <a:xfrm>
            <a:off x="457200" y="139220"/>
            <a:ext cx="660697" cy="640080"/>
          </a:xfrm>
          <a:prstGeom prst="ellipse">
            <a:avLst/>
          </a:prstGeom>
          <a:noFill/>
          <a:ln w="28575" cmpd="sng">
            <a:solidFill>
              <a:srgbClr val="E7216C"/>
            </a:solidFill>
            <a:miter lim="800000"/>
            <a:headEnd/>
            <a:tailEnd/>
          </a:ln>
        </p:spPr>
      </p:pic>
    </p:spTree>
    <p:extLst>
      <p:ext uri="{BB962C8B-B14F-4D97-AF65-F5344CB8AC3E}">
        <p14:creationId xmlns:p14="http://schemas.microsoft.com/office/powerpoint/2010/main" val="3411847444"/>
      </p:ext>
    </p:extLst>
  </p:cSld>
  <p:clrMap bg1="lt1" tx1="dk1" bg2="lt2" tx2="dk2" accent1="accent1" accent2="accent2" accent3="accent3" accent4="accent4" accent5="accent5" accent6="accent6" hlink="hlink" folHlink="folHlink"/>
  <p:sldLayoutIdLst>
    <p:sldLayoutId id="2147483653" r:id="rId1"/>
  </p:sldLayoutIdLst>
  <p:txStyles>
    <p:titleStyle>
      <a:lvl1pPr algn="ctr" defTabSz="956097" rtl="0" eaLnBrk="1" latinLnBrk="0" hangingPunct="1">
        <a:spcBef>
          <a:spcPct val="0"/>
        </a:spcBef>
        <a:buNone/>
        <a:defRPr sz="2000" kern="1200">
          <a:solidFill>
            <a:schemeClr val="tx1"/>
          </a:solidFill>
          <a:latin typeface="TheSans ACS W7 Bold" pitchFamily="34" charset="0"/>
          <a:ea typeface="+mj-ea"/>
          <a:cs typeface="+mj-cs"/>
        </a:defRPr>
      </a:lvl1pPr>
    </p:titleStyle>
    <p:bodyStyle>
      <a:lvl1pPr marL="358536" indent="-358536" algn="l" defTabSz="956097" rtl="0" eaLnBrk="1" latinLnBrk="0" hangingPunct="1">
        <a:spcBef>
          <a:spcPct val="20000"/>
        </a:spcBef>
        <a:buFont typeface="Wingdings" pitchFamily="2" charset="2"/>
        <a:buChar char="v"/>
        <a:defRPr sz="1600" kern="1200">
          <a:solidFill>
            <a:schemeClr val="tx1"/>
          </a:solidFill>
          <a:latin typeface="+mn-lt"/>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33723" y="278084"/>
            <a:ext cx="4114800" cy="400110"/>
          </a:xfrm>
          <a:prstGeom prst="rect">
            <a:avLst/>
          </a:prstGeom>
        </p:spPr>
        <p:txBody>
          <a:bodyPr wrap="square">
            <a:spAutoFit/>
          </a:bodyPr>
          <a:lstStyle/>
          <a:p>
            <a:pPr algn="ctr"/>
            <a:r>
              <a:rPr lang="es-ES_tradnl" sz="2000" b="1" dirty="0"/>
              <a:t>Impresión colorida con espuma</a:t>
            </a:r>
            <a:endParaRPr lang="en-US" sz="2000" dirty="0"/>
          </a:p>
        </p:txBody>
      </p:sp>
      <p:sp>
        <p:nvSpPr>
          <p:cNvPr id="3" name="Rectangle 2"/>
          <p:cNvSpPr/>
          <p:nvPr/>
        </p:nvSpPr>
        <p:spPr>
          <a:xfrm>
            <a:off x="152400" y="914400"/>
            <a:ext cx="2895600" cy="2123658"/>
          </a:xfrm>
          <a:prstGeom prst="rect">
            <a:avLst/>
          </a:prstGeom>
        </p:spPr>
        <p:txBody>
          <a:bodyPr wrap="square">
            <a:spAutoFit/>
          </a:bodyPr>
          <a:lstStyle/>
          <a:p>
            <a:r>
              <a:rPr lang="es-ES_tradnl" sz="1100" b="1" dirty="0"/>
              <a:t>Materiales </a:t>
            </a:r>
            <a:endParaRPr lang="en-US" sz="1100" dirty="0"/>
          </a:p>
          <a:p>
            <a:pPr marL="171450" lvl="0" indent="-171450">
              <a:buFont typeface="Arial" panose="020B0604020202020204" pitchFamily="34" charset="0"/>
              <a:buChar char="•"/>
            </a:pPr>
            <a:r>
              <a:rPr lang="es-ES_tradnl" sz="1100" dirty="0"/>
              <a:t>Espuma de afeitar en aerosol (estándar)</a:t>
            </a:r>
            <a:endParaRPr lang="en-US" sz="1100" dirty="0"/>
          </a:p>
          <a:p>
            <a:pPr marL="171450" lvl="0" indent="-171450">
              <a:buFont typeface="Arial" panose="020B0604020202020204" pitchFamily="34" charset="0"/>
              <a:buChar char="•"/>
            </a:pPr>
            <a:r>
              <a:rPr lang="es-ES_tradnl" sz="1100" dirty="0"/>
              <a:t>Plato de papel</a:t>
            </a:r>
            <a:endParaRPr lang="en-US" sz="1100" dirty="0"/>
          </a:p>
          <a:p>
            <a:pPr marL="171450" lvl="0" indent="-171450">
              <a:buFont typeface="Arial" panose="020B0604020202020204" pitchFamily="34" charset="0"/>
              <a:buChar char="•"/>
            </a:pPr>
            <a:r>
              <a:rPr lang="es-ES_tradnl" sz="1100" dirty="0"/>
              <a:t>Espátula o depresor lingual</a:t>
            </a:r>
            <a:endParaRPr lang="en-US" sz="1100" dirty="0"/>
          </a:p>
          <a:p>
            <a:pPr marL="171450" lvl="0" indent="-171450">
              <a:buFont typeface="Arial" panose="020B0604020202020204" pitchFamily="34" charset="0"/>
              <a:buChar char="•"/>
            </a:pPr>
            <a:r>
              <a:rPr lang="es-ES_tradnl" sz="1100" dirty="0"/>
              <a:t>Palillos de dientes</a:t>
            </a:r>
            <a:endParaRPr lang="en-US" sz="1100" dirty="0"/>
          </a:p>
          <a:p>
            <a:pPr marL="171450" lvl="0" indent="-171450">
              <a:buFont typeface="Arial" panose="020B0604020202020204" pitchFamily="34" charset="0"/>
              <a:buChar char="•"/>
            </a:pPr>
            <a:r>
              <a:rPr lang="es-ES_tradnl" sz="1100" dirty="0"/>
              <a:t>Colorante para comida</a:t>
            </a:r>
            <a:endParaRPr lang="en-US" sz="1100" dirty="0"/>
          </a:p>
          <a:p>
            <a:pPr marL="171450" lvl="0" indent="-171450">
              <a:buFont typeface="Arial" panose="020B0604020202020204" pitchFamily="34" charset="0"/>
              <a:buChar char="•"/>
            </a:pPr>
            <a:r>
              <a:rPr lang="es-ES_tradnl" sz="1100" dirty="0"/>
              <a:t>3 o 4 tarjetas de papel grueso blancas (fichas, cartulina)</a:t>
            </a:r>
            <a:endParaRPr lang="en-US" sz="1100" dirty="0"/>
          </a:p>
          <a:p>
            <a:pPr marL="171450" lvl="0" indent="-171450">
              <a:buFont typeface="Arial" panose="020B0604020202020204" pitchFamily="34" charset="0"/>
              <a:buChar char="•"/>
            </a:pPr>
            <a:r>
              <a:rPr lang="es-ES_tradnl" sz="1100" dirty="0"/>
              <a:t>Gotero</a:t>
            </a:r>
            <a:endParaRPr lang="en-US" sz="1100" dirty="0"/>
          </a:p>
          <a:p>
            <a:pPr marL="171450" lvl="0" indent="-171450">
              <a:buFont typeface="Arial" panose="020B0604020202020204" pitchFamily="34" charset="0"/>
              <a:buChar char="•"/>
            </a:pPr>
            <a:r>
              <a:rPr lang="es-ES_tradnl" sz="1100" dirty="0"/>
              <a:t>Agua</a:t>
            </a:r>
            <a:endParaRPr lang="en-US" sz="1100" dirty="0"/>
          </a:p>
          <a:p>
            <a:pPr marL="171450" lvl="0" indent="-171450">
              <a:buFont typeface="Arial" panose="020B0604020202020204" pitchFamily="34" charset="0"/>
              <a:buChar char="•"/>
            </a:pPr>
            <a:r>
              <a:rPr lang="es-ES_tradnl" sz="1100" dirty="0"/>
              <a:t>Vaso pequeño transparente</a:t>
            </a:r>
            <a:endParaRPr lang="en-US" sz="1100" dirty="0"/>
          </a:p>
          <a:p>
            <a:pPr marL="171450" lvl="0" indent="-171450">
              <a:buFont typeface="Arial" panose="020B0604020202020204" pitchFamily="34" charset="0"/>
              <a:buChar char="•"/>
            </a:pPr>
            <a:r>
              <a:rPr lang="es-ES_tradnl" sz="1100" dirty="0"/>
              <a:t>Papel absorbente</a:t>
            </a:r>
            <a:endParaRPr lang="en-US" sz="1100" dirty="0"/>
          </a:p>
        </p:txBody>
      </p:sp>
      <p:sp>
        <p:nvSpPr>
          <p:cNvPr id="4" name="Rectangle 3"/>
          <p:cNvSpPr/>
          <p:nvPr/>
        </p:nvSpPr>
        <p:spPr>
          <a:xfrm>
            <a:off x="152400" y="3200400"/>
            <a:ext cx="2895600" cy="1107996"/>
          </a:xfrm>
          <a:prstGeom prst="rect">
            <a:avLst/>
          </a:prstGeom>
        </p:spPr>
        <p:txBody>
          <a:bodyPr wrap="square">
            <a:spAutoFit/>
          </a:bodyPr>
          <a:lstStyle/>
          <a:p>
            <a:pPr algn="ctr"/>
            <a:r>
              <a:rPr lang="es-ES_tradnl" sz="1100" b="1" dirty="0"/>
              <a:t>Precaución y seguridad</a:t>
            </a:r>
            <a:endParaRPr lang="en-US" sz="1100" dirty="0"/>
          </a:p>
          <a:p>
            <a:pPr algn="ctr"/>
            <a:r>
              <a:rPr lang="es-ES_tradnl" sz="1100" b="1" dirty="0"/>
              <a:t> </a:t>
            </a:r>
            <a:endParaRPr lang="en-US" sz="1100" dirty="0"/>
          </a:p>
          <a:p>
            <a:pPr algn="ctr"/>
            <a:r>
              <a:rPr lang="es-ES_tradnl" sz="1100" dirty="0">
                <a:solidFill>
                  <a:srgbClr val="FF0000"/>
                </a:solidFill>
              </a:rPr>
              <a:t>¡Atención! La espuma de afeitar puede irritar su piel si la deja por mucho tiempo. Lávese las manos cuando termine. Por favor, no use más espuma de la que necesite.</a:t>
            </a:r>
            <a:endParaRPr lang="en-US" sz="1100" dirty="0">
              <a:solidFill>
                <a:srgbClr val="FF0000"/>
              </a:solidFill>
            </a:endParaRPr>
          </a:p>
        </p:txBody>
      </p:sp>
      <p:sp>
        <p:nvSpPr>
          <p:cNvPr id="5" name="Rectangle 4"/>
          <p:cNvSpPr/>
          <p:nvPr/>
        </p:nvSpPr>
        <p:spPr>
          <a:xfrm>
            <a:off x="3124201" y="914400"/>
            <a:ext cx="4548146" cy="3970318"/>
          </a:xfrm>
          <a:prstGeom prst="rect">
            <a:avLst/>
          </a:prstGeom>
        </p:spPr>
        <p:txBody>
          <a:bodyPr wrap="square" numCol="2" spcCol="365760">
            <a:spAutoFit/>
          </a:bodyPr>
          <a:lstStyle/>
          <a:p>
            <a:r>
              <a:rPr lang="es-ES_tradnl" sz="1000" b="1" dirty="0"/>
              <a:t>Explicación química </a:t>
            </a:r>
            <a:endParaRPr lang="en-US" sz="1000" dirty="0"/>
          </a:p>
          <a:p>
            <a:r>
              <a:rPr lang="es-ES_tradnl" sz="500" b="1" dirty="0"/>
              <a:t> </a:t>
            </a:r>
            <a:endParaRPr lang="en-US" sz="500" dirty="0"/>
          </a:p>
          <a:p>
            <a:r>
              <a:rPr lang="es-ES_tradnl" sz="1000" dirty="0"/>
              <a:t>La espuma de afeitar contiene una mezcla de un líquido (jabón disuelto en agua), jabón sólido adicional y un gas </a:t>
            </a:r>
            <a:r>
              <a:rPr lang="es-ES_tradnl" sz="1000" dirty="0" err="1"/>
              <a:t>propelente</a:t>
            </a:r>
            <a:r>
              <a:rPr lang="es-ES_tradnl" sz="1000" dirty="0"/>
              <a:t> que lo clasifica como espuma. Un ácido grasoso como el ácido </a:t>
            </a:r>
            <a:r>
              <a:rPr lang="es-ES_tradnl" sz="1000" dirty="0" err="1"/>
              <a:t>esteárido</a:t>
            </a:r>
            <a:r>
              <a:rPr lang="es-ES_tradnl" sz="1000" dirty="0"/>
              <a:t> y la base </a:t>
            </a:r>
            <a:r>
              <a:rPr lang="es-ES_tradnl" sz="1000" dirty="0" err="1"/>
              <a:t>trietalonamina</a:t>
            </a:r>
            <a:r>
              <a:rPr lang="es-ES_tradnl" sz="1000" dirty="0"/>
              <a:t> se usan a menudo para fabricar el jabón en la espuma de afeitar. Cuando se le agrega una gota de agua a la superficie de la espuma de afeitar teñida con el colorante, el color desaparece inmediatamente en la espuma en el punto de contacto. El jabón y otros surfactantes son agentes humectantes. Cuando se disuelve uno de estos agentes en el agua, disminuye la tensión de la superficie de ésta. En esta actividad, la humectación se produce cuando el jabón en la espuma de afeitar se disuelve en la gota de agua que cae </a:t>
            </a:r>
            <a:endParaRPr lang="es-ES_tradnl" sz="1000" dirty="0" smtClean="0"/>
          </a:p>
          <a:p>
            <a:endParaRPr lang="es-ES_tradnl" sz="1000" dirty="0"/>
          </a:p>
          <a:p>
            <a:endParaRPr lang="es-ES_tradnl" sz="1000" dirty="0" smtClean="0"/>
          </a:p>
          <a:p>
            <a:r>
              <a:rPr lang="es-ES_tradnl" sz="1000" dirty="0" smtClean="0"/>
              <a:t>sobre </a:t>
            </a:r>
            <a:r>
              <a:rPr lang="es-ES_tradnl" sz="1000" dirty="0"/>
              <a:t>la espuma de afeitar teñida. La tensión superficial de la gota agregada disminuye y la gota se esparce. La espuma de afeitar contiene jabón, que está formado por una especie de largos iones con una cabeza </a:t>
            </a:r>
            <a:r>
              <a:rPr lang="es-ES_tradnl" sz="1000" dirty="0" err="1"/>
              <a:t>hidrofílica</a:t>
            </a:r>
            <a:r>
              <a:rPr lang="es-ES_tradnl" sz="1000" dirty="0"/>
              <a:t> (que atrae el agua) y una cola </a:t>
            </a:r>
            <a:r>
              <a:rPr lang="es-ES_tradnl" sz="1000" dirty="0" err="1"/>
              <a:t>hidrofóbica</a:t>
            </a:r>
            <a:r>
              <a:rPr lang="es-ES_tradnl" sz="1000" dirty="0"/>
              <a:t> (que repele el agua). El papel contiene celulosa, que es un polímero de glucosa (ver abajo) y otras sustancias químicas. Las diferentes sustancias usadas en la impresión tienen estados de polaridad distintos: agua (polar), papel (parcialmente polar) y espuma de afeitar (que contiene elementos polares y no polares), que afectan la forma en que las sustancias interactúan.</a:t>
            </a:r>
            <a:endParaRPr lang="en-US" sz="1000" dirty="0"/>
          </a:p>
        </p:txBody>
      </p:sp>
      <p:cxnSp>
        <p:nvCxnSpPr>
          <p:cNvPr id="7" name="Straight Connector 6"/>
          <p:cNvCxnSpPr/>
          <p:nvPr/>
        </p:nvCxnSpPr>
        <p:spPr>
          <a:xfrm>
            <a:off x="3048000" y="1143000"/>
            <a:ext cx="0" cy="3048000"/>
          </a:xfrm>
          <a:prstGeom prst="line">
            <a:avLst/>
          </a:prstGeom>
          <a:ln w="19050">
            <a:solidFill>
              <a:srgbClr val="FFC000"/>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9452805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56252" y="286141"/>
            <a:ext cx="4114800" cy="400110"/>
          </a:xfrm>
          <a:prstGeom prst="rect">
            <a:avLst/>
          </a:prstGeom>
        </p:spPr>
        <p:txBody>
          <a:bodyPr wrap="square">
            <a:spAutoFit/>
          </a:bodyPr>
          <a:lstStyle/>
          <a:p>
            <a:pPr algn="ctr"/>
            <a:r>
              <a:rPr lang="es-ES_tradnl" sz="2000" b="1" dirty="0"/>
              <a:t>Impresión colorida con espuma</a:t>
            </a:r>
            <a:endParaRPr lang="en-US" sz="2000" dirty="0"/>
          </a:p>
        </p:txBody>
      </p:sp>
      <p:sp>
        <p:nvSpPr>
          <p:cNvPr id="3" name="Rectangle 2"/>
          <p:cNvSpPr/>
          <p:nvPr/>
        </p:nvSpPr>
        <p:spPr>
          <a:xfrm>
            <a:off x="190500" y="914400"/>
            <a:ext cx="7391400" cy="4493538"/>
          </a:xfrm>
          <a:prstGeom prst="rect">
            <a:avLst/>
          </a:prstGeom>
        </p:spPr>
        <p:txBody>
          <a:bodyPr wrap="square" numCol="2" spcCol="365760">
            <a:spAutoFit/>
          </a:bodyPr>
          <a:lstStyle/>
          <a:p>
            <a:pPr algn="just"/>
            <a:r>
              <a:rPr lang="es-ES_tradnl" sz="1050" b="1" dirty="0"/>
              <a:t>Procedimiento</a:t>
            </a:r>
            <a:endParaRPr lang="en-US" sz="1050" dirty="0"/>
          </a:p>
          <a:p>
            <a:pPr algn="just"/>
            <a:r>
              <a:rPr lang="es-ES_tradnl" sz="400" i="1" dirty="0"/>
              <a:t> </a:t>
            </a:r>
            <a:endParaRPr lang="en-US" sz="400" dirty="0"/>
          </a:p>
          <a:p>
            <a:pPr algn="just"/>
            <a:r>
              <a:rPr lang="es-ES_tradnl" sz="1050" dirty="0"/>
              <a:t>1. Lea la etiqueta del aerosol de espuma de afeitar. Anote la lista de ingredientes. Vierta una gota de colorante sobre una ficha. Observe y anote cómo se esparce la gota.</a:t>
            </a:r>
            <a:endParaRPr lang="en-US" sz="1050" dirty="0"/>
          </a:p>
          <a:p>
            <a:pPr algn="just"/>
            <a:endParaRPr lang="en-US" sz="400" dirty="0" smtClean="0"/>
          </a:p>
          <a:p>
            <a:pPr algn="just"/>
            <a:r>
              <a:rPr lang="es-ES_tradnl" sz="1050" dirty="0" smtClean="0"/>
              <a:t>2</a:t>
            </a:r>
            <a:r>
              <a:rPr lang="es-ES_tradnl" sz="1050" dirty="0"/>
              <a:t>. Llene un vaso pequeño transparente con agua a temperatura ambiente. Sin revolver, agregue una gota de colorante al agua. Observe y anote cómo se esparce la gota.</a:t>
            </a:r>
            <a:endParaRPr lang="en-US" sz="1050" dirty="0"/>
          </a:p>
          <a:p>
            <a:pPr algn="just"/>
            <a:r>
              <a:rPr lang="es-ES_tradnl" sz="400" dirty="0"/>
              <a:t> </a:t>
            </a:r>
            <a:endParaRPr lang="en-US" sz="400" dirty="0"/>
          </a:p>
          <a:p>
            <a:pPr algn="just"/>
            <a:r>
              <a:rPr lang="es-ES_tradnl" sz="1050" dirty="0"/>
              <a:t>3. Rocíe una cantidad de espuma de afeitar del tamaño de su puño sobre un plato de papel. Con una espátula, esparza la superficie para que quede lisa y un poco más grande que el papel que se quiera </a:t>
            </a:r>
            <a:r>
              <a:rPr lang="es-ES_tradnl" sz="1050" dirty="0" err="1"/>
              <a:t>marmolar</a:t>
            </a:r>
            <a:r>
              <a:rPr lang="es-ES_tradnl" sz="1050" dirty="0"/>
              <a:t>.</a:t>
            </a:r>
            <a:endParaRPr lang="en-US" sz="1050" dirty="0"/>
          </a:p>
          <a:p>
            <a:pPr algn="just"/>
            <a:r>
              <a:rPr lang="es-ES_tradnl" sz="400" dirty="0"/>
              <a:t> </a:t>
            </a:r>
            <a:endParaRPr lang="en-US" sz="400" dirty="0"/>
          </a:p>
          <a:p>
            <a:pPr algn="just"/>
            <a:r>
              <a:rPr lang="es-ES_tradnl" sz="1050" dirty="0"/>
              <a:t>4. Vierta de 4 a 6 gotas de colorante sobre la superficie de la espuma de afeitar, una gota a la vez. Observe y anote cómo se esparcen las gotas.</a:t>
            </a:r>
            <a:endParaRPr lang="en-US" sz="1050" dirty="0"/>
          </a:p>
          <a:p>
            <a:pPr algn="just"/>
            <a:r>
              <a:rPr lang="es-ES_tradnl" sz="400" dirty="0"/>
              <a:t> </a:t>
            </a:r>
            <a:endParaRPr lang="en-US" sz="400" dirty="0"/>
          </a:p>
          <a:p>
            <a:pPr algn="just"/>
            <a:r>
              <a:rPr lang="es-ES_tradnl" sz="1050" dirty="0"/>
              <a:t>5. Pase lentamente un palillo de dientes a través de la espuma de afeitar y el colorante hasta crear un diseño colorido. Presione firmemente un trozo de papel sobre la superficie de la espuma. ¿Qué observa en la parte posterior del papel?</a:t>
            </a:r>
            <a:endParaRPr lang="en-US" sz="1050" dirty="0"/>
          </a:p>
          <a:p>
            <a:pPr algn="just"/>
            <a:r>
              <a:rPr lang="es-ES_tradnl" sz="1050" dirty="0"/>
              <a:t> </a:t>
            </a:r>
            <a:endParaRPr lang="es-ES_tradnl" sz="1050" dirty="0" smtClean="0"/>
          </a:p>
          <a:p>
            <a:pPr algn="just"/>
            <a:endParaRPr lang="es-ES_tradnl" sz="1050" dirty="0"/>
          </a:p>
          <a:p>
            <a:pPr algn="just"/>
            <a:endParaRPr lang="es-ES_tradnl" sz="1050" dirty="0" smtClean="0"/>
          </a:p>
          <a:p>
            <a:pPr algn="just"/>
            <a:endParaRPr lang="es-ES_tradnl" sz="1050" dirty="0"/>
          </a:p>
          <a:p>
            <a:pPr algn="just"/>
            <a:endParaRPr lang="es-ES_tradnl" sz="1050" dirty="0" smtClean="0"/>
          </a:p>
          <a:p>
            <a:pPr algn="just"/>
            <a:endParaRPr lang="es-ES_tradnl" sz="1050" dirty="0"/>
          </a:p>
          <a:p>
            <a:pPr algn="just"/>
            <a:endParaRPr lang="es-ES_tradnl" sz="1050" dirty="0" smtClean="0"/>
          </a:p>
          <a:p>
            <a:pPr algn="just"/>
            <a:r>
              <a:rPr lang="es-ES_tradnl" sz="1050" dirty="0" smtClean="0"/>
              <a:t>6</a:t>
            </a:r>
            <a:r>
              <a:rPr lang="es-ES_tradnl" sz="1050" dirty="0"/>
              <a:t>. Retire el papel de la espuma de afeitar.  Remueva cualquier excedente de espuma de afeitar con una espátula y vuelva a colocarlo en la pila original. Observe el lado anterior del papel. ¿Qué pasó?</a:t>
            </a:r>
            <a:endParaRPr lang="en-US" sz="1050" dirty="0"/>
          </a:p>
          <a:p>
            <a:pPr algn="just"/>
            <a:r>
              <a:rPr lang="es-ES_tradnl" sz="500" dirty="0"/>
              <a:t> </a:t>
            </a:r>
            <a:endParaRPr lang="en-US" sz="500" dirty="0"/>
          </a:p>
          <a:p>
            <a:pPr algn="just"/>
            <a:r>
              <a:rPr lang="es-ES_tradnl" sz="1050" dirty="0"/>
              <a:t>7. Repita los pasos 5 y 6 para hacer papel marmolado con la espuma de afeitar con colorante que sobró, o sigua al paso 8.</a:t>
            </a:r>
            <a:endParaRPr lang="en-US" sz="1050" dirty="0"/>
          </a:p>
          <a:p>
            <a:pPr algn="just"/>
            <a:r>
              <a:rPr lang="es-ES_tradnl" sz="500" dirty="0"/>
              <a:t> </a:t>
            </a:r>
            <a:endParaRPr lang="en-US" sz="500" dirty="0"/>
          </a:p>
          <a:p>
            <a:pPr algn="just"/>
            <a:r>
              <a:rPr lang="es-ES_tradnl" sz="1050" dirty="0"/>
              <a:t>8. Con una espátula o depresor lingual, revuelva la pila de espuma de afeitar restante hasta lograr un color uniforme. Si la mayor parte del color ya se ha quitado con el papel, agregue de 1 a 5 gotas más de colorante antes de mezclar completamente.</a:t>
            </a:r>
            <a:endParaRPr lang="en-US" sz="1050" dirty="0"/>
          </a:p>
          <a:p>
            <a:pPr algn="just"/>
            <a:r>
              <a:rPr lang="es-ES_tradnl" sz="500" dirty="0"/>
              <a:t> </a:t>
            </a:r>
            <a:endParaRPr lang="en-US" sz="500" dirty="0"/>
          </a:p>
          <a:p>
            <a:pPr algn="just"/>
            <a:r>
              <a:rPr lang="es-ES_tradnl" sz="1050" dirty="0"/>
              <a:t>9. Con un gotero, agregue una gota de agua a la espuma de afeitar teñida. Observe y anote qué sucede.</a:t>
            </a:r>
            <a:endParaRPr lang="en-US" sz="1050"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94420" y="3352800"/>
            <a:ext cx="1987380" cy="1005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5705317"/>
      </p:ext>
    </p:extLst>
  </p:cSld>
  <p:clrMapOvr>
    <a:masterClrMapping/>
  </p:clrMapOvr>
  <p:timing>
    <p:tnLst>
      <p:par>
        <p:cTn id="1" dur="indefinite" restart="never" nodeType="tmRoot"/>
      </p:par>
    </p:tnLst>
  </p:timing>
</p:sld>
</file>

<file path=ppt/theme/theme1.xml><?xml version="1.0" encoding="utf-8"?>
<a:theme xmlns:a="http://schemas.openxmlformats.org/drawingml/2006/main" name="1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Template>
  <TotalTime>1592</TotalTime>
  <Words>56</Words>
  <Application>Microsoft Office PowerPoint</Application>
  <PresentationFormat>Custom</PresentationFormat>
  <Paragraphs>47</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Wingdings</vt:lpstr>
      <vt:lpstr>TheSans ACS W7 Bold</vt:lpstr>
      <vt:lpstr>Calibri</vt:lpstr>
      <vt:lpstr>1_Template</vt:lpstr>
      <vt:lpstr>PowerPoint Presentation</vt:lpstr>
      <vt:lpstr>PowerPoint Presentation</vt:lpstr>
    </vt:vector>
  </TitlesOfParts>
  <Company>American Chemical Society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Parker Bryant</dc:creator>
  <cp:lastModifiedBy>Kelen Fureigh</cp:lastModifiedBy>
  <cp:revision>192</cp:revision>
  <cp:lastPrinted>2013-08-28T20:02:02Z</cp:lastPrinted>
  <dcterms:created xsi:type="dcterms:W3CDTF">2013-07-29T15:01:58Z</dcterms:created>
  <dcterms:modified xsi:type="dcterms:W3CDTF">2014-06-07T15:28:14Z</dcterms:modified>
</cp:coreProperties>
</file>