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6"/>
  </p:notesMasterIdLst>
  <p:sldIdLst>
    <p:sldId id="274" r:id="rId2"/>
    <p:sldId id="275" r:id="rId3"/>
    <p:sldId id="276" r:id="rId4"/>
    <p:sldId id="277" r:id="rId5"/>
  </p:sldIdLst>
  <p:sldSz cx="7772400" cy="5029200"/>
  <p:notesSz cx="6881813" cy="92964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4"/>
            <p14:sldId id="275"/>
            <p14:sldId id="276"/>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117" d="100"/>
          <a:sy n="117" d="100"/>
        </p:scale>
        <p:origin x="-858"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5/29/2014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1</a:t>
            </a:fld>
            <a:endParaRPr lang="en-US"/>
          </a:p>
        </p:txBody>
      </p:sp>
    </p:spTree>
    <p:extLst>
      <p:ext uri="{BB962C8B-B14F-4D97-AF65-F5344CB8AC3E}">
        <p14:creationId xmlns:p14="http://schemas.microsoft.com/office/powerpoint/2010/main" val="2150881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5117" y="238359"/>
            <a:ext cx="921189" cy="430887"/>
          </a:xfrm>
          <a:prstGeom prst="rect">
            <a:avLst/>
          </a:prstGeom>
        </p:spPr>
        <p:txBody>
          <a:bodyPr wrap="square">
            <a:spAutoFit/>
          </a:bodyPr>
          <a:lstStyle/>
          <a:p>
            <a:pPr algn="ctr"/>
            <a:r>
              <a:rPr lang="es-CO" sz="1100" b="0" kern="1200" dirty="0" smtClean="0">
                <a:solidFill>
                  <a:schemeClr val="tx1"/>
                </a:solidFill>
                <a:effectLst/>
                <a:latin typeface="+mn-lt"/>
                <a:ea typeface="+mn-ea"/>
                <a:cs typeface="+mn-cs"/>
              </a:rPr>
              <a:t>Ciencia</a:t>
            </a:r>
            <a:r>
              <a:rPr lang="es-CO" sz="1100" b="0" kern="1200" baseline="0" dirty="0" smtClean="0">
                <a:solidFill>
                  <a:schemeClr val="tx1"/>
                </a:solidFill>
                <a:effectLst/>
                <a:latin typeface="+mn-lt"/>
                <a:ea typeface="+mn-ea"/>
                <a:cs typeface="+mn-cs"/>
              </a:rPr>
              <a:t> del Clima</a:t>
            </a:r>
            <a:endParaRPr lang="en-US" sz="1100" b="0" dirty="0"/>
          </a:p>
        </p:txBody>
      </p:sp>
      <p:pic>
        <p:nvPicPr>
          <p:cNvPr id="12" name="Picture 11"/>
          <p:cNvPicPr>
            <a:picLocks noChangeAspect="1"/>
          </p:cNvPicPr>
          <p:nvPr userDrawn="1"/>
        </p:nvPicPr>
        <p:blipFill>
          <a:blip r:embed="rId5"/>
          <a:srcRect/>
          <a:stretch>
            <a:fillRect/>
          </a:stretch>
        </p:blipFill>
        <p:spPr bwMode="auto">
          <a:xfrm>
            <a:off x="457200" y="139220"/>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9924" y="-8748713"/>
            <a:ext cx="11947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178406" y="285690"/>
            <a:ext cx="4079394" cy="400110"/>
          </a:xfrm>
          <a:prstGeom prst="rect">
            <a:avLst/>
          </a:prstGeom>
        </p:spPr>
        <p:txBody>
          <a:bodyPr wrap="square">
            <a:spAutoFit/>
          </a:bodyPr>
          <a:lstStyle/>
          <a:p>
            <a:pPr algn="ctr"/>
            <a:r>
              <a:rPr lang="es-ES" sz="2000" b="1" dirty="0"/>
              <a:t>Con seguridad bajo el sol</a:t>
            </a:r>
            <a:endParaRPr lang="en-US" sz="2000" dirty="0"/>
          </a:p>
        </p:txBody>
      </p:sp>
      <p:sp>
        <p:nvSpPr>
          <p:cNvPr id="6" name="Rectangle 5"/>
          <p:cNvSpPr/>
          <p:nvPr/>
        </p:nvSpPr>
        <p:spPr>
          <a:xfrm>
            <a:off x="190500" y="914400"/>
            <a:ext cx="7391400" cy="1446550"/>
          </a:xfrm>
          <a:prstGeom prst="rect">
            <a:avLst/>
          </a:prstGeom>
        </p:spPr>
        <p:txBody>
          <a:bodyPr wrap="square">
            <a:spAutoFit/>
          </a:bodyPr>
          <a:lstStyle/>
          <a:p>
            <a:r>
              <a:rPr lang="es-ES" sz="1100" b="1" dirty="0"/>
              <a:t>Materiales </a:t>
            </a:r>
            <a:endParaRPr lang="en-US" sz="1100" dirty="0"/>
          </a:p>
          <a:p>
            <a:pPr marL="228600" lvl="0" indent="-114300">
              <a:buFont typeface="Arial" panose="020B0604020202020204" pitchFamily="34" charset="0"/>
              <a:buChar char="•"/>
            </a:pPr>
            <a:r>
              <a:rPr lang="es-ES" sz="1100" dirty="0"/>
              <a:t>Una tarjeta con sensor </a:t>
            </a:r>
            <a:r>
              <a:rPr lang="es-ES" sz="1100" dirty="0" err="1"/>
              <a:t>fotocromático</a:t>
            </a:r>
            <a:r>
              <a:rPr lang="es-ES" sz="1100" dirty="0"/>
              <a:t> de luz ultravioleta (</a:t>
            </a:r>
            <a:r>
              <a:rPr lang="es-ES" sz="1100" dirty="0" err="1"/>
              <a:t>PULS</a:t>
            </a:r>
            <a:r>
              <a:rPr lang="es-ES" sz="1100" dirty="0"/>
              <a:t>, por sus siglas en inglés) u otra tarjeta indicadora, o cuentas de detección de rayos </a:t>
            </a:r>
            <a:r>
              <a:rPr lang="es-ES" sz="1100" dirty="0" err="1"/>
              <a:t>UV</a:t>
            </a:r>
            <a:endParaRPr lang="en-US" sz="1100" dirty="0"/>
          </a:p>
          <a:p>
            <a:pPr marL="228600" lvl="0" indent="-114300">
              <a:buFont typeface="Arial" panose="020B0604020202020204" pitchFamily="34" charset="0"/>
              <a:buChar char="•"/>
            </a:pPr>
            <a:r>
              <a:rPr lang="pt-BR" sz="1100" dirty="0"/>
              <a:t>Un sobre de tamaño carta</a:t>
            </a:r>
            <a:endParaRPr lang="en-US" sz="1100" dirty="0"/>
          </a:p>
          <a:p>
            <a:pPr marL="228600" lvl="0" indent="-114300">
              <a:buFont typeface="Arial" panose="020B0604020202020204" pitchFamily="34" charset="0"/>
              <a:buChar char="•"/>
            </a:pPr>
            <a:r>
              <a:rPr lang="es-ES" sz="1100" dirty="0"/>
              <a:t>Una bolsa de plástico con cierre hermético (tamaño bocadillo)</a:t>
            </a:r>
            <a:endParaRPr lang="en-US" sz="1100" dirty="0"/>
          </a:p>
          <a:p>
            <a:pPr marL="228600" lvl="0" indent="-114300">
              <a:buFont typeface="Arial" panose="020B0604020202020204" pitchFamily="34" charset="0"/>
              <a:buChar char="•"/>
            </a:pPr>
            <a:r>
              <a:rPr lang="es-ES" sz="1100" dirty="0"/>
              <a:t>Un reloj con manecilla de segundero</a:t>
            </a:r>
            <a:endParaRPr lang="en-US" sz="1100" dirty="0"/>
          </a:p>
          <a:p>
            <a:pPr marL="228600" lvl="0" indent="-114300">
              <a:buFont typeface="Arial" panose="020B0604020202020204" pitchFamily="34" charset="0"/>
              <a:buChar char="•"/>
            </a:pPr>
            <a:r>
              <a:rPr lang="es-ES" sz="1100" dirty="0"/>
              <a:t>Un protector solar transparente en forma de rocío con factor de protección solar (</a:t>
            </a:r>
            <a:r>
              <a:rPr lang="es-ES" sz="1100" dirty="0" err="1"/>
              <a:t>FPS</a:t>
            </a:r>
            <a:r>
              <a:rPr lang="es-ES" sz="1100" dirty="0"/>
              <a:t>) de 30 o más)</a:t>
            </a:r>
            <a:endParaRPr lang="en-US" sz="1100" dirty="0"/>
          </a:p>
          <a:p>
            <a:pPr marL="228600" lvl="0" indent="-114300">
              <a:buFont typeface="Arial" panose="020B0604020202020204" pitchFamily="34" charset="0"/>
              <a:buChar char="•"/>
            </a:pPr>
            <a:r>
              <a:rPr lang="pt-BR" sz="1100" dirty="0"/>
              <a:t>Papel </a:t>
            </a:r>
            <a:r>
              <a:rPr lang="es-ES_tradnl" sz="1100" dirty="0"/>
              <a:t>absorbente</a:t>
            </a:r>
            <a:endParaRPr lang="en-US" sz="1100" dirty="0"/>
          </a:p>
        </p:txBody>
      </p:sp>
      <p:sp>
        <p:nvSpPr>
          <p:cNvPr id="7" name="Rectangle 6"/>
          <p:cNvSpPr/>
          <p:nvPr/>
        </p:nvSpPr>
        <p:spPr>
          <a:xfrm>
            <a:off x="3886200" y="2634496"/>
            <a:ext cx="3695700" cy="1785104"/>
          </a:xfrm>
          <a:prstGeom prst="rect">
            <a:avLst/>
          </a:prstGeom>
        </p:spPr>
        <p:txBody>
          <a:bodyPr wrap="square">
            <a:spAutoFit/>
          </a:bodyPr>
          <a:lstStyle/>
          <a:p>
            <a:pPr algn="just"/>
            <a:r>
              <a:rPr lang="es-ES" sz="1100" b="1" dirty="0"/>
              <a:t>Explicación química</a:t>
            </a:r>
            <a:endParaRPr lang="en-US" sz="1100" dirty="0"/>
          </a:p>
          <a:p>
            <a:pPr algn="just"/>
            <a:r>
              <a:rPr lang="es-ES" sz="800" b="1" dirty="0"/>
              <a:t> </a:t>
            </a:r>
            <a:endParaRPr lang="en-US" sz="800" dirty="0"/>
          </a:p>
          <a:p>
            <a:pPr algn="just"/>
            <a:r>
              <a:rPr lang="es-ES" sz="1100" dirty="0"/>
              <a:t>El bloqueador solar protege nuestra piel de los rayos ultravioletas. Podemos tener una idea de qué tan  bien va a funcionar el mismo por el número de factor de protección solar que se indica en la botella. Mientras más alto el </a:t>
            </a:r>
            <a:r>
              <a:rPr lang="es-ES" sz="1100" dirty="0" err="1"/>
              <a:t>FPS</a:t>
            </a:r>
            <a:r>
              <a:rPr lang="es-ES" sz="1100" dirty="0"/>
              <a:t>, más fuerte el bloqueador solar. La Academia Americana de Dermatología recomienda el uso de un bloqueador solar de al menos un </a:t>
            </a:r>
            <a:r>
              <a:rPr lang="es-ES" sz="1100" dirty="0" err="1"/>
              <a:t>FPS</a:t>
            </a:r>
            <a:r>
              <a:rPr lang="es-ES" sz="1100" dirty="0"/>
              <a:t> de 15 siempre que se vaya a trabajar o jugar al aire libre.</a:t>
            </a:r>
            <a:endParaRPr lang="en-US" sz="1100" dirty="0"/>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371836"/>
            <a:ext cx="2853598" cy="190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199" y="1447800"/>
            <a:ext cx="1483486" cy="1309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413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8406" y="285690"/>
            <a:ext cx="4079394" cy="400110"/>
          </a:xfrm>
          <a:prstGeom prst="rect">
            <a:avLst/>
          </a:prstGeom>
        </p:spPr>
        <p:txBody>
          <a:bodyPr wrap="square">
            <a:spAutoFit/>
          </a:bodyPr>
          <a:lstStyle/>
          <a:p>
            <a:pPr algn="ctr"/>
            <a:r>
              <a:rPr lang="es-ES" sz="2000" b="1" dirty="0"/>
              <a:t>Con seguridad bajo el sol</a:t>
            </a:r>
            <a:endParaRPr lang="en-US" sz="2000" dirty="0"/>
          </a:p>
        </p:txBody>
      </p:sp>
      <p:sp>
        <p:nvSpPr>
          <p:cNvPr id="3" name="Rectangle 2"/>
          <p:cNvSpPr/>
          <p:nvPr/>
        </p:nvSpPr>
        <p:spPr>
          <a:xfrm>
            <a:off x="190500" y="914400"/>
            <a:ext cx="7467600" cy="5339923"/>
          </a:xfrm>
          <a:prstGeom prst="rect">
            <a:avLst/>
          </a:prstGeom>
        </p:spPr>
        <p:txBody>
          <a:bodyPr wrap="square" numCol="2" spcCol="365760">
            <a:spAutoFit/>
          </a:bodyPr>
          <a:lstStyle/>
          <a:p>
            <a:r>
              <a:rPr lang="es-ES" sz="1100" b="1" dirty="0"/>
              <a:t>Procedimiento</a:t>
            </a:r>
            <a:endParaRPr lang="en-US" sz="1100" dirty="0"/>
          </a:p>
          <a:p>
            <a:r>
              <a:rPr lang="es-ES" sz="500" dirty="0"/>
              <a:t> </a:t>
            </a:r>
            <a:endParaRPr lang="en-US" sz="500" dirty="0"/>
          </a:p>
          <a:p>
            <a:r>
              <a:rPr lang="es-ES" sz="1100" dirty="0"/>
              <a:t>1. Antes de salir, coloque la tarjeta </a:t>
            </a:r>
            <a:r>
              <a:rPr lang="es-ES" sz="1100" dirty="0" err="1"/>
              <a:t>PULS</a:t>
            </a:r>
            <a:r>
              <a:rPr lang="es-ES" sz="1100" dirty="0"/>
              <a:t> en un sobre para evitar que entre en contacto con la luz solar.</a:t>
            </a:r>
            <a:endParaRPr lang="en-US" sz="1100" dirty="0"/>
          </a:p>
          <a:p>
            <a:r>
              <a:rPr lang="es-ES" sz="200" dirty="0"/>
              <a:t> </a:t>
            </a:r>
            <a:endParaRPr lang="en-US" sz="200" dirty="0"/>
          </a:p>
          <a:p>
            <a:r>
              <a:rPr lang="es-ES" sz="1100" dirty="0"/>
              <a:t>2. Busque un lugar soleado en el que pueda colocar la tarjeta.  Evite las sombras de edificios y árboles.</a:t>
            </a:r>
            <a:endParaRPr lang="en-US" sz="1100" dirty="0"/>
          </a:p>
          <a:p>
            <a:r>
              <a:rPr lang="es-ES" sz="200" dirty="0"/>
              <a:t> </a:t>
            </a:r>
            <a:endParaRPr lang="en-US" sz="200" dirty="0"/>
          </a:p>
          <a:p>
            <a:r>
              <a:rPr lang="es-ES" sz="1100" dirty="0"/>
              <a:t>3. Usando términos tales como “parcialmente nublado”, “lluvioso” o “soleado”, describa el estado del tiempo en la sección “¿Qué observó?”.</a:t>
            </a:r>
            <a:endParaRPr lang="en-US" sz="1100" dirty="0"/>
          </a:p>
          <a:p>
            <a:r>
              <a:rPr lang="es-ES" sz="200" dirty="0"/>
              <a:t> </a:t>
            </a:r>
            <a:endParaRPr lang="en-US" sz="200" dirty="0"/>
          </a:p>
          <a:p>
            <a:r>
              <a:rPr lang="es-ES" sz="1100" dirty="0"/>
              <a:t>4. Retire la tarjeta </a:t>
            </a:r>
            <a:r>
              <a:rPr lang="es-ES" sz="1100" dirty="0" err="1"/>
              <a:t>PULS</a:t>
            </a:r>
            <a:r>
              <a:rPr lang="es-ES" sz="1100" dirty="0"/>
              <a:t> del sobre y colóquela en una bolsa de plástico con cierre hermético.</a:t>
            </a:r>
            <a:endParaRPr lang="en-US" sz="1100" dirty="0"/>
          </a:p>
          <a:p>
            <a:r>
              <a:rPr lang="es-ES" sz="200" dirty="0"/>
              <a:t> </a:t>
            </a:r>
            <a:endParaRPr lang="en-US" sz="200" dirty="0"/>
          </a:p>
          <a:p>
            <a:r>
              <a:rPr lang="es-ES" sz="1100" dirty="0"/>
              <a:t>5. Sostenga la bolsa con la tarjeta apuntando hacia el sol por 20 segundos.</a:t>
            </a:r>
            <a:endParaRPr lang="en-US" sz="1100" dirty="0"/>
          </a:p>
          <a:p>
            <a:r>
              <a:rPr lang="es-ES" sz="200" dirty="0"/>
              <a:t> </a:t>
            </a:r>
            <a:endParaRPr lang="en-US" sz="200" dirty="0"/>
          </a:p>
          <a:p>
            <a:r>
              <a:rPr lang="es-ES" sz="1100" dirty="0"/>
              <a:t>6. Observe de cerca la porción de la tarjeta que cambia de color y compárela con la sección “Nivel de exposición solar”. Elija el color saturado de la escala que sea más cercano al de la porción de la tarjeta que cambia de color. Lea la palabra que está debajo de ese color saturado (mínimo, bajo, moderado, alto o crítico) y anótela en la sección “¿Qué observó</a:t>
            </a:r>
            <a:r>
              <a:rPr lang="es-ES" sz="1100" dirty="0" smtClean="0"/>
              <a:t>?”.</a:t>
            </a:r>
          </a:p>
          <a:p>
            <a:endParaRPr lang="es-ES" sz="1100" dirty="0"/>
          </a:p>
          <a:p>
            <a:endParaRPr lang="es-ES" sz="1100" dirty="0" smtClean="0"/>
          </a:p>
          <a:p>
            <a:endParaRPr lang="es-ES" sz="1100" dirty="0"/>
          </a:p>
          <a:p>
            <a:endParaRPr lang="es-ES" sz="1100" dirty="0" smtClean="0"/>
          </a:p>
          <a:p>
            <a:endParaRPr lang="es-ES" sz="1100" dirty="0"/>
          </a:p>
          <a:p>
            <a:endParaRPr lang="es-ES" sz="1100" dirty="0" smtClean="0"/>
          </a:p>
          <a:p>
            <a:endParaRPr lang="es-ES" sz="1100" dirty="0"/>
          </a:p>
          <a:p>
            <a:endParaRPr lang="es-ES" sz="1100" dirty="0" smtClean="0"/>
          </a:p>
          <a:p>
            <a:endParaRPr lang="en-US" sz="1100" dirty="0"/>
          </a:p>
          <a:p>
            <a:r>
              <a:rPr lang="es-ES" sz="1100" dirty="0"/>
              <a:t> </a:t>
            </a:r>
            <a:endParaRPr lang="en-US" sz="1100" dirty="0"/>
          </a:p>
          <a:p>
            <a:r>
              <a:rPr lang="es-ES" sz="1100" dirty="0"/>
              <a:t>7. Saque la tarjeta de la bolsa plástica y vuelva a colocarla dentro del sobre, para que esté fuera de la luz del sol durante al menos tres minutos.</a:t>
            </a:r>
            <a:endParaRPr lang="en-US" sz="1100" dirty="0"/>
          </a:p>
          <a:p>
            <a:r>
              <a:rPr lang="es-ES" sz="200" dirty="0"/>
              <a:t> </a:t>
            </a:r>
            <a:endParaRPr lang="en-US" sz="200" dirty="0"/>
          </a:p>
          <a:p>
            <a:r>
              <a:rPr lang="es-ES" sz="1100" dirty="0"/>
              <a:t>8. Mientras espera, rocíe el exterior de la bolsa de plástico con protector solar. Tenga la precaución de formar una capa pareja. Si el protector solar no forma una capa pareja transparente deberá quitar el exceso con el papel absorbente.</a:t>
            </a:r>
            <a:endParaRPr lang="en-US" sz="1100" dirty="0"/>
          </a:p>
          <a:p>
            <a:r>
              <a:rPr lang="es-ES" sz="200" dirty="0"/>
              <a:t> </a:t>
            </a:r>
            <a:endParaRPr lang="en-US" sz="200" dirty="0"/>
          </a:p>
          <a:p>
            <a:r>
              <a:rPr lang="es-ES" sz="1100" dirty="0"/>
              <a:t>9. Escriba el grado de </a:t>
            </a:r>
            <a:r>
              <a:rPr lang="es-ES" sz="1100" dirty="0" err="1"/>
              <a:t>FPS</a:t>
            </a:r>
            <a:r>
              <a:rPr lang="es-ES" sz="1100" dirty="0"/>
              <a:t> del protector solar en la sección “¿Qué observó?”.</a:t>
            </a:r>
            <a:endParaRPr lang="en-US" sz="1100" dirty="0"/>
          </a:p>
          <a:p>
            <a:r>
              <a:rPr lang="es-ES" sz="200" dirty="0"/>
              <a:t> </a:t>
            </a:r>
            <a:endParaRPr lang="en-US" sz="200" dirty="0"/>
          </a:p>
          <a:p>
            <a:r>
              <a:rPr lang="es-ES" sz="1100" dirty="0"/>
              <a:t>10. Luego de tres minutos, abra la bolsa de plástico y coloque la tarjeta </a:t>
            </a:r>
            <a:r>
              <a:rPr lang="es-ES" sz="1100" dirty="0" err="1"/>
              <a:t>PULS</a:t>
            </a:r>
            <a:r>
              <a:rPr lang="es-ES" sz="1100" dirty="0"/>
              <a:t> en su interior.</a:t>
            </a:r>
            <a:endParaRPr lang="en-US" sz="1100" dirty="0"/>
          </a:p>
          <a:p>
            <a:r>
              <a:rPr lang="es-ES" sz="200" dirty="0"/>
              <a:t> </a:t>
            </a:r>
            <a:endParaRPr lang="en-US" sz="200" dirty="0"/>
          </a:p>
          <a:p>
            <a:r>
              <a:rPr lang="es-ES" sz="1100" dirty="0"/>
              <a:t>11. Repita los pasos 5 y 6, anotando sus resultados en la sección “¿Qué observó?”.</a:t>
            </a:r>
            <a:endParaRPr lang="en-US" sz="1100" dirty="0"/>
          </a:p>
          <a:p>
            <a:r>
              <a:rPr lang="es-ES" sz="200" dirty="0"/>
              <a:t> </a:t>
            </a:r>
            <a:endParaRPr lang="en-US" sz="200" dirty="0"/>
          </a:p>
          <a:p>
            <a:r>
              <a:rPr lang="es-ES" sz="1100" dirty="0"/>
              <a:t>12. Arroje la bolsa de plástico en el cesto de basura, pero conserve la tarjeta y el protector solar para usos futuros. Limpie cuidadosamente su área de trabajo y lávese las manos.</a:t>
            </a:r>
            <a:endParaRPr lang="en-US" sz="1100" dirty="0"/>
          </a:p>
        </p:txBody>
      </p:sp>
    </p:spTree>
    <p:extLst>
      <p:ext uri="{BB962C8B-B14F-4D97-AF65-F5344CB8AC3E}">
        <p14:creationId xmlns:p14="http://schemas.microsoft.com/office/powerpoint/2010/main" val="3177823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228600"/>
            <a:ext cx="4114800" cy="384721"/>
          </a:xfrm>
          <a:prstGeom prst="rect">
            <a:avLst/>
          </a:prstGeom>
        </p:spPr>
        <p:txBody>
          <a:bodyPr wrap="square">
            <a:spAutoFit/>
          </a:bodyPr>
          <a:lstStyle/>
          <a:p>
            <a:pPr algn="ctr"/>
            <a:r>
              <a:rPr lang="es-ES" b="1" dirty="0"/>
              <a:t>Detectando la Radiación Ultravioleta</a:t>
            </a:r>
            <a:endParaRPr lang="en-US" dirty="0"/>
          </a:p>
        </p:txBody>
      </p:sp>
      <p:sp>
        <p:nvSpPr>
          <p:cNvPr id="3" name="Rectangle 2"/>
          <p:cNvSpPr/>
          <p:nvPr/>
        </p:nvSpPr>
        <p:spPr>
          <a:xfrm>
            <a:off x="228600" y="914400"/>
            <a:ext cx="3657600" cy="769441"/>
          </a:xfrm>
          <a:prstGeom prst="rect">
            <a:avLst/>
          </a:prstGeom>
        </p:spPr>
        <p:txBody>
          <a:bodyPr wrap="square">
            <a:spAutoFit/>
          </a:bodyPr>
          <a:lstStyle/>
          <a:p>
            <a:r>
              <a:rPr lang="pt-BR" sz="1100" b="1" dirty="0"/>
              <a:t>Materiales </a:t>
            </a:r>
            <a:endParaRPr lang="en-US" sz="1100" dirty="0"/>
          </a:p>
          <a:p>
            <a:pPr marL="171450" lvl="0" indent="-171450">
              <a:buFont typeface="Arial" panose="020B0604020202020204" pitchFamily="34" charset="0"/>
              <a:buChar char="•"/>
            </a:pPr>
            <a:r>
              <a:rPr lang="pt-BR" sz="1100" dirty="0"/>
              <a:t>Cuentas UV</a:t>
            </a:r>
            <a:endParaRPr lang="en-US" sz="1100" dirty="0"/>
          </a:p>
          <a:p>
            <a:pPr marL="171450" lvl="0" indent="-171450">
              <a:buFont typeface="Arial" panose="020B0604020202020204" pitchFamily="34" charset="0"/>
              <a:buChar char="•"/>
            </a:pPr>
            <a:r>
              <a:rPr lang="pt-BR" sz="1100" dirty="0"/>
              <a:t>Limpiapipas</a:t>
            </a:r>
            <a:endParaRPr lang="en-US" sz="1100" dirty="0"/>
          </a:p>
          <a:p>
            <a:pPr marL="171450" lvl="0" indent="-171450">
              <a:buFont typeface="Arial" panose="020B0604020202020204" pitchFamily="34" charset="0"/>
              <a:buChar char="•"/>
            </a:pPr>
            <a:r>
              <a:rPr lang="pt-BR" sz="1100" dirty="0"/>
              <a:t>Protector solar</a:t>
            </a:r>
            <a:endParaRPr lang="en-US" sz="1100" dirty="0"/>
          </a:p>
        </p:txBody>
      </p:sp>
      <p:sp>
        <p:nvSpPr>
          <p:cNvPr id="4" name="Rectangle 3"/>
          <p:cNvSpPr/>
          <p:nvPr/>
        </p:nvSpPr>
        <p:spPr>
          <a:xfrm>
            <a:off x="3886200" y="914400"/>
            <a:ext cx="3733800" cy="3600986"/>
          </a:xfrm>
          <a:prstGeom prst="rect">
            <a:avLst/>
          </a:prstGeom>
        </p:spPr>
        <p:txBody>
          <a:bodyPr wrap="square">
            <a:spAutoFit/>
          </a:bodyPr>
          <a:lstStyle/>
          <a:p>
            <a:r>
              <a:rPr lang="es-ES" sz="1200" b="1" dirty="0"/>
              <a:t>Procedimiento</a:t>
            </a:r>
            <a:endParaRPr lang="en-US" sz="1200" dirty="0"/>
          </a:p>
          <a:p>
            <a:r>
              <a:rPr lang="es-ES" sz="500" dirty="0"/>
              <a:t> </a:t>
            </a:r>
            <a:endParaRPr lang="en-US" sz="500" dirty="0"/>
          </a:p>
          <a:p>
            <a:pPr marL="228600" indent="-228600">
              <a:buAutoNum type="arabicPeriod"/>
            </a:pPr>
            <a:r>
              <a:rPr lang="es-ES" sz="1200" dirty="0" smtClean="0"/>
              <a:t>Compre </a:t>
            </a:r>
            <a:r>
              <a:rPr lang="es-ES" sz="1200" dirty="0"/>
              <a:t>un paquete de cuentas </a:t>
            </a:r>
            <a:r>
              <a:rPr lang="es-ES" sz="1200" dirty="0" err="1"/>
              <a:t>UV</a:t>
            </a:r>
            <a:r>
              <a:rPr lang="es-ES" sz="1200" dirty="0"/>
              <a:t> que cambian de color. </a:t>
            </a:r>
            <a:endParaRPr lang="es-ES" sz="1200" dirty="0" smtClean="0"/>
          </a:p>
          <a:p>
            <a:pPr marL="228600" indent="-228600">
              <a:buAutoNum type="arabicPeriod"/>
            </a:pPr>
            <a:endParaRPr lang="en-US" sz="1200" dirty="0"/>
          </a:p>
          <a:p>
            <a:r>
              <a:rPr lang="es-ES" sz="1200" dirty="0"/>
              <a:t>2. Usted puede utilizar limpiapipas para hacer una pulsera si así lo desea. </a:t>
            </a:r>
            <a:endParaRPr lang="es-ES" sz="1200" dirty="0" smtClean="0"/>
          </a:p>
          <a:p>
            <a:endParaRPr lang="en-US" sz="1200" dirty="0"/>
          </a:p>
          <a:p>
            <a:r>
              <a:rPr lang="es-ES" sz="1200" dirty="0"/>
              <a:t>3. Las cuentas siguen siendo de color blanco en interiores. </a:t>
            </a:r>
            <a:endParaRPr lang="es-ES" sz="1200" dirty="0" smtClean="0"/>
          </a:p>
          <a:p>
            <a:endParaRPr lang="en-US" sz="1200" dirty="0"/>
          </a:p>
          <a:p>
            <a:r>
              <a:rPr lang="es-ES" sz="1200" dirty="0"/>
              <a:t>4. Pruebe la eficacia de su protección solar cubriendo algunas de las perlas y luego colocándolas en la luz del sol. Si cambian de color, puede añadirle un poco más de protector solar</a:t>
            </a:r>
            <a:r>
              <a:rPr lang="es-ES" sz="1200" dirty="0" smtClean="0"/>
              <a:t>.</a:t>
            </a:r>
          </a:p>
          <a:p>
            <a:endParaRPr lang="en-US" sz="1200" dirty="0"/>
          </a:p>
          <a:p>
            <a:r>
              <a:rPr lang="es-ES" sz="1200" dirty="0"/>
              <a:t>5. También puede probar el poder de protección de gafas de sol para ver que protegen sus ojos de la radiación ultravioleta del sol.</a:t>
            </a:r>
            <a:endParaRPr lang="en-US" sz="1200" dirty="0"/>
          </a:p>
        </p:txBody>
      </p:sp>
      <p:grpSp>
        <p:nvGrpSpPr>
          <p:cNvPr id="5" name="Group 4"/>
          <p:cNvGrpSpPr/>
          <p:nvPr/>
        </p:nvGrpSpPr>
        <p:grpSpPr>
          <a:xfrm>
            <a:off x="228600" y="1805609"/>
            <a:ext cx="3546478" cy="2560320"/>
            <a:chOff x="228600" y="1805609"/>
            <a:chExt cx="3546478" cy="256032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05609"/>
              <a:ext cx="1121652" cy="1280160"/>
            </a:xfrm>
            <a:prstGeom prst="rect">
              <a:avLst/>
            </a:prstGeom>
            <a:ln w="19050" cap="sq">
              <a:solidFill>
                <a:schemeClr val="accent3">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966" y="2445689"/>
              <a:ext cx="1121526" cy="1280160"/>
            </a:xfrm>
            <a:prstGeom prst="rect">
              <a:avLst/>
            </a:prstGeom>
            <a:ln w="19050" cap="sq">
              <a:solidFill>
                <a:schemeClr val="accent3">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3552" y="3085769"/>
              <a:ext cx="1121526" cy="1280160"/>
            </a:xfrm>
            <a:prstGeom prst="rect">
              <a:avLst/>
            </a:prstGeom>
            <a:ln w="19050" cap="sq">
              <a:solidFill>
                <a:schemeClr val="accent3">
                  <a:lumMod val="75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grpSp>
    </p:spTree>
    <p:extLst>
      <p:ext uri="{BB962C8B-B14F-4D97-AF65-F5344CB8AC3E}">
        <p14:creationId xmlns:p14="http://schemas.microsoft.com/office/powerpoint/2010/main" val="1069592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914400"/>
            <a:ext cx="3619168" cy="2062103"/>
          </a:xfrm>
          <a:prstGeom prst="rect">
            <a:avLst/>
          </a:prstGeom>
        </p:spPr>
        <p:txBody>
          <a:bodyPr wrap="square">
            <a:spAutoFit/>
          </a:bodyPr>
          <a:lstStyle/>
          <a:p>
            <a:pPr algn="just"/>
            <a:r>
              <a:rPr lang="es-ES" sz="1200" b="1" dirty="0">
                <a:solidFill>
                  <a:srgbClr val="FF0000"/>
                </a:solidFill>
              </a:rPr>
              <a:t>Más sobre la radiación </a:t>
            </a:r>
            <a:r>
              <a:rPr lang="es-ES" sz="1200" b="1" dirty="0" err="1">
                <a:solidFill>
                  <a:srgbClr val="FF0000"/>
                </a:solidFill>
              </a:rPr>
              <a:t>UV</a:t>
            </a:r>
            <a:endParaRPr lang="en-US" sz="1200" dirty="0">
              <a:solidFill>
                <a:srgbClr val="FF0000"/>
              </a:solidFill>
            </a:endParaRPr>
          </a:p>
          <a:p>
            <a:pPr algn="just"/>
            <a:r>
              <a:rPr lang="es-ES" sz="800" dirty="0"/>
              <a:t> </a:t>
            </a:r>
            <a:endParaRPr lang="en-US" sz="800" dirty="0"/>
          </a:p>
          <a:p>
            <a:pPr algn="just"/>
            <a:r>
              <a:rPr lang="es-ES" sz="1200" dirty="0"/>
              <a:t>La radiación solar ultravioleta o radiación </a:t>
            </a:r>
            <a:r>
              <a:rPr lang="es-ES" sz="1200" dirty="0" err="1"/>
              <a:t>UV</a:t>
            </a:r>
            <a:r>
              <a:rPr lang="es-ES" sz="1200" dirty="0"/>
              <a:t> es una parte de la energía radiante (o energía de radiación) del sol. Se transmite en forma de ondas electromagnéticas. La exposición excesiva a la radiación solar puede originar efectos negativos en la piel, ojos y debilitamiento del sistema inmunológico. El grado del daño de la radiación </a:t>
            </a:r>
            <a:r>
              <a:rPr lang="es-ES" sz="1200" dirty="0" err="1"/>
              <a:t>UV</a:t>
            </a:r>
            <a:r>
              <a:rPr lang="es-ES" sz="1200" dirty="0"/>
              <a:t> en la piel depende de la intensidad y la longitud de onda, así como del tipo de piel</a:t>
            </a:r>
            <a:r>
              <a:rPr lang="es-ES" sz="1200" dirty="0" smtClean="0"/>
              <a:t>.</a:t>
            </a:r>
            <a:endParaRPr lang="en-US"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0763" y="1371600"/>
            <a:ext cx="3553571" cy="854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962400" y="2514600"/>
            <a:ext cx="3733800" cy="1938992"/>
          </a:xfrm>
          <a:prstGeom prst="rect">
            <a:avLst/>
          </a:prstGeom>
        </p:spPr>
        <p:txBody>
          <a:bodyPr wrap="square">
            <a:spAutoFit/>
          </a:bodyPr>
          <a:lstStyle/>
          <a:p>
            <a:pPr algn="just"/>
            <a:r>
              <a:rPr lang="es-ES" sz="1200" b="1" dirty="0" smtClean="0"/>
              <a:t>Explicación </a:t>
            </a:r>
            <a:r>
              <a:rPr lang="es-ES" sz="1200" b="1" dirty="0"/>
              <a:t>química </a:t>
            </a:r>
            <a:endParaRPr lang="en-US" sz="1200" dirty="0"/>
          </a:p>
          <a:p>
            <a:pPr algn="just"/>
            <a:r>
              <a:rPr lang="es-ES" sz="800" b="1" dirty="0"/>
              <a:t> </a:t>
            </a:r>
            <a:endParaRPr lang="en-US" sz="800" dirty="0"/>
          </a:p>
          <a:p>
            <a:pPr algn="just"/>
            <a:r>
              <a:rPr lang="es-ES" sz="1200" dirty="0"/>
              <a:t>Las cuentas </a:t>
            </a:r>
            <a:r>
              <a:rPr lang="es-ES" sz="1200" dirty="0" err="1"/>
              <a:t>UV</a:t>
            </a:r>
            <a:r>
              <a:rPr lang="es-ES" sz="1200" dirty="0"/>
              <a:t> contienen diversos pigmentos que cambian de color cuando se exponen a la luz ultravioleta de cualquier fuente, incluido el sol. Las cuentas son todas blancas en luz visible. A la luz </a:t>
            </a:r>
            <a:r>
              <a:rPr lang="es-ES" sz="1200" dirty="0" err="1"/>
              <a:t>UV</a:t>
            </a:r>
            <a:r>
              <a:rPr lang="es-ES" sz="1200" dirty="0"/>
              <a:t>, dependiendo del pigmento añadido a cada cuenta, podrás ver diferentes colores. Cada cuenta cambiará de color aproximadamente 50.000 veces antes de que el pigmento ya no responda a la luz </a:t>
            </a:r>
            <a:r>
              <a:rPr lang="es-ES" sz="1200" dirty="0" err="1"/>
              <a:t>UV</a:t>
            </a:r>
            <a:r>
              <a:rPr lang="es-ES" sz="1200" dirty="0" smtClean="0"/>
              <a:t>.</a:t>
            </a:r>
            <a:endParaRPr lang="en-US" sz="1200" dirty="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348" y="2821388"/>
            <a:ext cx="1311272" cy="156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143000" y="228600"/>
            <a:ext cx="4114800" cy="384721"/>
          </a:xfrm>
          <a:prstGeom prst="rect">
            <a:avLst/>
          </a:prstGeom>
        </p:spPr>
        <p:txBody>
          <a:bodyPr wrap="square">
            <a:spAutoFit/>
          </a:bodyPr>
          <a:lstStyle/>
          <a:p>
            <a:pPr algn="ctr"/>
            <a:r>
              <a:rPr lang="es-ES" b="1" dirty="0"/>
              <a:t>Detectando la Radiación Ultravioleta</a:t>
            </a:r>
            <a:endParaRPr lang="en-US" dirty="0"/>
          </a:p>
        </p:txBody>
      </p:sp>
    </p:spTree>
    <p:extLst>
      <p:ext uri="{BB962C8B-B14F-4D97-AF65-F5344CB8AC3E}">
        <p14:creationId xmlns:p14="http://schemas.microsoft.com/office/powerpoint/2010/main" val="355696721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1613</TotalTime>
  <Words>111</Words>
  <Application>Microsoft Office PowerPoint</Application>
  <PresentationFormat>Custom</PresentationFormat>
  <Paragraphs>70</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TheSans ACS W7 Bold</vt:lpstr>
      <vt:lpstr>Wingdings</vt:lpstr>
      <vt:lpstr>1_Template</vt:lpstr>
      <vt:lpstr>PowerPoint Presentation</vt:lpstr>
      <vt:lpstr>PowerPoint Presentation</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194</cp:revision>
  <cp:lastPrinted>2013-08-28T20:02:02Z</cp:lastPrinted>
  <dcterms:created xsi:type="dcterms:W3CDTF">2013-07-29T15:01:58Z</dcterms:created>
  <dcterms:modified xsi:type="dcterms:W3CDTF">2014-05-29T17:25:36Z</dcterms:modified>
</cp:coreProperties>
</file>