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4" r:id="rId2"/>
    <p:sldId id="275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3" d="100"/>
          <a:sy n="93" d="100"/>
        </p:scale>
        <p:origin x="763" y="7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7/30/2018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13349" y="161417"/>
            <a:ext cx="921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Acids or Bases</a:t>
            </a:r>
            <a:endParaRPr lang="en-US" sz="1100" b="0" noProof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3048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2000" dirty="0" smtClean="0"/>
              <a:t>الدلائل 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52046" y="990600"/>
            <a:ext cx="35052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ar-IQ" sz="1050" b="1" dirty="0"/>
              <a:t>المواد</a:t>
            </a:r>
          </a:p>
          <a:p>
            <a:pPr>
              <a:spcAft>
                <a:spcPts val="600"/>
              </a:spcAft>
            </a:pPr>
            <a:r>
              <a:rPr lang="ar-IQ" sz="1050" b="1" dirty="0"/>
              <a:t>ورقة الملفوف الأحمر (مقطعة إلى قطع)</a:t>
            </a:r>
          </a:p>
          <a:p>
            <a:pPr>
              <a:spcAft>
                <a:spcPts val="600"/>
              </a:spcAft>
            </a:pPr>
            <a:r>
              <a:rPr lang="ar-IQ" sz="1050" b="1" dirty="0"/>
              <a:t>الماء الساخن</a:t>
            </a:r>
          </a:p>
          <a:p>
            <a:pPr>
              <a:spcAft>
                <a:spcPts val="600"/>
              </a:spcAft>
            </a:pPr>
            <a:r>
              <a:rPr lang="ar-IQ" sz="1050" b="1" dirty="0"/>
              <a:t>قياس الملاعق</a:t>
            </a:r>
          </a:p>
          <a:p>
            <a:pPr>
              <a:spcAft>
                <a:spcPts val="600"/>
              </a:spcAft>
            </a:pPr>
            <a:r>
              <a:rPr lang="ar-IQ" sz="1050" b="1" dirty="0"/>
              <a:t>كوب القياس</a:t>
            </a:r>
          </a:p>
          <a:p>
            <a:pPr>
              <a:spcAft>
                <a:spcPts val="600"/>
              </a:spcAft>
            </a:pPr>
            <a:r>
              <a:rPr lang="ar-IQ" sz="1050" b="1" dirty="0"/>
              <a:t>حقيبة </a:t>
            </a:r>
            <a:r>
              <a:rPr lang="ar-IQ" sz="1050" b="1" dirty="0" err="1"/>
              <a:t>زيبلوك</a:t>
            </a:r>
            <a:endParaRPr lang="ar-IQ" sz="1050" b="1" dirty="0"/>
          </a:p>
          <a:p>
            <a:pPr>
              <a:spcAft>
                <a:spcPts val="600"/>
              </a:spcAft>
            </a:pPr>
            <a:r>
              <a:rPr lang="ar-IQ" sz="1050" b="1" dirty="0"/>
              <a:t>2 </a:t>
            </a:r>
            <a:r>
              <a:rPr lang="ar-IQ" sz="1050" b="1" dirty="0" smtClean="0"/>
              <a:t>قطارات</a:t>
            </a:r>
            <a:endParaRPr lang="ar-IQ" sz="1050" b="1" dirty="0"/>
          </a:p>
          <a:p>
            <a:pPr>
              <a:spcAft>
                <a:spcPts val="600"/>
              </a:spcAft>
            </a:pPr>
            <a:r>
              <a:rPr lang="ar-IQ" sz="1050" b="1" dirty="0"/>
              <a:t>5 أكواب صغيرة (3 أونصات)</a:t>
            </a:r>
          </a:p>
          <a:p>
            <a:pPr>
              <a:spcAft>
                <a:spcPts val="600"/>
              </a:spcAft>
            </a:pPr>
            <a:r>
              <a:rPr lang="ar-IQ" sz="1050" b="1" dirty="0"/>
              <a:t>الخل (حوالي ملعقة صغيرة)</a:t>
            </a:r>
          </a:p>
          <a:p>
            <a:pPr>
              <a:spcAft>
                <a:spcPts val="600"/>
              </a:spcAft>
            </a:pPr>
            <a:r>
              <a:rPr lang="ar-IQ" sz="1100" b="1" dirty="0"/>
              <a:t>مسحوق التنظيف (حوالي 1 ملعقة صغيرة)</a:t>
            </a:r>
          </a:p>
          <a:p>
            <a:pPr>
              <a:spcAft>
                <a:spcPts val="600"/>
              </a:spcAft>
            </a:pPr>
            <a:r>
              <a:rPr lang="ar-IQ" sz="1100" b="1" dirty="0"/>
              <a:t>1 مسواك مسطحة (لاستخدامها مثل ملعقة صغيرة)</a:t>
            </a:r>
            <a:endParaRPr lang="en-US" sz="11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6" y="3124200"/>
            <a:ext cx="3488502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62400" y="914400"/>
            <a:ext cx="37338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1100" b="1" dirty="0"/>
              <a:t>الاختلافات</a:t>
            </a:r>
          </a:p>
          <a:p>
            <a:pPr algn="r"/>
            <a:r>
              <a:rPr lang="en-US" sz="1100" dirty="0" smtClean="0"/>
              <a:t>pH </a:t>
            </a:r>
            <a:r>
              <a:rPr lang="ar-IQ" sz="1100" b="1" dirty="0"/>
              <a:t>يمكنك استخدام أي مادة منزلية لقياس درجة الحموضة</a:t>
            </a:r>
            <a:endParaRPr lang="en-US" sz="1100" dirty="0"/>
          </a:p>
          <a:p>
            <a:pPr algn="r"/>
            <a:endParaRPr lang="ar-IQ" sz="1100" b="1" dirty="0" smtClean="0"/>
          </a:p>
          <a:p>
            <a:pPr algn="ctr"/>
            <a:r>
              <a:rPr lang="es-ES" sz="1400" dirty="0"/>
              <a:t> </a:t>
            </a:r>
            <a:r>
              <a:rPr lang="ar-IQ" sz="1400" b="1" dirty="0" smtClean="0"/>
              <a:t>السلامة</a:t>
            </a:r>
            <a:endParaRPr lang="es-ES" sz="1400" b="1" dirty="0" smtClean="0"/>
          </a:p>
          <a:p>
            <a:pPr algn="ctr"/>
            <a:r>
              <a:rPr lang="ar-IQ" sz="1600" b="1" dirty="0" smtClean="0">
                <a:solidFill>
                  <a:srgbClr val="FF0000"/>
                </a:solidFill>
              </a:rPr>
              <a:t>من </a:t>
            </a:r>
            <a:r>
              <a:rPr lang="ar-IQ" sz="1600" b="1" dirty="0">
                <a:solidFill>
                  <a:srgbClr val="FF0000"/>
                </a:solidFill>
              </a:rPr>
              <a:t>فضلك ، لا تشرب أي من العينات من هذا النشاط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62400" y="2286000"/>
            <a:ext cx="3584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IQ" sz="1100" b="1" dirty="0" smtClean="0"/>
              <a:t>.</a:t>
            </a:r>
            <a:r>
              <a:rPr lang="ar-IQ" sz="1200" b="1" dirty="0" smtClean="0"/>
              <a:t>1 </a:t>
            </a:r>
            <a:r>
              <a:rPr lang="ar-IQ" sz="1200" b="1" dirty="0"/>
              <a:t>ضع قطعة من أوراق الملفوف الحمراء في كيس </a:t>
            </a:r>
            <a:r>
              <a:rPr lang="ar-IQ" sz="1200" b="1" dirty="0" err="1" smtClean="0"/>
              <a:t>زيبلوك</a:t>
            </a:r>
            <a:r>
              <a:rPr lang="ar-IQ" sz="1200" b="1" dirty="0" smtClean="0"/>
              <a:t>. </a:t>
            </a:r>
            <a:r>
              <a:rPr lang="ar-IQ" sz="1200" b="1" dirty="0"/>
              <a:t> </a:t>
            </a:r>
          </a:p>
          <a:p>
            <a:pPr algn="r">
              <a:lnSpc>
                <a:spcPct val="150000"/>
              </a:lnSpc>
            </a:pPr>
            <a:r>
              <a:rPr lang="ar-IQ" sz="1200" b="1" dirty="0"/>
              <a:t>2. إضافة 3/4 كوب ماء دافئ </a:t>
            </a:r>
            <a:r>
              <a:rPr lang="ar-IQ" sz="1200" b="1" dirty="0" smtClean="0"/>
              <a:t>واغلق الحقيبة </a:t>
            </a:r>
            <a:r>
              <a:rPr lang="ar-IQ" sz="1200" b="1" dirty="0" smtClean="0"/>
              <a:t>بأحكام </a:t>
            </a:r>
            <a:r>
              <a:rPr lang="ar-IQ" sz="1200" b="1" dirty="0" smtClean="0"/>
              <a:t>.</a:t>
            </a:r>
            <a:endParaRPr lang="ar-IQ" sz="1200" b="1" dirty="0"/>
          </a:p>
          <a:p>
            <a:pPr>
              <a:lnSpc>
                <a:spcPct val="150000"/>
              </a:lnSpc>
            </a:pPr>
            <a:r>
              <a:rPr lang="ar-IQ" sz="1200" b="1" dirty="0"/>
              <a:t> </a:t>
            </a:r>
          </a:p>
          <a:p>
            <a:pPr algn="r">
              <a:lnSpc>
                <a:spcPct val="150000"/>
              </a:lnSpc>
            </a:pPr>
            <a:r>
              <a:rPr lang="ar-IQ" sz="1200" b="1" dirty="0"/>
              <a:t>.3 </a:t>
            </a:r>
            <a:r>
              <a:rPr lang="ar-IQ" sz="1200" b="1" dirty="0" err="1"/>
              <a:t>اﺿﻐﻂ</a:t>
            </a:r>
            <a:r>
              <a:rPr lang="ar-IQ" sz="1200" b="1" dirty="0"/>
              <a:t> </a:t>
            </a:r>
            <a:r>
              <a:rPr lang="ar-IQ" sz="1200" b="1" dirty="0" err="1"/>
              <a:t>ﻋﻠﻰ</a:t>
            </a:r>
            <a:r>
              <a:rPr lang="ar-IQ" sz="1200" b="1" dirty="0"/>
              <a:t> </a:t>
            </a:r>
            <a:r>
              <a:rPr lang="ar-IQ" sz="1200" b="1" dirty="0" err="1"/>
              <a:t>اﻟﻜﻴﺲ</a:t>
            </a:r>
            <a:r>
              <a:rPr lang="ar-IQ" sz="1200" b="1" dirty="0"/>
              <a:t> ، </a:t>
            </a:r>
            <a:r>
              <a:rPr lang="ar-IQ" sz="1200" b="1" dirty="0" err="1"/>
              <a:t>ﺛﻢ</a:t>
            </a:r>
            <a:r>
              <a:rPr lang="ar-IQ" sz="1200" b="1" dirty="0"/>
              <a:t> </a:t>
            </a:r>
            <a:r>
              <a:rPr lang="ar-IQ" sz="1200" b="1" dirty="0" err="1"/>
              <a:t>اﺿﻐﻂ</a:t>
            </a:r>
            <a:r>
              <a:rPr lang="ar-IQ" sz="1200" b="1" dirty="0"/>
              <a:t> </a:t>
            </a:r>
            <a:r>
              <a:rPr lang="ar-IQ" sz="1200" b="1" dirty="0" err="1"/>
              <a:t>ﻋﻠﻰ</a:t>
            </a:r>
            <a:r>
              <a:rPr lang="ar-IQ" sz="1200" b="1" dirty="0"/>
              <a:t> </a:t>
            </a:r>
            <a:r>
              <a:rPr lang="ar-IQ" sz="1200" b="1" dirty="0" err="1"/>
              <a:t>ﻗﻄﻊ</a:t>
            </a:r>
            <a:r>
              <a:rPr lang="ar-IQ" sz="1200" b="1" dirty="0"/>
              <a:t> </a:t>
            </a:r>
            <a:r>
              <a:rPr lang="ar-IQ" sz="1200" b="1" dirty="0" err="1"/>
              <a:t>اﻟﻮرﻗﺔ</a:t>
            </a:r>
            <a:r>
              <a:rPr lang="ar-IQ" sz="1200" b="1" dirty="0"/>
              <a:t> </a:t>
            </a:r>
            <a:r>
              <a:rPr lang="ar-IQ" sz="1200" b="1" dirty="0" err="1"/>
              <a:t>ﻣﻘﺎﺑﻞ</a:t>
            </a:r>
            <a:r>
              <a:rPr lang="ar-IQ" sz="1200" b="1" dirty="0"/>
              <a:t> </a:t>
            </a:r>
            <a:r>
              <a:rPr lang="ar-IQ" sz="1200" b="1" dirty="0" err="1" smtClean="0"/>
              <a:t>اﻟﻤﺎء</a:t>
            </a:r>
            <a:r>
              <a:rPr lang="ar-IQ" sz="1200" b="1" dirty="0" smtClean="0"/>
              <a:t>  </a:t>
            </a:r>
            <a:r>
              <a:rPr lang="ar-IQ" sz="1200" b="1" dirty="0" err="1"/>
              <a:t>ﺣﺘﻰ</a:t>
            </a:r>
            <a:r>
              <a:rPr lang="ar-IQ" sz="1200" b="1" dirty="0"/>
              <a:t> </a:t>
            </a:r>
            <a:r>
              <a:rPr lang="ar-IQ" sz="1200" b="1" dirty="0" err="1"/>
              <a:t>ﻳﺘﺤﻮل</a:t>
            </a:r>
            <a:r>
              <a:rPr lang="ar-IQ" sz="1200" b="1" dirty="0"/>
              <a:t> </a:t>
            </a:r>
            <a:r>
              <a:rPr lang="ar-IQ" sz="1200" b="1" dirty="0" err="1"/>
              <a:t>إﻟﻰ</a:t>
            </a:r>
            <a:r>
              <a:rPr lang="ar-IQ" sz="1200" b="1" dirty="0"/>
              <a:t> </a:t>
            </a:r>
            <a:r>
              <a:rPr lang="ar-IQ" sz="1200" b="1" dirty="0" err="1"/>
              <a:t>ﻟﻮن</a:t>
            </a:r>
            <a:r>
              <a:rPr lang="ar-IQ" sz="1200" b="1" dirty="0"/>
              <a:t> أزرق </a:t>
            </a:r>
            <a:r>
              <a:rPr lang="ar-IQ" sz="1200" b="1" dirty="0" smtClean="0"/>
              <a:t>غامق </a:t>
            </a:r>
            <a:r>
              <a:rPr lang="ar-IQ" sz="1200" b="1" dirty="0"/>
              <a:t>(</a:t>
            </a:r>
            <a:r>
              <a:rPr lang="ar-IQ" sz="1200" b="1" dirty="0" err="1"/>
              <a:t>ﻗﺮﻳﺐ</a:t>
            </a:r>
            <a:r>
              <a:rPr lang="ar-IQ" sz="1200" b="1" dirty="0"/>
              <a:t> </a:t>
            </a:r>
            <a:r>
              <a:rPr lang="ar-IQ" sz="1200" b="1" dirty="0" err="1"/>
              <a:t>ﻣﻦ</a:t>
            </a:r>
            <a:r>
              <a:rPr lang="ar-IQ" sz="1200" b="1" dirty="0"/>
              <a:t> 3 </a:t>
            </a:r>
            <a:r>
              <a:rPr lang="ar-IQ" sz="1200" b="1" dirty="0" err="1"/>
              <a:t>دﻗﺎﺋﻖ</a:t>
            </a:r>
            <a:r>
              <a:rPr lang="ar-IQ" sz="1200" b="1" dirty="0"/>
              <a:t>). هذا </a:t>
            </a:r>
            <a:r>
              <a:rPr lang="ar-IQ" sz="1200" b="1" dirty="0" smtClean="0"/>
              <a:t>المحلول </a:t>
            </a:r>
            <a:r>
              <a:rPr lang="ar-IQ" sz="1200" b="1" dirty="0"/>
              <a:t>الأزرق الداكن هو </a:t>
            </a:r>
            <a:r>
              <a:rPr lang="ar-IQ" sz="1200" b="1" dirty="0" smtClean="0"/>
              <a:t>محلول  الدليل  </a:t>
            </a:r>
            <a:r>
              <a:rPr lang="ar-IQ" sz="1200" b="1" dirty="0"/>
              <a:t>الخاص بك</a:t>
            </a:r>
            <a:r>
              <a:rPr lang="ar-IQ" sz="1100" b="1" dirty="0"/>
              <a:t>.</a:t>
            </a:r>
            <a:endParaRPr lang="en-US" sz="1100" dirty="0"/>
          </a:p>
        </p:txBody>
      </p:sp>
      <p:sp>
        <p:nvSpPr>
          <p:cNvPr id="10" name="مربع نص 9"/>
          <p:cNvSpPr txBox="1"/>
          <p:nvPr/>
        </p:nvSpPr>
        <p:spPr>
          <a:xfrm rot="16200000">
            <a:off x="1160995" y="220161"/>
            <a:ext cx="685800" cy="5693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1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ar-IQ" sz="105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حوامض  او قواعد </a:t>
            </a:r>
            <a:endParaRPr lang="ar-IQ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41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85" y="914400"/>
            <a:ext cx="3581400" cy="2693045"/>
          </a:xfrm>
          <a:prstGeom prst="rect">
            <a:avLst/>
          </a:prstGeom>
        </p:spPr>
        <p:txBody>
          <a:bodyPr wrap="square" numCol="1" spcCol="274320">
            <a:spAutoFit/>
          </a:bodyPr>
          <a:lstStyle/>
          <a:p>
            <a:pPr algn="r">
              <a:spcAft>
                <a:spcPts val="300"/>
              </a:spcAft>
            </a:pPr>
            <a:r>
              <a:rPr lang="ar-IQ" sz="1100" b="1" dirty="0"/>
              <a:t>درجة الحموضة من المواد</a:t>
            </a:r>
          </a:p>
          <a:p>
            <a:pPr algn="r">
              <a:spcAft>
                <a:spcPts val="300"/>
              </a:spcAft>
            </a:pPr>
            <a:r>
              <a:rPr lang="ar-IQ" sz="1100" b="1" dirty="0"/>
              <a:t>1. ضع </a:t>
            </a:r>
            <a:r>
              <a:rPr lang="ar-IQ" sz="1100" b="1" dirty="0" smtClean="0"/>
              <a:t>للعلامة </a:t>
            </a:r>
            <a:r>
              <a:rPr lang="ar-IQ" sz="1100" b="1" dirty="0"/>
              <a:t>5 أكواب مع الملصقات التالية: الخل ، المنظفات ، </a:t>
            </a:r>
            <a:r>
              <a:rPr lang="ar-IQ" sz="1100" b="1" dirty="0" smtClean="0"/>
              <a:t>الدليل </a:t>
            </a:r>
            <a:r>
              <a:rPr lang="ar-IQ" sz="1100" b="1" dirty="0"/>
              <a:t>(التحكم) ، الدليل </a:t>
            </a:r>
            <a:r>
              <a:rPr lang="ar-IQ" sz="1100" b="1" dirty="0" smtClean="0"/>
              <a:t> </a:t>
            </a:r>
            <a:r>
              <a:rPr lang="ar-IQ" sz="1100" b="1" dirty="0"/>
              <a:t>والخل ، </a:t>
            </a:r>
            <a:r>
              <a:rPr lang="ar-IQ" sz="1100" b="1" dirty="0" smtClean="0"/>
              <a:t>و</a:t>
            </a:r>
            <a:r>
              <a:rPr lang="ar-IQ" sz="1100" b="1" dirty="0"/>
              <a:t> الدليل </a:t>
            </a:r>
            <a:r>
              <a:rPr lang="ar-IQ" sz="1100" b="1" dirty="0" smtClean="0"/>
              <a:t> </a:t>
            </a:r>
            <a:r>
              <a:rPr lang="ar-IQ" sz="1100" b="1" dirty="0"/>
              <a:t>والمنظفات.</a:t>
            </a:r>
          </a:p>
          <a:p>
            <a:pPr algn="r">
              <a:spcAft>
                <a:spcPts val="300"/>
              </a:spcAft>
            </a:pPr>
            <a:r>
              <a:rPr lang="ar-IQ" sz="1100" b="1" dirty="0"/>
              <a:t>2. إضافة 2 ملعقة طعام من الخل إلى الكأس المسمى الخل.</a:t>
            </a:r>
          </a:p>
          <a:p>
            <a:pPr algn="r">
              <a:spcAft>
                <a:spcPts val="300"/>
              </a:spcAft>
            </a:pPr>
            <a:r>
              <a:rPr lang="ar-IQ" sz="1100" b="1" dirty="0"/>
              <a:t>3. أضف ملعقتان كبيرتان من الماء وملعقة كبيرة من المنظف إلى الكأس المسمى المنظف ، وحرك المزيج.</a:t>
            </a:r>
          </a:p>
          <a:p>
            <a:pPr algn="r">
              <a:spcAft>
                <a:spcPts val="300"/>
              </a:spcAft>
            </a:pPr>
            <a:r>
              <a:rPr lang="ar-IQ" sz="1100" b="1" dirty="0"/>
              <a:t>4. أضف ملعقتان كبيرتان من محلول  الدليل </a:t>
            </a:r>
            <a:r>
              <a:rPr lang="ar-IQ" sz="1100" b="1" dirty="0" smtClean="0"/>
              <a:t> </a:t>
            </a:r>
            <a:r>
              <a:rPr lang="ar-IQ" sz="1100" b="1" dirty="0"/>
              <a:t>إلى الكؤوس الثلاثة المتبقية (التحكم ، </a:t>
            </a:r>
            <a:r>
              <a:rPr lang="ar-IQ" sz="1100" b="1" dirty="0" smtClean="0"/>
              <a:t>لدليل  </a:t>
            </a:r>
            <a:r>
              <a:rPr lang="ar-IQ" sz="1100" b="1" dirty="0"/>
              <a:t>والخل ، </a:t>
            </a:r>
            <a:r>
              <a:rPr lang="ar-IQ" sz="1100" b="1" dirty="0" smtClean="0"/>
              <a:t>و</a:t>
            </a:r>
            <a:r>
              <a:rPr lang="ar-IQ" sz="1100" b="1" dirty="0"/>
              <a:t> الدليل </a:t>
            </a:r>
            <a:r>
              <a:rPr lang="ar-IQ" sz="1100" b="1" dirty="0" smtClean="0"/>
              <a:t> </a:t>
            </a:r>
            <a:r>
              <a:rPr lang="ar-IQ" sz="1100" b="1" dirty="0"/>
              <a:t>والمنظفات)</a:t>
            </a:r>
          </a:p>
          <a:p>
            <a:pPr algn="r">
              <a:spcAft>
                <a:spcPts val="300"/>
              </a:spcAft>
            </a:pPr>
            <a:r>
              <a:rPr lang="ar-IQ" sz="1100" b="1" dirty="0"/>
              <a:t>5. باستخدام قطارة ، إضافة قطرة من الخل إلى الكأس  الدليل </a:t>
            </a:r>
            <a:r>
              <a:rPr lang="ar-IQ" sz="1100" b="1" dirty="0" smtClean="0"/>
              <a:t> </a:t>
            </a:r>
            <a:r>
              <a:rPr lang="ar-IQ" sz="1100" b="1" dirty="0"/>
              <a:t>المسمى والخل. قم بتقليب محتويات الكأس لخلطها. ماذا لاحظت؟ كيف يقارن اللون مع  </a:t>
            </a:r>
            <a:r>
              <a:rPr lang="ar-IQ" sz="1100" b="1" dirty="0" smtClean="0"/>
              <a:t>دليل  </a:t>
            </a:r>
            <a:r>
              <a:rPr lang="ar-IQ" sz="1100" b="1" dirty="0"/>
              <a:t>التحكم؟</a:t>
            </a:r>
          </a:p>
          <a:p>
            <a:pPr algn="r">
              <a:spcAft>
                <a:spcPts val="300"/>
              </a:spcAft>
            </a:pPr>
            <a:r>
              <a:rPr lang="ar-IQ" sz="1100" b="1" dirty="0"/>
              <a:t>6. استخدم القطارة الثانية لإضافة قطرة من محلول المنظفات إلى الكأس المسمى </a:t>
            </a:r>
            <a:r>
              <a:rPr lang="ar-IQ" sz="1100" b="1" dirty="0" smtClean="0"/>
              <a:t>بالدليل والمنظفات</a:t>
            </a:r>
            <a:r>
              <a:rPr lang="ar-IQ" sz="1100" b="1" dirty="0"/>
              <a:t>. قم بتقليب محتويات الكأس لخلطها. ماذا لاحظت؟ كيف يقارن اللون مع </a:t>
            </a:r>
            <a:r>
              <a:rPr lang="ar-IQ" sz="1100" b="1" dirty="0" smtClean="0"/>
              <a:t>دليل التحكم</a:t>
            </a:r>
            <a:r>
              <a:rPr lang="ar-IQ" sz="1100" b="1" dirty="0"/>
              <a:t>؟</a:t>
            </a:r>
            <a:endParaRPr lang="en-US" sz="1100" dirty="0" smtClean="0"/>
          </a:p>
        </p:txBody>
      </p:sp>
      <p:sp>
        <p:nvSpPr>
          <p:cNvPr id="4" name="AutoShape 2" descr="data:image/jpeg;base64,/9j/4AAQSkZJRgABAQAAAQABAAD/2wCEAAkGBxQTERUUExQWFRUXFx8aGBgYGBUZGhgYHBUcFhgdHRcYHCggHBwmHhQWITEiJSkrLi4uFyAzODMsNygtLisBCgoKDg0OGxAQGywkICQ0LCwsLDQsLywsNCwsLCwsNCwsLC00LCwsNCwsLCw0LCwsLCwsLDQsLCwsNCwsLCwsLP/AABEIALcBEwMBIgACEQEDEQH/xAAcAAEAAgMBAQEAAAAAAAAAAAAABAUDBgcCAQj/xAA+EAACAQIEAwYEAwYFBQEBAAABAhEAAwQSITEFQVEGEyJhcYEykaGxQlLBFCMzYnLRB4KS4fAVQ6Ky8dIk/8QAGQEBAAMBAQAAAAAAAAAAAAAAAAECAwQF/8QALhEAAgIBAwQABAQHAAAAAAAAAAECESEDEjEEE0FRInHh8DJCYcEFFDOBkbGy/9oADAMBAAIRAxEAPwDuFKUoBSlKAUpSgFKUoBSlKAUpSgFKUoBSlKAUpSgFKUoBSlKAUpSgFKUoBSlKAUpSgFKUoBSlKAUpSgFKUoBSlKAUpSgFKUoBSlKAUpSgFKUoBSlKAUpSgFKUoBSleblwKJYgAbkkAD3NAeqj47G27KZ7rqi9SYqox/bDC2xIc3PK2C//AJDQfOuacdxLY3E96veqv4Q5zC3AglQugJ6SN9+tW/R1aPTSm/iwjo3aLtlYw1sMs32P/bteJo6kDb3qH2V7drjLvdnD3bJ5Z519PCK5/iOBoQALtvTU94xOfyyWiAPqa+4Hit7COThLNkHZhmGdo5DvAG9hvFRbOpdJDa0ufbwdvrylwHUEEeRmudcD7YLjwyXWNtk+O0Rk+eskaVbYbj9m08WpYf8AcCozAf5lBAIqdxyPppLHk3GlV3DeN2b/AMDjN+U6N8qsasc7i4umKVgxOLS2UzmM7ZVPLMQSBPKYrPQUKUpQgUpSgFKUoBSlKAUpSgFKUoBSlKAUpSgFKUoBSlKAUpQmgFUfEe1WHtSMxcjkkEf6iQPrVH227WpbUop0/FG7dF8gTp1O1U/Z7Co1oXcSFV2GYq0eFTsI5acqq5ejrh09R3T/AME7ifb64RFi2AfPxH3A+H3rTuJ8ae4VfE3pLfAmYZd45+HceWvWpHGcX3zizagWiSAieEsBqZI1C8zEdNZirXC4K0ihbCd46wC2bwr0AjQDXYTUJWejp6UNNXt+/wBWa02IZTqvmAQ7H5T+lTu7YqBkIn8TwJ8hJkDyrPxi8thiXLXbkgMLasW1EgKoIOUc2J3I0qpucQJYEo1mfhFwHM/18PuafI2j8X4TYeF9nBcWWfT+Rue/xD9IqHjOFWVZk/aLkTME22AkxE3NxOlR8KHYNlYqxGytGc8wY5/Wo6FQYdM4mYM7wfcbx8qiJRQludslY7syjhTnCOrQpY5c0askzIMfhJI5iq/iNjEWijWcRdtMBHdvBt+wSB9DUxscvERiLRtMgCKMuaSLltpzKR/Lp51JucMw5QLZaJXQhpgxzUmrNeirtYkVB7RXJVcWBavD+HfX4GP5WI1HvBFdC7O9uQMtvEyDycj7xow8x8q5hxBwUNq4sFTDA68o0J/CdweUVD4Vde2pVrxNoGFQjMAv+1R5I1NGM1Uj9G47DJiLJWZVhKsNYO6sD1BANYuC403LcN/EQ5Lg/mGhPoYmtJ7Adpl744fMe7IGQn8+5y+R19xV7axGTibIp0ceIfzZMw/9T86mzzZaLjcH4yjaaUpVjlFKUoBSlKAUpSgFKUoBSlKAUpSgFKUoBSlKAUpSgFaX2y7TZVa3aYafE06CBJk9BB9Y5b1Y9seNdygtoYdxqfyrzPrvXIhjzibwyiLK6xvmM+HMT1Izewnyq2eh0fT7vjl/Yz8PVu+a7dAZlP7sEyBpq7+fICNPuxGIlmJZixbll1PMEnoPKB9re1wK64BJyprLEwWY6iOsHX19KgW8Cq+EHMqW56EwCST5scp96iqPVjt9mFXUAs3MRAgsRMmCQIEjfTYdKueFcWdFyW7IEDNqTrrqSRp67VRXW8MwJPTr5D0mp2NuNat+FVdmKm2ZiFIhgfSBHqKITgnhmXBcWvh3ZfCWGZmIQnNJkCT8MBY96x4jE3rxV3OfLIEjQTodcoEn3qFZclhnkgbiYA6yf0FbMvH7aWsiLEDyOvQDrpudqN2UmtruMSrwmFALOc7OfwIgOw05iPXSsGJwrM8sSrEQEyN4mkktnMCdQAOcHrp6wnEi4JZSLmuk7KOcgzPlpUVsbdNzJmMMBIMsATrsSTzA0qKobZJnng04fEm4ASSIYb6gaab+R9vOsYvtdz32cnLdysg2RSPiyeX6GpmMwDLYXFDM6MAZWSy+ZG5A1139ah8OtWzZ/abhLG6SoCTbzBQZZidetSmFNPPng8YzBNcYAgd5HI6OvLKTuPLcUPCECENuYKsDoQd9v+aGrTBYyU7sKGCkMmnjtgAASR8UMOm1euIWRctXCojJFyR0ZvEvzDRHKjM5sruz+B/eO1kEZAt0dJBK3AOnwk+tdHxXFbQxNjEMQA1kMx/1j7mK5/2axlzIxOgt3ShPVLiwBHQHJ9aqeHcXY3LXenwQ9v8AzqZC+WpPzqGZ6kO5LPyO7cA47axdvvLJMdGEH1gE6aVZ1xr/AAd4h3U5ycjuy84TxafWuy1aLs83qdJac6XApSlWOcUpSgFKUoBSlKAUpSgFK0PjnbK6t17dtQgUkTEkwY56Vq+N7Y41T/HI/wAqR9qz7qOuPRzfLSOyUrS+xfaC9fud25zhUl2gDKx2gj30rdKvGVow1NN6ctrFKUqTMVGxt51GZQpUCWkkGB00qJ2lx7WMO11fwkE/0zB99ar+0nGEbBM1t1Jcqm+xciJjaos20tJycX4bo0LiWJe9iLjk5iPwwfgZfhk6Geoqo7JqFvJbKlQMzXJBAUEZUX/nSrnB4lEvOGUkLcyGTzIlMv8ALAgDlAqbbuLNu4w8N4PIXQ2ihMER6KvqaUme1xivH7FJYIXFZv2hrqoj92rGQn4V1n+aNddDXrDYhHvXAvwnwT7LJHzqp4pevXLrp/DEqztBWdBpzM6nTmaveHcJHf2bZlHYt4YCzsSxAmJy9Z0pVmsqSt+vqR+LILblJhtDPIg8/UGa+4QEWWcCIBAaASBOoQHYTz8qm/4gqqWwbaNduW2hiuwB3B8pj51n7zJZ7hLcuWMADUAjNBIPU/Q1DWcGe/dFUaxbaZEhBGknT3PWpfCOEm6z5Too32BO8df+CvlrDq2cl+8aDouoLjQgLEDbcnrWexiDZ8QZw9w5imwEDKPCJEkLrr/tGw0ldY5JHCuF57dy5tIAGukLvr5xULDuUl2AyyDH82h1PoIqRhLLradQ5zP8Y/DaU77/AItdqgY5WTMCQc0AnrAUho6xAP8ATThFVlu2bXwHjKiwUYa27cx1EEbe1ambhteGZ3KyCAGZY0B5Ak/KpPDycjkavehF/pHxt15n3qpxZljIM8h5zr9JqGZqEYydeS8tu1sWyEsqwUTcV4nSDMiNemtVRxDXLlwL8bWzosxAYGBtP4o0FVtiySdC+ckQMxA6bTvpVj2dvW7N7vLitrMxJOYx16xU2GqVlr2PdXTEWmBnKG8SkEnLEwdRqs1qi4UBb6H4gXbTm2Zyp/0qCPUVtHH+Orax2GdfgYZWaNwx0+33rVO+C3MTr4jibioOu0AfMD3NPBSNt37Lnste7q7cT4kun2S7BafIMIHqK73g7ma2jdVB+lfnvszhWbEZ5gElyJ5ABR9QflXe+An/APmtT+WkXmjk65KkyfSlKuecKUpQClKhcaxgtWHeYIGnqdBRkxi5OkRMV2nwtu4bb3QGG/hcge4ETXsdo8NE98v/AJT8omuRuxZyT1ms4JUc9fX71h3JHrv+HQXlnS8X2uw6g5SznoFI+rAVqmK/xSCkg2lHTxEx9K1DH3HZYBy/fpWvtwNmMl4FHN+yy6PSiuLLLjvagMzNqWYz89a1y3jrrtoGidQJI3q0Xs/bGpYn/nrVnheF2wNKpg02v5IscBxJhmuWMylT8WYrJ/pXUjyMVOw3briEsAbTCAVzZgTy31G9a6oew+eyQD+JW1Vh0INSl4hbusoRO7c6Mk6eqHmPLepz4M56UZPKNuwv+IWLUDvMKr9Sjg/aNfat04B2ls4q1nWUIMMjAgg+41HnWh9lOKWlLpeQHKCwJAJ8I8Q19Kr34st3EftBW5bAyhAGjwLyZQcusnSrKTWWzml00W+K/U6P/wBRTFri7A3tiCYMeJSR7gg1yjiYZrdjJK5iVKydcpBE+hnWt/4JxJFbEWxGZ8txCP8AuIVE+4Gatav2RcwaXEOs3kgj4PHmI8pzNr5itHk6ulS05NVjH/LKLh2PS7fuzqq3LZnqADbJ+xqywt4l7xWB3aKEHLPcJffyzr8qi9jeAnux3yx39wk9e7QEfVq83jrinHhD3woXaU7tZPWII+QqYukbxkm8Eiyqvbd7ghSYVdfEwbICY13zHyAqfw25fJtM2rIbgzyDLMSqgHmQNSdqz2XW2sAZ2ZMoBEKvNmkakk71X2OK5LuYw0QkREZQCWAUTGblHM1oG3JOkLSmxfuO58biAG2CiZ0jXUA78xWCzxMrLLoW/HoCOegIiNNqndoeIrde2zbDUqOe0meelY7PCrl8M4IKk5gSZMHkNPvWbfgbltufk161fyGZhtQCNddtR7zPrUq3eJIBOiKSDGjH29RUi7w5AlskQTII0kwfv/ao/EbBtsIkqdj76H3EUbwa7kzPisWBZRFPxMS53MZtPXY1WFHbUHMoMCfoBA+018uNlyTzGk6aaxv6Va8Px5d0R4yGVEaHoAABoszJ0JjyqvJm8LBguZl1jLl1iZCEiNW2EzMeVQ7apKm9dW0p5t+g9OtbfxaxaSwbaqMzfCo3zSCDHQETXMuNYZr+O7lTJLQT0gS23QA1NeTOE9yb4LfiIBCNhHzBbqwSDqQx1BPLU1Ow90XbmLBg2laEECe8MsQp6AKzRWK5cJCJbWBa02mCJXMeWnnG1VwZUyqgnK2YE6y53YjQEx7DSpbRZ8UWOFwC37llHzMVbMeiKDPI+Ikz86oL9spi8RKGEvsyNMauAAPlB8q3zsvcFpGN0AMRnJmQQec1rXGnTEYhRZ0Dsc2YEaIoJbTzgA9RVWY23PjBP7E4QhXY6s7QD5Dp5amu6YG1ktovRQPpXMey+HDXEUDSQAPU/f8AvXVaQy2zi62VySFKUrQ4RSlYMXi1trmcwPqfShKTbpGetG7VY83myqYtrz/MeZjn5Vn4pxtrkgeFOg5+pqiugtoJJPICspSs9HptBwe6XJXW1tq05SfM/wBhUXHOHMKIrYbfACVljr0H6mtabMl2CICk/wC1ZtHoQmpN0yJjU7oKWUktMbct9TUa3dJ1yR7gmrTjHEu8AWAAuw6e9VI8qjaXXGUSFANZQB0qJmjc1hu4silFXEl4vDhhvUP9iSPGoPnrUW7jSN2P0rCcdM6tH0pRk8ErCMlq4zAtqjKNTpmXLsfWvWH4sUksysvMEf771r1/EmaiNfJ9KsRuR0vhXGEvKrIIyNlg7g/xEg9DFwe8V4uY7ucTiMOJ7pz3wmdGBR2jyKg/Kte4U5VG7ow1yydvzp4o9Sucepq3/axiktlbZfEWrbLcVRGa3kyzm99tatE1hGs+PvP7G18Nxg7zC2lE5bJzk7A5skDzLBvaqrE2+7urnG4adP6kTWNSBEjzFQ8DjADYLhrYVg7Agz4ZUg7HQMrDrW3doe6v4bNbAJLCW2IMiCflWiZk3skl4f1NSuYvRwTGdQCVAB32HQ6faoN5/wB2fhCgliWE5gY8IggxoD661kxNrKXV5QiIB3gkzPmABXvs9w+zeN8XpNxf4aEsAVyyNR1MiptnVaUbPtjDN4LjKAYBQZlzZdYMHr71LTityyAFBtz8SwIGmhE7T0r7b4vhVC2Vt3Ve0fARmuKFmYDfEBvodN6j3XF+5LMCTuwRyRA5L1ijqjN5/EjDirl64My27lxpkRMZfXqaveE9nXZM2JIVQJyCYHP4j5bxA3q34NxbDWba285gDQlWn7VXdsOMi4vd2SYB1lWGYkaRI5f2qtNmD1NSctiVL2apxF17xu7MgaTpooEf7184VjEQXLh+JUlB5gwfsNaiqUtqUEkOwZ2JGZonT+Ue9TXwDXiWBW2oAIWJlU2XqAY3O5NPJ0SUeD3xbjwsWGgzfcAzuRI61SdmMK65XkC65zljMpaQy0n+YgaVZ4nDJezILQd1ObwgAhc0QTzkwJ8z0pYuBFZFIa848b7IgH4V8h9SKtiyKS4ID8XWyndqGOe4M5/EwJ8QX7VA4pjQt9bVklyzZTIBIBYQNNMwG5HnVjw/s++Ium2LndqFzM8eIgHb+UeVZHWzh7o/ZgMx0zlQQdIBBbbbfbWq8lJNXSLPtVfCC7aUg5gttYMZUCy/oBO/nVbwXALbBcBiWhVzTMeU7Sf0r7w22WuNcc6/gU6xz5j3J56Val4lp1HhXrmO59eXvVZsrVG69gcN++M692sseWZtAP8A2roFUfY7hH7PhlDfxH8T9ZOw9hp86vKtBUjx+onum2hSlKuYitL44zNffNyMAeX/ADWt0rUe0YC3z/MAf0/SqT4OrpHU38isTCF99B9al2MlsECNN9ZI/qO9ebLaVAx2JCkkGCf+c6okkdyuWCwv46R4dfTaqO/3bMc7ctQNfqajcSxly2gczlI36+1VuGx3eTlIkjxEgaHyqTaGi0rIGMtgO0Hwg6ExUNsUgMTJ8tvnXvGYO6IZ/gJ0I1/+VDFgZhoBy0+/rVaOpbfmT7tgDWSR+YGRUe5bBMCdunXUairnhnCGa2LiONd1PP8AQ+lVeNv5eRQjcH9KMzck7I37JbUy7D0mKgYy9m20HQVgxl4kyNax+e0VBzzkvBBxZEhem58zFLOHJjp1rLkkyRufap1m/lUgbcxRkRiyy4Nd7rwnZog6SGGxrcezHEsLYdp/dl2jMRAkn4Sdl8hXN3xFT8LjA7QwnOIZT+PqPJtJB60R1OCnHbfJu/GeKWnxV3DxluIAQTs/UD/UsddakcGvZVj8S6MDrI815r9QfKtTw/aYYeLeJTvUK/ur4AzlBpledyux1+9W745Li95aJIGzrOdOUXFGpHRhPmKujmUcbSdxC0l9kZmKZTAIImMpBQt0M6dRUPEWUDgAhwp0YMAy9VPUV6t4W6wLBM4PNBmU+oEj5gVUm5lYiGtnohgf6SPoCKtdGsMcMtU4VKszB1XvA0qSMyjcZl1BqXib+HJAth7bfmz7aQZMnTWqu3fLLIYkcwCV5RMTBHz9a83cXuLuHZ0A0dQpY9fCSDoZGhNWwS1eWOKNhmt5BJuHQtMAecmDUXC8PtBALJ/efivNLCANQvU+QrFg8Ph7ud0RiFIViwcAMeWUMZMV8xuLYDIDCiAFAj6A/r50sukqw2WOFwVplUXL2i5izZVVtWnKApMiZ1J0msOIvKZVPDbBkA6kiPic9PLz96pcbxBcOym4kuolQdgSd2/MRGlSEwYxEhLrqpUtrAWQMxk/iO1RRXbebMCYoN47IKgypYkB2AOug5eVYsK+Ql2yqRszcjzyrzaOfKp3DeHrYtW0P7y7cbRdYcgExrsgJGvMyelQ8ZhRh3hmN285AdgDltgkHKPpQi/BDbFEZrlwsE5ITGaNQXHPrFbh2Tw9l7IvXYLtr4vsPKtVu8Ca64LN+7G/nr+tTeKGEAGgXYDkKpIpJWvRsuIIaCpzHMwBG0SAI+tbV2H7LJcAxF4EgH90vIwfjPXWY+dal2AwbYtu6HwgyzflU/F7nYetdts2gihVACqAABsABAFRBbnbOLqtfatsftHulKVseaKUpQCtT7Vr++X+gf8As1bZWs9qLZ7xSGiViOkE6/X6VWatHR039QprjQNdAOfSvCYvD2yA8Bm2J3Psa9LYBOpZiOu3yrHxXgFnEQXRTcWcjEbHlMHUTyqtHotxWCr7X2u+tKE1C7Rp9DVRwTAKghwVJ3BB+9WHCuIotq6cxHdlluW2OYIwOU5S2o12Gx8q2DgoW/ZzkfLQUol6uyFeDV+MW4UlAYG/T6+1ajd4iobYk1tHa/jak91bMAaGK06xhc7gRud6g6dJ/DlGzcLxUaKdDB1NQcXhJzW9M85gxPxCNhrHOsNuwbZIJBjSQZHr51ix+K8BzasIIjlJ+x6UZYgEBdCPFtrUK+0n0rO1zORB1HP9KhX1INVo5Zq3g9Z68tc86jG5FfM3OpomMqMveViu3SIIMEGR61ntMCJrzeQAa9aiiZTuJfcPdcZZa2xAPxEfleI7wDmpGjDpryFQeEPew9yFcC4CQLZEgxrGb+YbcjVLZxht3A6HKR0rY8Q64uyLiCL9rUgRqk8v6Ty5SeVSTCfdz+b/AGbB2b7Zqt3MiG3dbRkAZkuew1VhG8Grvi3FrWLtsHtG3cGzr48reeUZh7iud8Pud5dW6vhYa3AvMxowEHQnRtD1q2u2luE7SDqM0Ombbu7v5eitpOmm1TuI2xxLz7M7WCrEqJUhfgOneAQxgfmPSDUpcUrHVmggghh4lPIz+IddzWHgnCb7Ldi4bkfCp0ZvzBpEhh0/vVRZ4xDlHtvpOwGZY/lb9DVkzTeixxvZq5efOLqWkyxnVyxYzOo320j61YYDhgizh7TzkaWuusA6nQA7mWJ8qy9m/wBlb+JeuyTor+EAdNvpNXeN7hB4LotvyNsKSecEQRROmZPUqVZMfFey6Lc717iyNCe7GY9IJn7VBxd9V/iFu5XVR+N35GDsK+cR4qxI7vNeuA6sxDMvolvQe8VQXcNirrZrkidJaS3so96smTFS/MzNZ4h+9NwKz3mGVAPwJ0WOfU8qjY7Blbga46hiQcqahYMiTOpB1j51iTFiyxCTpprALNzLxqYOyyB1msPfFjNVbLXktTi/CFUQqj3J5knqahcTJ7ok+grzZ1IrBxQtcZUUHoBz/wDtZPJnqTxR1n/BbA5cNduEGXcAeiidDz1b6V0Wqfshww4bB2rR0YLLf1HUj2mParitoqkePqS3SbFKUqxQUpSgFUvFeGXLlwuCMoUALz5zr71dUoXhNwdo0l8IUcyCCQN+g/8AtZGUwesaeVbDxbDZxpvVFczLowjzGv0qtHWtfdycg/xAtvhr7+KVvLnJ2DPJBEeXh+dTuxvadlwDWCCHX4H3zAkmPUARHQVuHaPCWMSBau25CnMHnKV6kHz6VzjB8GdGNv47bPlkchOh8qjbk7tOPca3MjviBmkqSTzOs1Jt3swKmQOWX9R0qwOANq8tq8c4cTZutoZ2KnlM/p1qlxuHZWIGwJn51V4Oq7yi9XEqtrK42EBhVBigYOsivTXSAPrzqFdv/gA6SddOdOTKUq4IqK2YkSJM1m74HRvnWZnEakVHcCpopSiRcTZj9DWFan7iNxUW7bioMpH2zuBXnH3JMUw48VY71snYUKN4Ij1b9lMQ6YhMgkkwBEzIgiOcjSnDez126wHhQHm5iP8AKPF9K7T2H7G4bCgOCL1+JNw7AHbKswNt96HP3djtcnNcf2dm43dTauTrbaYzdAdx7zWrLjblu5IYhx4SDrPUGd/Sv0hxzgK34cHJdX4XH2bqK5dxTgOS6yX7arn3OUamfiV/7UOla0dVYwzSE41ek3Edg27AHRuUxtMVfYLj63VBvAt5q0EH0Mj7VrvFuHXLF8hRInSAYYctPf51ku8Pu2Qt1rTolwfiVlmDEiakp3JxlTNrtcYtgiX0H5rYkD1SDNfE43ZRy6oHnYMNB6Zia1a55bVjApZr3PZtl7tjeJOSEB5CNPlFVN/iVx93Ou8GJ9Y3qsVaz27RO1RZXuIyCs9gnYa1b8G7JYnEMMllyDzIIUf5jpXVey/+HFqxD34uuNconIP/ANfalNmc9dRNU7H9hruIAuXP3VoiQY8TdIH610bg3Y/C4chlQM4/E3XrG01fgUqygkcOprSmxSlKuZClKUApSlAKUpQHxhUa9hgalUoCgxnBFbkK1zH9kgTIFdBK14NqhdTaOVX+BXVGVl7xJnK24/pbdT/aqm5wQksXtPP4TuPQ6V2g4UdK8/si9BR5N4dXOOEfnvivCbxMlYgRoCNqr7fCWEkzPPwt/av0i2CX8o+Vef2Ffyj5VVJI0/nZej83Pwtvyn2B/tXgcFuna1cPojn9K/Sn7EOgrycEOlTREutk/B+crXZjFsfDhrnqYX71PXsJjHGtsL6sD9q78MCOlff2IdKUZPqZs4XhP8Nr/wCJh7TVzgv8NiDJdvbSuvLhR0r2LAoZ9xmiYHsYikHcj3+9X1jhOXar/uq+93Siu4h4PCwIOtecfhVKnMFPTMoYT6GrBFisN61mqKIs5hx7s8HYkD8WYEDLlPIrGq+xqixt3GMRaLklZ+LXMOR102/Wuw3OHA8qjXOCI26jyo4m/euO2WfT8nGv+iPcIFxVgcwAD6CBoKwP2SbN4Rp6/rFdr/6CnSsicGUcqjaUWo15ON2exLMRI+9bNwbscEgxrXRk4ao5VIt4UDlU7SN7K3g2FNvTlV4prwtuKyVKRRsUpSpIFKUoBSlKAUpSgFKUoBSlKAUpSgFKUoBSlKAUpSgFKUoBSlKAUpSgFKUoBSKUoD5FfYpSgFKUoBSlKAUpSgFKUoBSlKAUpS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551" y="3200400"/>
            <a:ext cx="1372941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67897" y="914400"/>
            <a:ext cx="411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1000" dirty="0"/>
              <a:t>التفكير في هذا...</a:t>
            </a:r>
            <a:endParaRPr lang="ar-IQ" sz="1000" b="1" dirty="0"/>
          </a:p>
          <a:p>
            <a:pPr algn="r"/>
            <a:r>
              <a:rPr lang="ar-IQ" sz="1000" b="1" dirty="0"/>
              <a:t>معرفة ما إذا كان يمكنك تغيير لون الكأس المسمى </a:t>
            </a:r>
            <a:r>
              <a:rPr lang="ar-IQ" sz="1000" b="1" dirty="0" err="1" smtClean="0"/>
              <a:t>دليلنوالخل</a:t>
            </a:r>
            <a:r>
              <a:rPr lang="ar-IQ" sz="1000" b="1" dirty="0" smtClean="0"/>
              <a:t> </a:t>
            </a:r>
            <a:r>
              <a:rPr lang="ar-IQ" sz="1000" b="1" dirty="0"/>
              <a:t>مرة أخرى إلى اللون الأزرق الأصلي. إضافة قطرة من محلول المنظفات لهذا الكأس. اثارة بلطف. قارن لون هذا الكأس بلون التحكم المسمى بالكأس. ما مدى قربه؟ إذا لم يتطابق اللون ، فراجع ما إذا كان يمكنك إضافة الكمية المناسبة فقط من المنظف أو الخل ، حتى يتطابق مع لون عنصر التحكم. الآن ، في محاولة لتغيير لون الحل في الكأس المسمى مؤشر والمنظفات إلى اللون الأزرق الأصلي. كيف يمكنك أن تفعل ذلك؟</a:t>
            </a:r>
            <a:r>
              <a:rPr lang="es-ES" sz="1000" dirty="0"/>
              <a:t> </a:t>
            </a:r>
            <a:endParaRPr lang="en-US" sz="1000" dirty="0"/>
          </a:p>
          <a:p>
            <a:pPr algn="r"/>
            <a:r>
              <a:rPr lang="ar-IQ" sz="1000" b="1" dirty="0"/>
              <a:t>التفسير الكيميائي</a:t>
            </a:r>
          </a:p>
          <a:p>
            <a:pPr algn="r"/>
            <a:r>
              <a:rPr lang="ar-IQ" sz="1000" b="1" dirty="0"/>
              <a:t>ماء الملفوف الأحمر مادة خاصة تسمى </a:t>
            </a:r>
            <a:r>
              <a:rPr lang="ar-IQ" sz="1000" b="1" dirty="0" smtClean="0"/>
              <a:t>الدليل </a:t>
            </a:r>
            <a:r>
              <a:rPr lang="ar-IQ" sz="1000" b="1" dirty="0"/>
              <a:t>وهذا يعني أن لون المحلول يشير إلى شيء ما حول المادة الداخلة فيه. عندما يكون </a:t>
            </a:r>
            <a:r>
              <a:rPr lang="ar-IQ" sz="1000" b="1" dirty="0" smtClean="0"/>
              <a:t>الدليل باللون </a:t>
            </a:r>
            <a:r>
              <a:rPr lang="ar-IQ" sz="1000" b="1" dirty="0"/>
              <a:t>الأزرق ، فإنه </a:t>
            </a:r>
            <a:r>
              <a:rPr lang="ar-IQ" sz="1000" b="1" dirty="0" smtClean="0"/>
              <a:t>يعتبر متعادلا . </a:t>
            </a:r>
            <a:r>
              <a:rPr lang="ar-IQ" sz="1000" b="1" dirty="0"/>
              <a:t>إن إضافة مادة محايدة مثل الماء سيبقي </a:t>
            </a:r>
            <a:r>
              <a:rPr lang="ar-IQ" sz="1000" b="1" dirty="0" smtClean="0"/>
              <a:t>الدليل </a:t>
            </a:r>
            <a:r>
              <a:rPr lang="ar-IQ" sz="1000" b="1" dirty="0"/>
              <a:t>باللون الأزرق.</a:t>
            </a:r>
          </a:p>
          <a:p>
            <a:r>
              <a:rPr lang="ar-IQ" sz="1000" b="1" dirty="0"/>
              <a:t>يمكنك تغيير </a:t>
            </a:r>
            <a:r>
              <a:rPr lang="ar-IQ" sz="1000" b="1" dirty="0" smtClean="0"/>
              <a:t>الدليل إلى </a:t>
            </a:r>
            <a:r>
              <a:rPr lang="ar-IQ" sz="1000" b="1" dirty="0"/>
              <a:t>اللون الوردي إذا أضفت </a:t>
            </a:r>
            <a:r>
              <a:rPr lang="ar-IQ" sz="1000" b="1" dirty="0" smtClean="0"/>
              <a:t>حامضًا </a:t>
            </a:r>
            <a:r>
              <a:rPr lang="ar-IQ" sz="1000" b="1" dirty="0"/>
              <a:t>مثل الخل أو عصير الليمون. سيتغير </a:t>
            </a:r>
            <a:r>
              <a:rPr lang="ar-IQ" sz="1000" b="1" dirty="0" smtClean="0"/>
              <a:t>الدليل إلى </a:t>
            </a:r>
            <a:r>
              <a:rPr lang="ar-IQ" sz="1000" b="1" dirty="0"/>
              <a:t>لون </a:t>
            </a:r>
            <a:r>
              <a:rPr lang="ar-IQ" sz="1000" b="1" dirty="0" smtClean="0"/>
              <a:t>مخضر </a:t>
            </a:r>
            <a:r>
              <a:rPr lang="ar-IQ" sz="1000" b="1" dirty="0"/>
              <a:t>إذا أضفت قاعدة مثل المنظفات أو الصابون. حاول إضافة مواد مختلفة إلى </a:t>
            </a:r>
            <a:r>
              <a:rPr lang="ar-IQ" sz="1000" b="1" dirty="0" smtClean="0"/>
              <a:t>دليل الملفوف </a:t>
            </a:r>
            <a:r>
              <a:rPr lang="ar-IQ" sz="1000" b="1" dirty="0"/>
              <a:t>واستخدم تغيير اللون الناتج لتصنيف كل مادة </a:t>
            </a:r>
            <a:r>
              <a:rPr lang="ar-IQ" sz="1000" b="1" dirty="0" smtClean="0"/>
              <a:t>كحامض </a:t>
            </a:r>
            <a:r>
              <a:rPr lang="ar-IQ" sz="1000" b="1" dirty="0"/>
              <a:t>أو قاعدة</a:t>
            </a:r>
            <a:r>
              <a:rPr lang="ar-IQ" sz="1000" b="1" dirty="0" smtClean="0"/>
              <a:t>.</a:t>
            </a:r>
          </a:p>
          <a:p>
            <a:endParaRPr lang="ar-IQ" sz="1000" b="1" dirty="0"/>
          </a:p>
          <a:p>
            <a:endParaRPr lang="en-US" sz="1000" b="1" dirty="0" smtClean="0"/>
          </a:p>
          <a:p>
            <a:endParaRPr lang="en-US" sz="1000" b="1" dirty="0"/>
          </a:p>
          <a:p>
            <a:r>
              <a:rPr lang="en-US" sz="1000" b="1" dirty="0" err="1" smtClean="0"/>
              <a:t>Taghreed</a:t>
            </a:r>
            <a:r>
              <a:rPr lang="en-US" sz="1000" b="1" dirty="0" smtClean="0"/>
              <a:t> al-Noor.     Iraq</a:t>
            </a:r>
            <a:endParaRPr lang="ar-IQ" sz="10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1371600" y="3048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2000" dirty="0" smtClean="0"/>
              <a:t>الدلائل </a:t>
            </a:r>
            <a:endParaRPr lang="en-US" sz="2000" dirty="0"/>
          </a:p>
        </p:txBody>
      </p:sp>
      <p:sp>
        <p:nvSpPr>
          <p:cNvPr id="8" name="مربع نص 7"/>
          <p:cNvSpPr txBox="1"/>
          <p:nvPr/>
        </p:nvSpPr>
        <p:spPr>
          <a:xfrm rot="16200000">
            <a:off x="1239186" y="182062"/>
            <a:ext cx="685800" cy="5693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1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ar-IQ" sz="105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حوامض  او قواعد </a:t>
            </a:r>
            <a:endParaRPr lang="ar-IQ" sz="1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54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1436</TotalTime>
  <Words>321</Words>
  <Application>Microsoft Office PowerPoint</Application>
  <PresentationFormat>مخصص</PresentationFormat>
  <Paragraphs>43</Paragraphs>
  <Slides>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Wingdings</vt:lpstr>
      <vt:lpstr>Arial</vt:lpstr>
      <vt:lpstr>Calibri</vt:lpstr>
      <vt:lpstr>TheSans ACS W7 Bold</vt:lpstr>
      <vt:lpstr>1_Template</vt:lpstr>
      <vt:lpstr>عرض تقديمي في PowerPoint</vt:lpstr>
      <vt:lpstr>عرض تقديمي في PowerPoint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DELL</cp:lastModifiedBy>
  <cp:revision>187</cp:revision>
  <cp:lastPrinted>2013-08-28T20:02:02Z</cp:lastPrinted>
  <dcterms:created xsi:type="dcterms:W3CDTF">2013-07-29T15:01:58Z</dcterms:created>
  <dcterms:modified xsi:type="dcterms:W3CDTF">2018-07-30T15:23:08Z</dcterms:modified>
</cp:coreProperties>
</file>