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4" r:id="rId2"/>
    <p:sldId id="275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93" d="100"/>
          <a:sy n="93" d="100"/>
        </p:scale>
        <p:origin x="763" y="77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7/30/2018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13349" y="161417"/>
            <a:ext cx="921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Acids</a:t>
            </a:r>
            <a:r>
              <a:rPr lang="en-US" sz="16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Bases</a:t>
            </a:r>
            <a:endParaRPr lang="en-US" sz="1100" b="0" noProof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82040" y="150172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228600"/>
            <a:ext cx="388620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dirty="0" smtClean="0"/>
              <a:t>مؤشرات (دلائل)في الطبيعة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19" y="1603895"/>
            <a:ext cx="3584889" cy="197750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041" y="914400"/>
            <a:ext cx="75417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IQ" sz="1050" dirty="0" smtClean="0"/>
              <a:t>يمكن </a:t>
            </a:r>
            <a:r>
              <a:rPr lang="ar-IQ" sz="1050" dirty="0"/>
              <a:t>تحفيز جميع المركبات إلكترونيا عن طريق امتصاص الإشعاع الكهرومغناطيسي. تمتص معظم المركبات العضوية الإشعاع في المنطقة فوق البنفسجية وهي عديمة اللون أو بيضاء اللون. ومع ذلك ، عندما يكون هناك انتقال في المنطقة المرئية (400-750) ، يكون للمركب لون. يظهر المجمع اللون </a:t>
            </a:r>
            <a:r>
              <a:rPr lang="ar-IQ" sz="1050" dirty="0" smtClean="0"/>
              <a:t>المتمم  </a:t>
            </a:r>
            <a:r>
              <a:rPr lang="ar-IQ" sz="1050" dirty="0"/>
              <a:t>للون الذي تم امتصاصه</a:t>
            </a:r>
            <a:r>
              <a:rPr lang="ar-IQ" sz="1000" dirty="0"/>
              <a:t>.</a:t>
            </a:r>
            <a:endParaRPr lang="en-US" sz="1000" dirty="0"/>
          </a:p>
        </p:txBody>
      </p:sp>
      <p:sp>
        <p:nvSpPr>
          <p:cNvPr id="3" name="Rectangle 2"/>
          <p:cNvSpPr/>
          <p:nvPr/>
        </p:nvSpPr>
        <p:spPr>
          <a:xfrm>
            <a:off x="130873" y="1365260"/>
            <a:ext cx="4042255" cy="257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ar-IQ" sz="1050" dirty="0"/>
              <a:t>المركب الذي يمتص الضوء في المنطقة من 00 إلى 430 نانومتر (البنفسجي) سيبدو أخضر أصفر. مركبات عضوية ذات ألوان زاهية تخضع لعمليات انتقالية </a:t>
            </a:r>
            <a:r>
              <a:rPr lang="ar-IQ" sz="1050" dirty="0" smtClean="0"/>
              <a:t>*</a:t>
            </a:r>
            <a:endParaRPr lang="en-US" sz="1050" dirty="0" smtClean="0"/>
          </a:p>
          <a:p>
            <a:pPr algn="r">
              <a:spcAft>
                <a:spcPts val="600"/>
              </a:spcAft>
            </a:pPr>
            <a:r>
              <a:rPr lang="en-US" sz="1050" dirty="0" smtClean="0">
                <a:sym typeface="Symbol"/>
              </a:rPr>
              <a:t> </a:t>
            </a:r>
            <a:r>
              <a:rPr lang="ar-IQ" sz="1050" dirty="0" smtClean="0"/>
              <a:t>وتحتوي على نظام متعاقب</a:t>
            </a:r>
            <a:r>
              <a:rPr lang="en-US" sz="1050" dirty="0" smtClean="0">
                <a:sym typeface="Symbol"/>
              </a:rPr>
              <a:t> </a:t>
            </a:r>
            <a:r>
              <a:rPr lang="en-US" sz="1050" dirty="0" smtClean="0"/>
              <a:t>*</a:t>
            </a:r>
            <a:r>
              <a:rPr lang="ar-IQ" sz="1050" dirty="0" smtClean="0"/>
              <a:t>   أو </a:t>
            </a:r>
            <a:r>
              <a:rPr lang="en-US" sz="1050" dirty="0" smtClean="0"/>
              <a:t>n</a:t>
            </a:r>
            <a:r>
              <a:rPr lang="en-US" sz="1050" dirty="0" smtClean="0">
                <a:sym typeface="Symbol"/>
              </a:rPr>
              <a:t></a:t>
            </a:r>
            <a:r>
              <a:rPr lang="en-US" sz="1050" dirty="0" smtClean="0"/>
              <a:t> *</a:t>
            </a:r>
          </a:p>
          <a:p>
            <a:pPr algn="r">
              <a:spcAft>
                <a:spcPts val="600"/>
              </a:spcAft>
            </a:pPr>
            <a:r>
              <a:rPr lang="ar-IQ" sz="1050" dirty="0" smtClean="0"/>
              <a:t>تعرض العديد من المركبات العضوية الموجودة في الطبيعة ألوانًا مثل أصباغ الزهور أو الحشرات.</a:t>
            </a:r>
            <a:r>
              <a:rPr lang="en-US" sz="1050" dirty="0" smtClean="0"/>
              <a:t>. </a:t>
            </a:r>
          </a:p>
          <a:p>
            <a:pPr algn="r">
              <a:spcAft>
                <a:spcPts val="600"/>
              </a:spcAft>
            </a:pPr>
            <a:r>
              <a:rPr lang="ar-IQ" sz="1050" dirty="0" err="1" smtClean="0"/>
              <a:t>الأنثوسيانين</a:t>
            </a:r>
            <a:r>
              <a:rPr lang="ar-IQ" sz="1050" dirty="0" smtClean="0"/>
              <a:t> توفر الكثير من اللون ينظر في النباتات. فهي مسؤولة عن الألوان الحمراء والبنفسجية ، من بين أمور أخرى. تعتمد ألوانها جزئيًا على الأس الهيدروجيني للبيئة. على سبيل المثال ، تحتوي زهور الذرة الزرقاء والورود الحمراء على نفس </a:t>
            </a:r>
            <a:r>
              <a:rPr lang="ar-IQ" sz="1050" dirty="0" err="1" smtClean="0"/>
              <a:t>الأنثوسيانين</a:t>
            </a:r>
            <a:r>
              <a:rPr lang="ar-IQ" sz="1050" dirty="0" smtClean="0"/>
              <a:t>: السيانين. اللون الأزرق يرجع إلى ملح البوتاسيوم في السيانين. </a:t>
            </a:r>
            <a:endParaRPr lang="en-US" sz="1050" dirty="0" smtClean="0"/>
          </a:p>
          <a:p>
            <a:pPr algn="r">
              <a:spcAft>
                <a:spcPts val="600"/>
              </a:spcAft>
            </a:pPr>
            <a:r>
              <a:rPr lang="ar-IQ" sz="1050" dirty="0" smtClean="0"/>
              <a:t>يتواجد </a:t>
            </a:r>
            <a:r>
              <a:rPr lang="ar-IQ" sz="1050" dirty="0" err="1" smtClean="0"/>
              <a:t>الأنثوسيانين</a:t>
            </a:r>
            <a:r>
              <a:rPr lang="ar-IQ" sz="1050" dirty="0" smtClean="0"/>
              <a:t> </a:t>
            </a:r>
            <a:r>
              <a:rPr lang="ar-IQ" sz="1050" dirty="0" err="1" smtClean="0"/>
              <a:t>كجليكوسيدات</a:t>
            </a:r>
            <a:r>
              <a:rPr lang="ar-IQ" sz="1050" dirty="0" smtClean="0"/>
              <a:t> ، التي ينتج تحللها </a:t>
            </a:r>
            <a:r>
              <a:rPr lang="ar-IQ" sz="1050" dirty="0" err="1" smtClean="0"/>
              <a:t>الأنثوسيانيدين</a:t>
            </a:r>
            <a:r>
              <a:rPr lang="ar-IQ" sz="1050" dirty="0" smtClean="0"/>
              <a:t> المقابل.</a:t>
            </a:r>
            <a:br>
              <a:rPr lang="ar-IQ" sz="1050" dirty="0" smtClean="0"/>
            </a:br>
            <a:r>
              <a:rPr lang="ar-IQ" sz="1050" dirty="0" smtClean="0"/>
              <a:t>ثلاثة من </a:t>
            </a:r>
            <a:r>
              <a:rPr lang="ar-IQ" sz="1050" dirty="0" err="1" smtClean="0"/>
              <a:t>الأنثوسيانيدينات</a:t>
            </a:r>
            <a:r>
              <a:rPr lang="ar-IQ" sz="1050" dirty="0" smtClean="0"/>
              <a:t> مهمة: السيانيد (زهور حمراء زرقاء ، كرز أحمر) ، </a:t>
            </a:r>
            <a:r>
              <a:rPr lang="en-US" sz="1050" dirty="0" err="1" smtClean="0"/>
              <a:t>pelargonidin</a:t>
            </a:r>
            <a:r>
              <a:rPr lang="ar-IQ" sz="1050" dirty="0" err="1" smtClean="0"/>
              <a:t>جيرانيومات</a:t>
            </a:r>
            <a:r>
              <a:rPr lang="ar-IQ" sz="1050" dirty="0" smtClean="0"/>
              <a:t>)</a:t>
            </a:r>
            <a:r>
              <a:rPr lang="en-US" sz="1050" dirty="0" smtClean="0"/>
              <a:t>) </a:t>
            </a:r>
            <a:r>
              <a:rPr lang="ar-IQ" sz="1050" dirty="0" smtClean="0"/>
              <a:t>و </a:t>
            </a:r>
            <a:r>
              <a:rPr lang="en-US" sz="1050" dirty="0" err="1" smtClean="0"/>
              <a:t>delphinidin</a:t>
            </a:r>
            <a:r>
              <a:rPr lang="en-US" sz="1050" dirty="0" smtClean="0"/>
              <a:t> </a:t>
            </a:r>
            <a:r>
              <a:rPr lang="ar-IQ" sz="1050" dirty="0" smtClean="0"/>
              <a:t>(عنب)</a:t>
            </a:r>
            <a:r>
              <a:rPr lang="en-US" sz="1050" dirty="0" smtClean="0"/>
              <a:t> </a:t>
            </a:r>
            <a:r>
              <a:rPr lang="ar-IQ" sz="1050" dirty="0" smtClean="0"/>
              <a:t>:</a:t>
            </a:r>
            <a:endParaRPr lang="en-US" sz="1050" dirty="0" smtClean="0"/>
          </a:p>
          <a:p>
            <a:pPr>
              <a:spcAft>
                <a:spcPts val="600"/>
              </a:spcAft>
            </a:pPr>
            <a:endParaRPr lang="en-US" sz="105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96640"/>
            <a:ext cx="309275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/>
          <p:cNvSpPr/>
          <p:nvPr/>
        </p:nvSpPr>
        <p:spPr>
          <a:xfrm rot="16200000">
            <a:off x="1182828" y="219327"/>
            <a:ext cx="838200" cy="580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1200" dirty="0"/>
              <a:t>حوامض او قواعد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413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136" y="1066800"/>
            <a:ext cx="3429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IQ" sz="1200" dirty="0"/>
              <a:t>يعتمد اللون الذي تعرضه النباتات والحيوانات التي تحتوي على هذه المركبات على درجة الحموضة في البيئة. يحتوي الملفوف الأرجواني على </a:t>
            </a:r>
            <a:r>
              <a:rPr lang="ar-IQ" sz="1200" dirty="0" err="1" smtClean="0"/>
              <a:t>الأنثوسيانين</a:t>
            </a:r>
            <a:r>
              <a:rPr lang="en-US" sz="1200" dirty="0" smtClean="0"/>
              <a:t> </a:t>
            </a:r>
            <a:r>
              <a:rPr lang="ar-IQ" sz="1200" dirty="0"/>
              <a:t>ويمكننا استخدام </a:t>
            </a:r>
            <a:r>
              <a:rPr lang="ar-IQ" sz="1200" dirty="0" smtClean="0"/>
              <a:t>محلول </a:t>
            </a:r>
            <a:r>
              <a:rPr lang="ar-IQ" sz="1200" dirty="0"/>
              <a:t>الملفوف كمؤشر </a:t>
            </a:r>
            <a:r>
              <a:rPr lang="ar-IQ" sz="1200" dirty="0" smtClean="0"/>
              <a:t>قاعدة- الحامض</a:t>
            </a:r>
            <a:r>
              <a:rPr lang="ar-IQ" sz="1200" dirty="0"/>
              <a:t>.</a:t>
            </a:r>
            <a:br>
              <a:rPr lang="ar-IQ" sz="1200" dirty="0"/>
            </a:br>
            <a:r>
              <a:rPr lang="ar-IQ" sz="1200" dirty="0"/>
              <a:t/>
            </a:r>
            <a:br>
              <a:rPr lang="ar-IQ" sz="1200" dirty="0"/>
            </a:br>
            <a:r>
              <a:rPr lang="ar-IQ" sz="1200" dirty="0"/>
              <a:t>هناك نظريات مختلفة تحدد المحاليل الحمضية أو القاعدية ، على سبيل المثال نظرية </a:t>
            </a:r>
            <a:r>
              <a:rPr lang="ar-IQ" sz="1200" dirty="0" err="1"/>
              <a:t>برونستيد</a:t>
            </a:r>
            <a:r>
              <a:rPr lang="ar-IQ" sz="1200" dirty="0"/>
              <a:t>-لوري ، حيث يتم تعريف الحمض </a:t>
            </a:r>
            <a:r>
              <a:rPr lang="ar-IQ" sz="1200" dirty="0" smtClean="0"/>
              <a:t>كواهب  بروتون </a:t>
            </a:r>
            <a:r>
              <a:rPr lang="en-US" sz="1200" dirty="0" smtClean="0"/>
              <a:t>، </a:t>
            </a:r>
            <a:r>
              <a:rPr lang="ar-IQ" sz="1200" dirty="0"/>
              <a:t>أو نظرية لويس ، حيث يتم تعريفه على أنه مستقبِل زوج الإلكترون (لتشكيل الرابطة التساهمية) ويتم تعريف قاعدة باعتبارها </a:t>
            </a:r>
            <a:r>
              <a:rPr lang="ar-IQ" sz="1200" dirty="0" smtClean="0"/>
              <a:t>واهبه </a:t>
            </a:r>
            <a:r>
              <a:rPr lang="ar-IQ" sz="1200" dirty="0"/>
              <a:t>زوج الإلكترون.</a:t>
            </a:r>
            <a:br>
              <a:rPr lang="ar-IQ" sz="1200" dirty="0"/>
            </a:br>
            <a:r>
              <a:rPr lang="ar-IQ" sz="1200" dirty="0"/>
              <a:t/>
            </a:r>
            <a:br>
              <a:rPr lang="ar-IQ" sz="1200" dirty="0"/>
            </a:br>
            <a:r>
              <a:rPr lang="ar-IQ" sz="1200" dirty="0"/>
              <a:t>في كثير من الأحيان ، من الأفضل تقدير الرقم الهيدروجيني </a:t>
            </a:r>
            <a:r>
              <a:rPr lang="ar-IQ" sz="1200" dirty="0" smtClean="0"/>
              <a:t>للمحلول </a:t>
            </a:r>
            <a:r>
              <a:rPr lang="ar-IQ" sz="1200" dirty="0"/>
              <a:t>بدلاً من تحديده بدقة. هذا هو ما تستخدم </a:t>
            </a:r>
            <a:r>
              <a:rPr lang="ar-IQ" sz="1200" dirty="0" smtClean="0"/>
              <a:t>الدلائل الحامضية </a:t>
            </a:r>
            <a:r>
              <a:rPr lang="ar-IQ" sz="1200" dirty="0"/>
              <a:t>للقاعدة. هذه المركبات عبارة عن صبغة تسمى </a:t>
            </a:r>
            <a:r>
              <a:rPr lang="ar-IQ" sz="1200" dirty="0" smtClean="0"/>
              <a:t>دلائل. </a:t>
            </a:r>
            <a:r>
              <a:rPr lang="ar-IQ" sz="1200" dirty="0"/>
              <a:t>هم في الواقع أحماض عضوية ضعيفة جدا تتغير لونها بسبب </a:t>
            </a:r>
            <a:r>
              <a:rPr lang="ar-IQ" sz="1200" dirty="0" smtClean="0"/>
              <a:t>الوهب  </a:t>
            </a:r>
            <a:r>
              <a:rPr lang="ar-IQ" sz="1200" dirty="0"/>
              <a:t>بالبروتون</a:t>
            </a:r>
            <a:r>
              <a:rPr lang="ar-IQ" sz="1000" dirty="0" smtClean="0"/>
              <a:t>.</a:t>
            </a:r>
            <a:endParaRPr lang="en-US" sz="1000" dirty="0" smtClean="0"/>
          </a:p>
          <a:p>
            <a:pPr algn="r"/>
            <a:endParaRPr lang="en-US" sz="1000" dirty="0"/>
          </a:p>
          <a:p>
            <a:r>
              <a:rPr lang="en-US" sz="1000" b="1" dirty="0" err="1" smtClean="0"/>
              <a:t>Taghreed</a:t>
            </a:r>
            <a:r>
              <a:rPr lang="en-US" sz="1000" b="1" dirty="0" smtClean="0"/>
              <a:t> Al- </a:t>
            </a:r>
            <a:r>
              <a:rPr lang="en-US" sz="1000" b="1" dirty="0" smtClean="0"/>
              <a:t>al-</a:t>
            </a:r>
            <a:r>
              <a:rPr lang="en-US" sz="1000" b="1" smtClean="0"/>
              <a:t>Noor,Iraq</a:t>
            </a:r>
            <a:endParaRPr lang="en-US" sz="10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3578087" y="1219200"/>
            <a:ext cx="4031936" cy="2647254"/>
            <a:chOff x="3578087" y="1219200"/>
            <a:chExt cx="4031936" cy="2647254"/>
          </a:xfrm>
        </p:grpSpPr>
        <p:grpSp>
          <p:nvGrpSpPr>
            <p:cNvPr id="3" name="Group 2"/>
            <p:cNvGrpSpPr/>
            <p:nvPr/>
          </p:nvGrpSpPr>
          <p:grpSpPr>
            <a:xfrm>
              <a:off x="3578087" y="1219200"/>
              <a:ext cx="4031936" cy="2468880"/>
              <a:chOff x="3578087" y="1652664"/>
              <a:chExt cx="4031936" cy="246888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8087" y="1652664"/>
                <a:ext cx="1269824" cy="2468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7424" y="1652664"/>
                <a:ext cx="2682599" cy="2468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3578087" y="3651010"/>
              <a:ext cx="40319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Photos </a:t>
              </a:r>
              <a:r>
                <a:rPr lang="en-US" sz="800" dirty="0" err="1" smtClean="0"/>
                <a:t>por</a:t>
              </a:r>
              <a:r>
                <a:rPr lang="en-US" sz="800" dirty="0" smtClean="0"/>
                <a:t> Kelen Fureigh, Puerto Rico, 2014</a:t>
              </a:r>
              <a:endParaRPr lang="en-US" sz="8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295400" y="2286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2000" dirty="0"/>
              <a:t>مؤشرات (دلائل)في الطبيعة</a:t>
            </a:r>
            <a:endParaRPr lang="en-US" sz="2400" dirty="0"/>
          </a:p>
        </p:txBody>
      </p:sp>
      <p:sp>
        <p:nvSpPr>
          <p:cNvPr id="6" name="مستطيل 5"/>
          <p:cNvSpPr/>
          <p:nvPr/>
        </p:nvSpPr>
        <p:spPr>
          <a:xfrm>
            <a:off x="4343400" y="3758732"/>
            <a:ext cx="204575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IQ" sz="1050" dirty="0" smtClean="0">
                <a:latin typeface="Roboto"/>
              </a:rPr>
              <a:t>صور </a:t>
            </a:r>
            <a:r>
              <a:rPr lang="ar-IQ" sz="1050" dirty="0">
                <a:latin typeface="Roboto"/>
              </a:rPr>
              <a:t>كيلن </a:t>
            </a:r>
            <a:r>
              <a:rPr lang="ar-IQ" sz="1050" dirty="0" err="1">
                <a:latin typeface="Roboto"/>
              </a:rPr>
              <a:t>فوريج</a:t>
            </a:r>
            <a:r>
              <a:rPr lang="ar-IQ" sz="1050" dirty="0">
                <a:latin typeface="Roboto"/>
              </a:rPr>
              <a:t> ، بورتوريكو ، </a:t>
            </a:r>
            <a:r>
              <a:rPr lang="ar-IQ" sz="1050" dirty="0" smtClean="0">
                <a:latin typeface="Roboto"/>
              </a:rPr>
              <a:t>2014</a:t>
            </a:r>
            <a:r>
              <a:rPr lang="ar-IQ" dirty="0" smtClean="0">
                <a:solidFill>
                  <a:srgbClr val="FFFFFF"/>
                </a:solidFill>
                <a:latin typeface="Roboto"/>
              </a:rPr>
              <a:t>1</a:t>
            </a:r>
            <a:endParaRPr lang="ar-IQ" dirty="0"/>
          </a:p>
        </p:txBody>
      </p:sp>
      <p:sp>
        <p:nvSpPr>
          <p:cNvPr id="10" name="مستطيل 9"/>
          <p:cNvSpPr/>
          <p:nvPr/>
        </p:nvSpPr>
        <p:spPr>
          <a:xfrm rot="16200000">
            <a:off x="1202224" y="199931"/>
            <a:ext cx="799407" cy="580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1200" dirty="0"/>
              <a:t>حوامض او قواعد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125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1473</TotalTime>
  <Words>233</Words>
  <Application>Microsoft Office PowerPoint</Application>
  <PresentationFormat>مخصص</PresentationFormat>
  <Paragraphs>16</Paragraphs>
  <Slides>2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9" baseType="lpstr">
      <vt:lpstr>Symbol</vt:lpstr>
      <vt:lpstr>Calibri</vt:lpstr>
      <vt:lpstr>Wingdings</vt:lpstr>
      <vt:lpstr>TheSans ACS W7 Bold</vt:lpstr>
      <vt:lpstr>Arial</vt:lpstr>
      <vt:lpstr>Roboto</vt:lpstr>
      <vt:lpstr>1_Template</vt:lpstr>
      <vt:lpstr>عرض تقديمي في PowerPoint</vt:lpstr>
      <vt:lpstr>عرض تقديمي في PowerPoint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DELL</cp:lastModifiedBy>
  <cp:revision>188</cp:revision>
  <cp:lastPrinted>2013-08-28T20:02:02Z</cp:lastPrinted>
  <dcterms:created xsi:type="dcterms:W3CDTF">2013-07-29T15:01:58Z</dcterms:created>
  <dcterms:modified xsi:type="dcterms:W3CDTF">2018-07-30T09:06:17Z</dcterms:modified>
</cp:coreProperties>
</file>