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6" r:id="rId2"/>
    <p:sldId id="277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3" d="100"/>
          <a:sy n="93" d="100"/>
        </p:scale>
        <p:origin x="763" y="7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7/31/2018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 or Bases</a:t>
            </a:r>
            <a:endParaRPr lang="en-US" sz="1100" b="0" noProof="0" dirty="0"/>
          </a:p>
        </p:txBody>
      </p:sp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2" y="3266084"/>
            <a:ext cx="3276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47800" y="144706"/>
            <a:ext cx="381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2000" b="1" dirty="0"/>
              <a:t> 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1008727"/>
            <a:ext cx="2895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1200" b="1" dirty="0" smtClean="0"/>
              <a:t>المواد </a:t>
            </a:r>
            <a:r>
              <a:rPr lang="en-US" sz="1200" b="1" dirty="0" smtClean="0"/>
              <a:t> 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/>
              <a:t>عينات المياه (البحر ، النهر ، البحيرة ، إلخ)</a:t>
            </a:r>
            <a:r>
              <a:rPr lang="en-US" sz="1200" b="1" dirty="0" smtClean="0"/>
              <a:t>,)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دلائل </a:t>
            </a:r>
            <a:endParaRPr lang="en-US" sz="1200" b="1" dirty="0" smtClean="0"/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بروموثايمول الازرق</a:t>
            </a:r>
            <a:r>
              <a:rPr lang="en-US" sz="1200" b="1" dirty="0" smtClean="0"/>
              <a:t> 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ميتا  </a:t>
            </a:r>
            <a:r>
              <a:rPr lang="ar-IQ" sz="1200" b="1" dirty="0" err="1"/>
              <a:t>الكريزول</a:t>
            </a:r>
            <a:r>
              <a:rPr lang="ar-IQ" sz="1200" b="1" dirty="0"/>
              <a:t> الأرجواني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/>
              <a:t>6 أكواب (3 أوقية)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/>
              <a:t>القطارات</a:t>
            </a:r>
            <a:endParaRPr lang="en-US" sz="1200" b="1" dirty="0"/>
          </a:p>
        </p:txBody>
      </p:sp>
      <p:sp>
        <p:nvSpPr>
          <p:cNvPr id="4" name="Rectangle 3"/>
          <p:cNvSpPr/>
          <p:nvPr/>
        </p:nvSpPr>
        <p:spPr>
          <a:xfrm>
            <a:off x="3134497" y="849503"/>
            <a:ext cx="4419600" cy="2993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300"/>
              </a:spcAft>
            </a:pPr>
            <a:r>
              <a:rPr lang="ar-IQ" sz="1100" b="1" dirty="0" smtClean="0"/>
              <a:t>إجراء إعداد  الدلائل </a:t>
            </a:r>
            <a:endParaRPr lang="ar-IQ" sz="1100" b="1" dirty="0"/>
          </a:p>
          <a:p>
            <a:pPr algn="r">
              <a:spcAft>
                <a:spcPts val="300"/>
              </a:spcAft>
            </a:pPr>
            <a:r>
              <a:rPr lang="ar-IQ" sz="1200" b="1" dirty="0" smtClean="0"/>
              <a:t>ملاحظة: يمكن الحصول على الأزرق </a:t>
            </a:r>
            <a:r>
              <a:rPr lang="ar-IQ" sz="1200" b="1" dirty="0" err="1" smtClean="0"/>
              <a:t>بروموثيمول</a:t>
            </a:r>
            <a:r>
              <a:rPr lang="ar-IQ" sz="1200" b="1" dirty="0" smtClean="0"/>
              <a:t> في تقريبا جميع المتاجر التي تبيع المنتجات لأحواض السمك المياه العذبة. يستخدم </a:t>
            </a:r>
            <a:r>
              <a:rPr lang="ar-IQ" sz="1200" b="1" dirty="0" err="1" smtClean="0"/>
              <a:t>بروموثيمول</a:t>
            </a:r>
            <a:r>
              <a:rPr lang="ar-IQ" sz="1200" b="1" dirty="0" smtClean="0"/>
              <a:t>  الأزرق  </a:t>
            </a:r>
            <a:r>
              <a:rPr lang="en-US" sz="1200" b="1" dirty="0" smtClean="0"/>
              <a:t>m-Cresol </a:t>
            </a:r>
            <a:r>
              <a:rPr lang="ar-IQ" sz="1200" b="1" dirty="0" smtClean="0"/>
              <a:t>الأرجواني لعينات من مياه البحر.</a:t>
            </a:r>
            <a:endParaRPr lang="en-US" sz="1200" dirty="0" smtClean="0"/>
          </a:p>
          <a:p>
            <a:pPr algn="r">
              <a:spcAft>
                <a:spcPts val="300"/>
              </a:spcAft>
            </a:pPr>
            <a:r>
              <a:rPr lang="ar-IQ" sz="1200" b="1" dirty="0" smtClean="0"/>
              <a:t>ا. أذب 0.1 </a:t>
            </a:r>
            <a:r>
              <a:rPr lang="ar-IQ" sz="1200" b="1" dirty="0"/>
              <a:t>غرام من الأزرق </a:t>
            </a:r>
            <a:r>
              <a:rPr lang="ar-IQ" sz="1200" b="1" dirty="0" err="1"/>
              <a:t>بروموثيمول</a:t>
            </a:r>
            <a:r>
              <a:rPr lang="ar-IQ" sz="1200" b="1" dirty="0"/>
              <a:t> في 16 مل من 0.01 هيدروكسيد الصوديوم هيدروكسيد الصوديوم</a:t>
            </a:r>
            <a:r>
              <a:rPr lang="ar-IQ" sz="1200" b="1" dirty="0" smtClean="0"/>
              <a:t>.</a:t>
            </a:r>
            <a:r>
              <a:rPr lang="en-US" sz="1200" dirty="0"/>
              <a:t> </a:t>
            </a:r>
            <a:r>
              <a:rPr lang="en-US" sz="1200" dirty="0" smtClean="0"/>
              <a:t>(</a:t>
            </a:r>
            <a:r>
              <a:rPr lang="en-US" sz="1200" dirty="0" err="1" smtClean="0"/>
              <a:t>NaOH</a:t>
            </a:r>
            <a:r>
              <a:rPr lang="en-US" sz="1200" dirty="0" smtClean="0"/>
              <a:t>)</a:t>
            </a:r>
            <a:endParaRPr lang="ar-IQ" sz="1200" b="1" dirty="0"/>
          </a:p>
          <a:p>
            <a:pPr algn="r">
              <a:spcAft>
                <a:spcPts val="300"/>
              </a:spcAft>
            </a:pPr>
            <a:r>
              <a:rPr lang="ar-IQ" sz="1200" b="1" dirty="0"/>
              <a:t>2. بمجرد أن يذوب ، أضف ببطء 234 مل من الماء (المقطر ، إن أمكن).</a:t>
            </a:r>
          </a:p>
          <a:p>
            <a:pPr algn="r">
              <a:spcAft>
                <a:spcPts val="300"/>
              </a:spcAft>
            </a:pPr>
            <a:r>
              <a:rPr lang="ar-IQ" sz="1200" b="1" dirty="0" smtClean="0"/>
              <a:t>3. </a:t>
            </a:r>
            <a:r>
              <a:rPr lang="ar-IQ" sz="1200" b="1" dirty="0"/>
              <a:t>يخزن في درجة حرارة الغرفة</a:t>
            </a:r>
            <a:r>
              <a:rPr lang="en-US" sz="1200" dirty="0" smtClean="0"/>
              <a:t> </a:t>
            </a:r>
            <a:endParaRPr lang="ar-IQ" sz="1200" dirty="0" smtClean="0"/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ميتا  </a:t>
            </a:r>
            <a:r>
              <a:rPr lang="ar-IQ" sz="1200" b="1" dirty="0" err="1"/>
              <a:t>الكريزول</a:t>
            </a:r>
            <a:r>
              <a:rPr lang="ar-IQ" sz="1200" b="1" dirty="0"/>
              <a:t> </a:t>
            </a:r>
            <a:r>
              <a:rPr lang="ar-IQ" sz="1200" b="1" dirty="0" smtClean="0"/>
              <a:t>الأرجواني</a:t>
            </a:r>
            <a:r>
              <a:rPr lang="ar-IQ" sz="1200" b="1" dirty="0"/>
              <a:t> </a:t>
            </a:r>
            <a:endParaRPr lang="en-US" sz="1200" b="1" dirty="0" smtClean="0"/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1أذب </a:t>
            </a:r>
            <a:r>
              <a:rPr lang="ar-IQ" sz="1200" b="1" dirty="0"/>
              <a:t>1 غرام من الأرجواني في 26 مل من هيدروكسيد الصوديوم 0.01 </a:t>
            </a:r>
            <a:r>
              <a:rPr lang="ar-IQ" sz="1200" b="1" dirty="0" err="1" smtClean="0"/>
              <a:t>مولاري</a:t>
            </a:r>
            <a:r>
              <a:rPr lang="ar-IQ" sz="1200" b="1" dirty="0" smtClean="0"/>
              <a:t> </a:t>
            </a:r>
            <a:r>
              <a:rPr lang="en-US" sz="1200" b="1" dirty="0" smtClean="0"/>
              <a:t>.</a:t>
            </a:r>
            <a:r>
              <a:rPr lang="ar-IQ" sz="1200" b="1" dirty="0" smtClean="0"/>
              <a:t>2-بمجرد </a:t>
            </a:r>
            <a:r>
              <a:rPr lang="ar-IQ" sz="1200" b="1" dirty="0"/>
              <a:t>أن </a:t>
            </a:r>
            <a:r>
              <a:rPr lang="ar-IQ" sz="1200" b="1" dirty="0" smtClean="0"/>
              <a:t>يذوب اضف </a:t>
            </a:r>
            <a:r>
              <a:rPr lang="ar-IQ" sz="1200" b="1" dirty="0"/>
              <a:t>224</a:t>
            </a:r>
            <a:r>
              <a:rPr lang="ar-IQ" sz="1200" b="1" dirty="0" smtClean="0"/>
              <a:t> مل </a:t>
            </a:r>
            <a:r>
              <a:rPr lang="ar-IQ" sz="1200" b="1" dirty="0"/>
              <a:t>الماء (المقطر ، إذا كان ذلك ممكنا).</a:t>
            </a:r>
          </a:p>
          <a:p>
            <a:pPr marL="171450" indent="-171450" algn="r">
              <a:buFont typeface="Arial" pitchFamily="34" charset="0"/>
              <a:buChar char="•"/>
            </a:pPr>
            <a:r>
              <a:rPr lang="ar-IQ" sz="1200" b="1" dirty="0" smtClean="0"/>
              <a:t>3</a:t>
            </a:r>
            <a:r>
              <a:rPr lang="ar-IQ" sz="1200" b="1" dirty="0"/>
              <a:t>. يخزن في درجة حرارة الغرفة</a:t>
            </a:r>
            <a:endParaRPr lang="en-US" sz="1200" b="1" dirty="0"/>
          </a:p>
          <a:p>
            <a:pPr marL="171450" indent="-171450" algn="r">
              <a:buFont typeface="Arial" pitchFamily="34" charset="0"/>
              <a:buChar char="•"/>
            </a:pPr>
            <a:endParaRPr lang="en-US" sz="1100" b="1" dirty="0" smtClean="0"/>
          </a:p>
          <a:p>
            <a:pPr marL="171450" indent="-171450" algn="r">
              <a:buFont typeface="Arial" pitchFamily="34" charset="0"/>
              <a:buChar char="•"/>
            </a:pPr>
            <a:endParaRPr lang="ar-IQ" sz="1100" b="1" dirty="0"/>
          </a:p>
          <a:p>
            <a:pPr>
              <a:spcAft>
                <a:spcPts val="300"/>
              </a:spcAft>
            </a:pPr>
            <a:r>
              <a:rPr lang="en-US" sz="1100" b="1" dirty="0" smtClean="0"/>
              <a:t>. </a:t>
            </a:r>
            <a:endParaRPr lang="en-US" sz="11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2438400"/>
            <a:ext cx="2819400" cy="1723549"/>
          </a:xfrm>
          <a:prstGeom prst="rect">
            <a:avLst/>
          </a:prstGeom>
          <a:solidFill>
            <a:srgbClr val="0039A6">
              <a:alpha val="10196"/>
            </a:srgbClr>
          </a:solidFill>
        </p:spPr>
        <p:txBody>
          <a:bodyPr wrap="square">
            <a:spAutoFit/>
          </a:bodyPr>
          <a:lstStyle/>
          <a:p>
            <a:r>
              <a:rPr lang="ar-IQ" sz="1100" dirty="0"/>
              <a:t>سلامة</a:t>
            </a:r>
          </a:p>
          <a:p>
            <a:endParaRPr lang="ar-IQ" sz="1100" dirty="0"/>
          </a:p>
          <a:p>
            <a:pPr algn="r"/>
            <a:r>
              <a:rPr lang="ar-IQ" sz="1400" b="1" dirty="0"/>
              <a:t>المواد المستخدمة في هذا التمرين ليست خطيرة طالما تم تخفيف </a:t>
            </a:r>
            <a:r>
              <a:rPr lang="ar-IQ" sz="1400" b="1" dirty="0" smtClean="0"/>
              <a:t>المحلول </a:t>
            </a:r>
            <a:r>
              <a:rPr lang="ar-IQ" sz="1400" b="1" dirty="0"/>
              <a:t>بعد الإجراءات. ومع ذلك ، قد تكون </a:t>
            </a:r>
            <a:r>
              <a:rPr lang="ar-IQ" sz="1400" b="1" dirty="0" smtClean="0"/>
              <a:t>الدلائل </a:t>
            </a:r>
            <a:r>
              <a:rPr lang="ar-IQ" sz="1400" b="1" dirty="0"/>
              <a:t>الصلبة مهيجة ، خاصة إذا تم تناولها. يجب التعامل معها بحذر أثناء إعدادها ، ويجب غسل يديك مباشرة بعد معالجتها</a:t>
            </a:r>
            <a:r>
              <a:rPr lang="ar-IQ" sz="1100" dirty="0"/>
              <a:t>.</a:t>
            </a:r>
            <a:endParaRPr lang="en-US" sz="1100" dirty="0"/>
          </a:p>
        </p:txBody>
      </p:sp>
      <p:sp>
        <p:nvSpPr>
          <p:cNvPr id="8" name="مربع نص 7"/>
          <p:cNvSpPr txBox="1"/>
          <p:nvPr/>
        </p:nvSpPr>
        <p:spPr>
          <a:xfrm rot="16200000">
            <a:off x="1160995" y="134407"/>
            <a:ext cx="685800" cy="5693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IQ" sz="105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حوامض  او قواعد </a:t>
            </a:r>
            <a:endParaRPr lang="ar-IQ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19523" y="375310"/>
            <a:ext cx="484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pH</a:t>
            </a:r>
            <a:endParaRPr lang="en-US" sz="2000" dirty="0"/>
          </a:p>
        </p:txBody>
      </p:sp>
      <p:sp>
        <p:nvSpPr>
          <p:cNvPr id="6" name="مستطيل 5"/>
          <p:cNvSpPr/>
          <p:nvPr/>
        </p:nvSpPr>
        <p:spPr>
          <a:xfrm>
            <a:off x="2865642" y="383004"/>
            <a:ext cx="65755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dirty="0" smtClean="0"/>
              <a:t>كوكبنا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35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598" y="2212032"/>
            <a:ext cx="3519602" cy="2209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914400"/>
            <a:ext cx="762000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200"/>
              </a:spcAft>
            </a:pPr>
            <a:r>
              <a:rPr lang="ar-IQ" sz="1200" dirty="0"/>
              <a:t>تحليل عينة المياه المحلية</a:t>
            </a:r>
          </a:p>
          <a:p>
            <a:pPr algn="r">
              <a:spcAft>
                <a:spcPts val="200"/>
              </a:spcAft>
            </a:pPr>
            <a:r>
              <a:rPr lang="ar-IQ" sz="1200" dirty="0"/>
              <a:t>1. تسمية 6 أكواب من 1 إلى 6 ، بمناسبة كل كوب في ارتفاع 0.5 سم.</a:t>
            </a:r>
          </a:p>
          <a:p>
            <a:pPr algn="r">
              <a:spcAft>
                <a:spcPts val="200"/>
              </a:spcAft>
            </a:pPr>
            <a:r>
              <a:rPr lang="ar-IQ" sz="1200" dirty="0"/>
              <a:t>2. املأ 3 أكواب حتى العلامة باستخدام عينة المياه المحلية.</a:t>
            </a:r>
          </a:p>
          <a:p>
            <a:pPr algn="r">
              <a:spcAft>
                <a:spcPts val="200"/>
              </a:spcAft>
            </a:pPr>
            <a:r>
              <a:rPr lang="ar-IQ" sz="1200" dirty="0"/>
              <a:t>3. إضافة 3 قطرات من </a:t>
            </a:r>
            <a:r>
              <a:rPr lang="ar-IQ" sz="1200" dirty="0" smtClean="0"/>
              <a:t>دليل </a:t>
            </a:r>
            <a:r>
              <a:rPr lang="ar-IQ" sz="1200" dirty="0" err="1" smtClean="0"/>
              <a:t>البروموثايمول</a:t>
            </a:r>
            <a:r>
              <a:rPr lang="ar-IQ" sz="1200" dirty="0" smtClean="0"/>
              <a:t>  </a:t>
            </a:r>
            <a:r>
              <a:rPr lang="ar-IQ" sz="1200" dirty="0"/>
              <a:t>الأزرق </a:t>
            </a:r>
            <a:r>
              <a:rPr lang="ar-IQ" sz="1200" dirty="0" smtClean="0"/>
              <a:t>إلى </a:t>
            </a:r>
            <a:r>
              <a:rPr lang="ar-IQ" sz="1200" dirty="0"/>
              <a:t>كل كوب ، ويقلب جيدا.</a:t>
            </a:r>
          </a:p>
          <a:p>
            <a:pPr algn="r">
              <a:spcAft>
                <a:spcPts val="200"/>
              </a:spcAft>
            </a:pPr>
            <a:r>
              <a:rPr lang="ar-IQ" sz="1200" dirty="0"/>
              <a:t>.4 </a:t>
            </a:r>
            <a:r>
              <a:rPr lang="ar-IQ" sz="1200" dirty="0" err="1"/>
              <a:t>اﺳﺘﺨﺪم</a:t>
            </a:r>
            <a:r>
              <a:rPr lang="ar-IQ" sz="1200" dirty="0"/>
              <a:t> </a:t>
            </a:r>
            <a:r>
              <a:rPr lang="ar-IQ" sz="1200" dirty="0" err="1"/>
              <a:t>ﺟﺪول</a:t>
            </a:r>
            <a:r>
              <a:rPr lang="ar-IQ" sz="1200" dirty="0"/>
              <a:t> اﻷﻟﻮان ﻟﺘﻘﺪﻳﺮ </a:t>
            </a:r>
            <a:r>
              <a:rPr lang="ar-IQ" sz="1200" dirty="0" err="1"/>
              <a:t>اﻟﺮﻗﻢ</a:t>
            </a:r>
            <a:r>
              <a:rPr lang="ar-IQ" sz="1200" dirty="0"/>
              <a:t> </a:t>
            </a:r>
            <a:r>
              <a:rPr lang="ar-IQ" sz="1200" dirty="0" err="1"/>
              <a:t>اﻟﻬﻴﺪروﺟﻴﻨﻲ</a:t>
            </a:r>
            <a:r>
              <a:rPr lang="ar-IQ" sz="1200" dirty="0"/>
              <a:t> </a:t>
            </a:r>
            <a:r>
              <a:rPr lang="ar-IQ" sz="1200" dirty="0" err="1"/>
              <a:t>ﻟﻜﻞ</a:t>
            </a:r>
            <a:r>
              <a:rPr lang="ar-IQ" sz="1200" dirty="0"/>
              <a:t> </a:t>
            </a:r>
            <a:r>
              <a:rPr lang="ar-IQ" sz="1200" dirty="0" err="1" smtClean="0"/>
              <a:t>ﻣﺤﻠوﻞ</a:t>
            </a:r>
            <a:r>
              <a:rPr lang="ar-IQ" sz="1200" dirty="0" smtClean="0"/>
              <a:t> واكتب </a:t>
            </a:r>
            <a:r>
              <a:rPr lang="ar-IQ" sz="1200" dirty="0"/>
              <a:t>ﻧﺘﻴﺠﺔ </a:t>
            </a:r>
            <a:r>
              <a:rPr lang="ar-IQ" sz="1200" dirty="0" err="1"/>
              <a:t>اﻟﺮﻗﻢ</a:t>
            </a:r>
            <a:r>
              <a:rPr lang="ar-IQ" sz="1200" dirty="0"/>
              <a:t> </a:t>
            </a:r>
            <a:r>
              <a:rPr lang="ar-IQ" sz="1200" dirty="0" err="1"/>
              <a:t>اﻟﻬﻴﺪروﺟﻴﻨﻲ</a:t>
            </a:r>
            <a:r>
              <a:rPr lang="ar-IQ" sz="1200" dirty="0"/>
              <a:t>  </a:t>
            </a:r>
            <a:r>
              <a:rPr lang="ar-IQ" sz="1200" dirty="0" smtClean="0"/>
              <a:t>ﺑﺎﺳﺘﺨﺪام </a:t>
            </a:r>
            <a:r>
              <a:rPr lang="ar-IQ" sz="1200" dirty="0" err="1" smtClean="0"/>
              <a:t>ﻋﺸﺮي</a:t>
            </a:r>
            <a:r>
              <a:rPr lang="ar-IQ" sz="1200" dirty="0" smtClean="0"/>
              <a:t>.</a:t>
            </a:r>
            <a:endParaRPr lang="ar-IQ" sz="1200" dirty="0"/>
          </a:p>
          <a:p>
            <a:pPr algn="r">
              <a:spcAft>
                <a:spcPts val="200"/>
              </a:spcAft>
            </a:pPr>
            <a:r>
              <a:rPr lang="ar-IQ" sz="1200" dirty="0"/>
              <a:t>5. إذا كان الرقم الهيدروجيني للعينة 7.6 أو أكثر ، كرر الاختبار 3 مرات ، هذه المرة </a:t>
            </a:r>
            <a:r>
              <a:rPr lang="ar-IQ" sz="1200" dirty="0" smtClean="0"/>
              <a:t>باستخدام دليل </a:t>
            </a:r>
            <a:r>
              <a:rPr lang="ar-IQ" sz="1200" dirty="0"/>
              <a:t>الأرجواني واكتب النتائج باستخدام عشري</a:t>
            </a:r>
            <a:r>
              <a:rPr lang="ar-IQ" sz="1100" dirty="0" smtClean="0"/>
              <a:t>.</a:t>
            </a:r>
          </a:p>
          <a:p>
            <a:pPr>
              <a:spcAft>
                <a:spcPts val="200"/>
              </a:spcAft>
            </a:pPr>
            <a:r>
              <a:rPr lang="en-US" sz="1100" b="1" dirty="0" err="1" smtClean="0"/>
              <a:t>Taghreed</a:t>
            </a:r>
            <a:r>
              <a:rPr lang="en-US" sz="1100" b="1" dirty="0" smtClean="0"/>
              <a:t> Al-</a:t>
            </a:r>
            <a:r>
              <a:rPr lang="en-US" sz="1100" b="1" dirty="0" err="1" smtClean="0"/>
              <a:t>Noor..Iraq</a:t>
            </a:r>
            <a:endParaRPr lang="en-US" sz="1100" b="1" dirty="0"/>
          </a:p>
        </p:txBody>
      </p:sp>
      <p:sp>
        <p:nvSpPr>
          <p:cNvPr id="7" name="Rectangle 6"/>
          <p:cNvSpPr/>
          <p:nvPr/>
        </p:nvSpPr>
        <p:spPr>
          <a:xfrm>
            <a:off x="1371600" y="285690"/>
            <a:ext cx="381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 </a:t>
            </a:r>
            <a:r>
              <a:rPr lang="ar-IQ" sz="2000" b="1" dirty="0" smtClean="0"/>
              <a:t>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14600" y="4191000"/>
            <a:ext cx="21336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i="1" dirty="0"/>
              <a:t>http://</a:t>
            </a:r>
            <a:r>
              <a:rPr lang="en-US" sz="900" i="1" dirty="0" err="1"/>
              <a:t>water.chemistry2011.org</a:t>
            </a:r>
            <a:r>
              <a:rPr lang="en-US" sz="900" i="1" dirty="0"/>
              <a:t>/web/</a:t>
            </a:r>
            <a:r>
              <a:rPr lang="en-US" sz="900" i="1" dirty="0" err="1"/>
              <a:t>iyc</a:t>
            </a:r>
            <a:endParaRPr lang="en-US" sz="900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7" y="2487250"/>
            <a:ext cx="3705625" cy="1659364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 rot="16200000">
            <a:off x="1084795" y="150539"/>
            <a:ext cx="685800" cy="5693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IQ" sz="105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حوامض  او قواعد </a:t>
            </a:r>
            <a:endParaRPr lang="ar-IQ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419523" y="375310"/>
            <a:ext cx="484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pH</a:t>
            </a:r>
            <a:endParaRPr lang="en-US" sz="2000" dirty="0"/>
          </a:p>
        </p:txBody>
      </p:sp>
      <p:sp>
        <p:nvSpPr>
          <p:cNvPr id="10" name="مستطيل 9"/>
          <p:cNvSpPr/>
          <p:nvPr/>
        </p:nvSpPr>
        <p:spPr>
          <a:xfrm>
            <a:off x="2865642" y="383004"/>
            <a:ext cx="65755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dirty="0" smtClean="0"/>
              <a:t>كوكبنا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602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1440</TotalTime>
  <Words>259</Words>
  <Application>Microsoft Office PowerPoint</Application>
  <PresentationFormat>مخصص</PresentationFormat>
  <Paragraphs>39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Calibri</vt:lpstr>
      <vt:lpstr>Wingdings</vt:lpstr>
      <vt:lpstr>TheSans ACS W7 Bold</vt:lpstr>
      <vt:lpstr>Arial</vt:lpstr>
      <vt:lpstr>1_Template</vt:lpstr>
      <vt:lpstr>عرض تقديمي في PowerPoint</vt:lpstr>
      <vt:lpstr>عرض تقديمي في PowerPoint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DELL</cp:lastModifiedBy>
  <cp:revision>190</cp:revision>
  <cp:lastPrinted>2013-08-28T20:02:02Z</cp:lastPrinted>
  <dcterms:created xsi:type="dcterms:W3CDTF">2013-07-29T15:01:58Z</dcterms:created>
  <dcterms:modified xsi:type="dcterms:W3CDTF">2018-07-31T08:20:36Z</dcterms:modified>
</cp:coreProperties>
</file>