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1" r:id="rId2"/>
    <p:sldId id="282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3" d="100"/>
          <a:sy n="93" d="100"/>
        </p:scale>
        <p:origin x="763" y="67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2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95872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1828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1200" b="1" dirty="0"/>
              <a:t>المواد </a:t>
            </a:r>
            <a:r>
              <a:rPr lang="ar-IQ" sz="1200" b="1" dirty="0" smtClean="0"/>
              <a:t>المحبة </a:t>
            </a:r>
            <a:r>
              <a:rPr lang="ar-IQ" sz="1200" b="1" dirty="0" smtClean="0"/>
              <a:t>للماء  (</a:t>
            </a:r>
            <a:r>
              <a:rPr lang="ar-IQ" sz="1200" b="1" dirty="0" err="1" smtClean="0"/>
              <a:t>هيدروفيلي</a:t>
            </a:r>
            <a:r>
              <a:rPr lang="ar-IQ" sz="1200" b="1" dirty="0" smtClean="0"/>
              <a:t>) </a:t>
            </a:r>
            <a:endParaRPr lang="ar-IQ" sz="1200" b="1" dirty="0"/>
          </a:p>
          <a:p>
            <a:r>
              <a:rPr lang="ar-IQ" sz="1200" b="1" dirty="0"/>
              <a:t>ملح</a:t>
            </a:r>
          </a:p>
          <a:p>
            <a:r>
              <a:rPr lang="ar-IQ" sz="1200" b="1" dirty="0"/>
              <a:t>السكر</a:t>
            </a:r>
          </a:p>
          <a:p>
            <a:r>
              <a:rPr lang="ar-IQ" sz="1200" b="1" dirty="0"/>
              <a:t>مسح بالكحول</a:t>
            </a:r>
          </a:p>
          <a:p>
            <a:r>
              <a:rPr lang="ar-IQ" sz="1200" b="1" dirty="0" smtClean="0"/>
              <a:t>خل</a:t>
            </a:r>
            <a:endParaRPr lang="en-US" sz="1200" b="1" dirty="0" smtClean="0"/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 smtClean="0"/>
              <a:t>المواد الكارهة </a:t>
            </a:r>
            <a:r>
              <a:rPr lang="ar-IQ" sz="1200" dirty="0" smtClean="0"/>
              <a:t>للماء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 (</a:t>
            </a:r>
            <a:r>
              <a:rPr lang="ar-IQ" sz="1200" dirty="0" err="1">
                <a:solidFill>
                  <a:srgbClr val="0A0A0A"/>
                </a:solidFill>
                <a:latin typeface="Amiri"/>
              </a:rPr>
              <a:t>هيدروفوبي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)</a:t>
            </a:r>
            <a:endParaRPr lang="en-US" sz="1200" dirty="0" smtClean="0"/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 smtClean="0"/>
              <a:t>زيت </a:t>
            </a:r>
            <a:r>
              <a:rPr lang="ar-IQ" sz="1200" dirty="0"/>
              <a:t>الزيتون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/>
              <a:t>زبدة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/>
              <a:t>زيت المحرك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/>
              <a:t>الشمع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ar-IQ" sz="1200" dirty="0"/>
              <a:t>أحمر الشفاه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2020866" y="932554"/>
            <a:ext cx="556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1200" dirty="0"/>
              <a:t>يستخدم الكيميائيون </a:t>
            </a:r>
            <a:r>
              <a:rPr lang="ar-IQ" sz="1200" dirty="0" smtClean="0"/>
              <a:t>كلمة  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(</a:t>
            </a:r>
            <a:r>
              <a:rPr lang="ar-IQ" sz="1200" dirty="0" err="1">
                <a:solidFill>
                  <a:srgbClr val="0A0A0A"/>
                </a:solidFill>
                <a:latin typeface="Amiri"/>
              </a:rPr>
              <a:t>هيدروفوبي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) التي </a:t>
            </a:r>
            <a:r>
              <a:rPr lang="ar-IQ" sz="1200" dirty="0" smtClean="0">
                <a:solidFill>
                  <a:srgbClr val="0A0A0A"/>
                </a:solidFill>
                <a:latin typeface="Amiri"/>
              </a:rPr>
              <a:t>تعني الكارهة للماء ، 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للإشارة إلى أشياء مثل الشحوم والزيوت التي لا تمتزج جيدا مع الماء. ويقال إن المواد التي تمزج بسهولة مع الماء ، مثل الملح ، هي محبة للماء ، مما يعني الحب للمياه.</a:t>
            </a:r>
            <a:endParaRPr lang="en-US" sz="1200" dirty="0"/>
          </a:p>
          <a:p>
            <a:r>
              <a:rPr lang="ar-IQ" sz="1200" dirty="0" smtClean="0"/>
              <a:t>                                                                                             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2049050" y="2743200"/>
            <a:ext cx="552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1200" dirty="0"/>
              <a:t>الماء منظف جيد لأنه يمتلك القدرة على </a:t>
            </a:r>
            <a:r>
              <a:rPr lang="ar-IQ" sz="1200" dirty="0" smtClean="0"/>
              <a:t>التذويب. </a:t>
            </a:r>
            <a:r>
              <a:rPr lang="ar-IQ" sz="1200" dirty="0"/>
              <a:t>على سبيل المثال ، عندما يختلط الملح بالماء يختفي الملح لأنه يفصل إلى جزيئات صغيرة بحيث لا تكون مرئية. عندما يحدث هذا تقول أن الملح يذوب في الماء. لا تزال حبيبات الملح موجودة بالفعل ، لكنها صغيرة جدًا بحيث تصبح غير مرئية. ومع ذلك ، يمكننا أن نثبت أن الملح لا يزال في الماء. الماء مع الملح فيه طعم مختلف عن الماء الذي لا يحتوي على أي شيء. علاوة على ذلك ، إذا تركنا الماء يتبخر ، سيكون هناك مسحوق أبيض في الزجاج. هذا المسحوق الأبيض هو الملح. يمكن أن </a:t>
            </a:r>
            <a:r>
              <a:rPr lang="ar-IQ" sz="1200" dirty="0" smtClean="0"/>
              <a:t>تتم </a:t>
            </a:r>
            <a:r>
              <a:rPr lang="ar-IQ" sz="1200" dirty="0"/>
              <a:t>نفس التجربة مع السكر.</a:t>
            </a:r>
            <a:endParaRPr lang="en-US" sz="1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1371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583" y="1673494"/>
            <a:ext cx="1022395" cy="97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oilwaterinbeak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79" y="1673493"/>
            <a:ext cx="730181" cy="97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3007061" y="203551"/>
            <a:ext cx="202170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dirty="0"/>
              <a:t>تحتاج فقط </a:t>
            </a:r>
            <a:r>
              <a:rPr lang="ar-IQ" dirty="0" smtClean="0"/>
              <a:t>إلى التحريك </a:t>
            </a:r>
            <a:endParaRPr lang="ar-IQ" dirty="0"/>
          </a:p>
        </p:txBody>
      </p:sp>
      <p:sp>
        <p:nvSpPr>
          <p:cNvPr id="8" name="مستطيل 7"/>
          <p:cNvSpPr/>
          <p:nvPr/>
        </p:nvSpPr>
        <p:spPr>
          <a:xfrm rot="16200000">
            <a:off x="933819" y="168019"/>
            <a:ext cx="6506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dirty="0" smtClean="0">
                <a:solidFill>
                  <a:srgbClr val="0A0A0A"/>
                </a:solidFill>
                <a:latin typeface="Amiri"/>
              </a:rPr>
              <a:t>الماء </a:t>
            </a:r>
            <a:r>
              <a:rPr lang="ar-IQ" dirty="0">
                <a:solidFill>
                  <a:srgbClr val="0A0A0A"/>
                </a:solidFill>
                <a:latin typeface="Amiri"/>
              </a:rPr>
              <a:t> 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74479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7831" y="1065460"/>
            <a:ext cx="38723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1200" dirty="0"/>
              <a:t>كقاعدة ، يمكننا أن نقول أن الأشياء المتشابهة يمكن أن تذوب في بعضها البعض. هذا هو ، </a:t>
            </a:r>
            <a:r>
              <a:rPr lang="ar-IQ" sz="1200" dirty="0" smtClean="0"/>
              <a:t>المواد </a:t>
            </a:r>
            <a:r>
              <a:rPr lang="ar-IQ" sz="1200" dirty="0"/>
              <a:t>الكارهة للماء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 </a:t>
            </a:r>
            <a:r>
              <a:rPr lang="ar-IQ" sz="1200" dirty="0" smtClean="0">
                <a:solidFill>
                  <a:srgbClr val="0A0A0A"/>
                </a:solidFill>
                <a:latin typeface="Amiri"/>
              </a:rPr>
              <a:t>(</a:t>
            </a:r>
            <a:r>
              <a:rPr lang="ar-IQ" sz="1200" dirty="0" err="1" smtClean="0">
                <a:solidFill>
                  <a:srgbClr val="0A0A0A"/>
                </a:solidFill>
                <a:latin typeface="Amiri"/>
              </a:rPr>
              <a:t>الهيدروفوبية</a:t>
            </a:r>
            <a:r>
              <a:rPr lang="ar-IQ" sz="1200" dirty="0" smtClean="0">
                <a:solidFill>
                  <a:srgbClr val="0A0A0A"/>
                </a:solidFill>
                <a:latin typeface="Amiri"/>
              </a:rPr>
              <a:t>)  يمكن ان تذوب في </a:t>
            </a:r>
            <a:r>
              <a:rPr lang="ar-IQ" sz="1200" dirty="0"/>
              <a:t>المواد الكارهة للماء</a:t>
            </a:r>
            <a:r>
              <a:rPr lang="ar-IQ" sz="1200" dirty="0">
                <a:solidFill>
                  <a:srgbClr val="0A0A0A"/>
                </a:solidFill>
                <a:latin typeface="Amiri"/>
              </a:rPr>
              <a:t> (</a:t>
            </a:r>
            <a:r>
              <a:rPr lang="ar-IQ" sz="1200" dirty="0" err="1" smtClean="0">
                <a:solidFill>
                  <a:srgbClr val="0A0A0A"/>
                </a:solidFill>
                <a:latin typeface="Amiri"/>
              </a:rPr>
              <a:t>هيدروفوبية</a:t>
            </a:r>
            <a:r>
              <a:rPr lang="ar-IQ" sz="1200" dirty="0" smtClean="0">
                <a:solidFill>
                  <a:srgbClr val="0A0A0A"/>
                </a:solidFill>
                <a:latin typeface="Amiri"/>
              </a:rPr>
              <a:t>)</a:t>
            </a:r>
            <a:r>
              <a:rPr lang="ar-IQ" sz="1200" dirty="0"/>
              <a:t> </a:t>
            </a:r>
            <a:r>
              <a:rPr lang="ar-IQ" sz="1200" dirty="0" err="1" smtClean="0"/>
              <a:t>لى</a:t>
            </a:r>
            <a:r>
              <a:rPr lang="ar-IQ" sz="1200" dirty="0" smtClean="0"/>
              <a:t> </a:t>
            </a:r>
            <a:r>
              <a:rPr lang="ar-IQ" sz="1200" dirty="0"/>
              <a:t>سبيل المثال ، يذوب </a:t>
            </a:r>
            <a:r>
              <a:rPr lang="ar-IQ" sz="1200" dirty="0" smtClean="0"/>
              <a:t>الملح</a:t>
            </a:r>
            <a:r>
              <a:rPr lang="ar-IQ" sz="1200" dirty="0"/>
              <a:t> </a:t>
            </a:r>
            <a:r>
              <a:rPr lang="ar-IQ" sz="1200" dirty="0" smtClean="0"/>
              <a:t>في الماء وفي المقابل ، لا تذوب المواد غير المتشابهة في بعضها البعض ، فعلى سبيل المثال ، لا يذوب الملح في زيت الزيتون.</a:t>
            </a:r>
            <a:endParaRPr lang="en-US" sz="1200" dirty="0" smtClean="0"/>
          </a:p>
          <a:p>
            <a:pPr algn="r" rtl="1"/>
            <a:r>
              <a:rPr lang="en-US" sz="1200" dirty="0"/>
              <a:t> </a:t>
            </a:r>
            <a:r>
              <a:rPr lang="en-US" sz="1200" dirty="0" smtClean="0"/>
              <a:t> </a:t>
            </a:r>
            <a:r>
              <a:rPr lang="ar-IQ" sz="1200" dirty="0" smtClean="0"/>
              <a:t>ال</a:t>
            </a:r>
            <a:r>
              <a:rPr lang="ar-IQ" sz="1200" dirty="0" smtClean="0"/>
              <a:t>صابون </a:t>
            </a:r>
            <a:r>
              <a:rPr lang="ar-IQ" sz="1200" dirty="0"/>
              <a:t>والمنظفات </a:t>
            </a:r>
            <a:r>
              <a:rPr lang="ar-IQ" sz="1200" dirty="0" smtClean="0"/>
              <a:t>لها.</a:t>
            </a:r>
            <a:r>
              <a:rPr lang="ar-IQ" sz="1200" dirty="0"/>
              <a:t> خصائص </a:t>
            </a:r>
            <a:r>
              <a:rPr lang="ar-IQ" sz="1200" dirty="0" smtClean="0"/>
              <a:t>كارهه(</a:t>
            </a:r>
            <a:r>
              <a:rPr lang="ar-IQ" sz="1200" dirty="0" err="1" smtClean="0"/>
              <a:t>هيدروفوبية</a:t>
            </a:r>
            <a:r>
              <a:rPr lang="ar-IQ" sz="1200" dirty="0" smtClean="0"/>
              <a:t>)</a:t>
            </a:r>
            <a:r>
              <a:rPr lang="ar-SA" sz="1200" dirty="0" smtClean="0"/>
              <a:t> </a:t>
            </a:r>
            <a:r>
              <a:rPr lang="ar-IQ" sz="1200" dirty="0" smtClean="0"/>
              <a:t>ومحبة  (</a:t>
            </a:r>
            <a:r>
              <a:rPr lang="ar-IQ" sz="1200" dirty="0" err="1" smtClean="0"/>
              <a:t>هيدروفيلية</a:t>
            </a:r>
            <a:r>
              <a:rPr lang="ar-IQ" sz="1200" dirty="0" smtClean="0"/>
              <a:t>)  </a:t>
            </a:r>
            <a:r>
              <a:rPr lang="ar-IQ" sz="1200" dirty="0"/>
              <a:t>إذا قمت بإضافة منظف إلى كوب مليء بالماء والملح ، فسوف يعلق المنظف على كليهما ، مما يؤدي إلى مزجها. عندما تحتوي الملابس على بقع الشحوم ، ويتم مزجها بالماء والمنظفات ، يقوم المنظف بإزالة الشحوم من الملابس وتعليقها في الماء ، وتنظيفها بفعالية. لذا ، في المرة التالية التي تغسل فيها ملابسك ، فكر فيما إذا كان بإمكان الماء إنجاز العمل بمفرده ، أو إذا كنت ستحتاج إلى إضافة منظف للحصول على ملابس أنظف</a:t>
            </a:r>
            <a:endParaRPr lang="en-US" sz="1200" dirty="0"/>
          </a:p>
          <a:p>
            <a:pPr algn="r" rtl="1"/>
            <a:r>
              <a:rPr lang="en-US" sz="1400" dirty="0"/>
              <a:t> </a:t>
            </a:r>
            <a:endParaRPr lang="ar-IQ" sz="1400" dirty="0" smtClean="0"/>
          </a:p>
          <a:p>
            <a:pPr algn="r" rtl="1"/>
            <a:r>
              <a:rPr lang="en-US" sz="1400" dirty="0" err="1" smtClean="0"/>
              <a:t>Taghreed</a:t>
            </a:r>
            <a:r>
              <a:rPr lang="en-US" sz="1400" dirty="0" smtClean="0"/>
              <a:t> Al-Noor   ,Iraq</a:t>
            </a:r>
            <a:endParaRPr lang="en-US" sz="1200" dirty="0"/>
          </a:p>
        </p:txBody>
      </p:sp>
      <p:grpSp>
        <p:nvGrpSpPr>
          <p:cNvPr id="5" name="Group 4"/>
          <p:cNvGrpSpPr/>
          <p:nvPr/>
        </p:nvGrpSpPr>
        <p:grpSpPr>
          <a:xfrm>
            <a:off x="335322" y="1263967"/>
            <a:ext cx="3392509" cy="3065472"/>
            <a:chOff x="335322" y="1263967"/>
            <a:chExt cx="3392509" cy="3065472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322" y="1263967"/>
              <a:ext cx="3392509" cy="2834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35322" y="4098607"/>
              <a:ext cx="33925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Photo by Kelen Fureigh, Puerto Rico, 2014</a:t>
              </a:r>
              <a:endParaRPr lang="en-US" sz="900" dirty="0"/>
            </a:p>
          </p:txBody>
        </p:sp>
      </p:grpSp>
      <p:sp>
        <p:nvSpPr>
          <p:cNvPr id="8" name="مستطيل 7"/>
          <p:cNvSpPr/>
          <p:nvPr/>
        </p:nvSpPr>
        <p:spPr>
          <a:xfrm rot="16200000">
            <a:off x="1080012" y="127761"/>
            <a:ext cx="6506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dirty="0" smtClean="0">
                <a:solidFill>
                  <a:srgbClr val="0A0A0A"/>
                </a:solidFill>
                <a:latin typeface="Amiri"/>
              </a:rPr>
              <a:t>الماء </a:t>
            </a:r>
            <a:r>
              <a:rPr lang="ar-IQ" dirty="0">
                <a:solidFill>
                  <a:srgbClr val="0A0A0A"/>
                </a:solidFill>
                <a:latin typeface="Amiri"/>
              </a:rPr>
              <a:t> </a:t>
            </a:r>
            <a:endParaRPr lang="ar-IQ" dirty="0"/>
          </a:p>
        </p:txBody>
      </p:sp>
      <p:sp>
        <p:nvSpPr>
          <p:cNvPr id="6" name="مستطيل 5"/>
          <p:cNvSpPr/>
          <p:nvPr/>
        </p:nvSpPr>
        <p:spPr>
          <a:xfrm>
            <a:off x="2286000" y="273953"/>
            <a:ext cx="202170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dirty="0"/>
              <a:t>تحتاج فقط إلى التحريك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309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1365</TotalTime>
  <Words>267</Words>
  <Application>Microsoft Office PowerPoint</Application>
  <PresentationFormat>مخصص</PresentationFormat>
  <Paragraphs>23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Calibri</vt:lpstr>
      <vt:lpstr>TheSans ACS W7 Bold</vt:lpstr>
      <vt:lpstr>Wingdings</vt:lpstr>
      <vt:lpstr>Amiri</vt:lpstr>
      <vt:lpstr>Arial</vt:lpstr>
      <vt:lpstr>1_Template</vt:lpstr>
      <vt:lpstr>عرض تقديمي في PowerPoint</vt:lpstr>
      <vt:lpstr>عرض تقديمي في PowerPoint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DELL</cp:lastModifiedBy>
  <cp:revision>179</cp:revision>
  <cp:lastPrinted>2013-08-28T20:02:02Z</cp:lastPrinted>
  <dcterms:created xsi:type="dcterms:W3CDTF">2013-07-29T15:01:58Z</dcterms:created>
  <dcterms:modified xsi:type="dcterms:W3CDTF">2018-08-03T21:07:35Z</dcterms:modified>
</cp:coreProperties>
</file>