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</p:sldIdLst>
  <p:sldSz cx="9906000" cy="6858000" type="A4"/>
  <p:notesSz cx="6888163" cy="100218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A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25294" autoAdjust="0"/>
    <p:restoredTop sz="92518" autoAdjust="0"/>
  </p:normalViewPr>
  <p:slideViewPr>
    <p:cSldViewPr snapToGrid="0">
      <p:cViewPr varScale="1">
        <p:scale>
          <a:sx n="73" d="100"/>
          <a:sy n="73" d="100"/>
        </p:scale>
        <p:origin x="1572" y="84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4057-68D6-4E2F-B6FD-17A0ACF75A44}" type="datetimeFigureOut">
              <a:rPr lang="en-US" smtClean="0"/>
              <a:t>3/29/2019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A7E7E-991E-44CF-89A2-5AEDE9A97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506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4057-68D6-4E2F-B6FD-17A0ACF75A44}" type="datetimeFigureOut">
              <a:rPr lang="en-US" smtClean="0"/>
              <a:t>3/29/2019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A7E7E-991E-44CF-89A2-5AEDE9A97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294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4057-68D6-4E2F-B6FD-17A0ACF75A44}" type="datetimeFigureOut">
              <a:rPr lang="en-US" smtClean="0"/>
              <a:t>3/29/2019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A7E7E-991E-44CF-89A2-5AEDE9A97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912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4057-68D6-4E2F-B6FD-17A0ACF75A44}" type="datetimeFigureOut">
              <a:rPr lang="en-US" smtClean="0"/>
              <a:t>3/29/2019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A7E7E-991E-44CF-89A2-5AEDE9A97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423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4057-68D6-4E2F-B6FD-17A0ACF75A44}" type="datetimeFigureOut">
              <a:rPr lang="en-US" smtClean="0"/>
              <a:t>3/29/2019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A7E7E-991E-44CF-89A2-5AEDE9A97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353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4057-68D6-4E2F-B6FD-17A0ACF75A44}" type="datetimeFigureOut">
              <a:rPr lang="en-US" smtClean="0"/>
              <a:t>3/29/2019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A7E7E-991E-44CF-89A2-5AEDE9A97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156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4057-68D6-4E2F-B6FD-17A0ACF75A44}" type="datetimeFigureOut">
              <a:rPr lang="en-US" smtClean="0"/>
              <a:t>3/29/2019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A7E7E-991E-44CF-89A2-5AEDE9A97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3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4057-68D6-4E2F-B6FD-17A0ACF75A44}" type="datetimeFigureOut">
              <a:rPr lang="en-US" smtClean="0"/>
              <a:t>3/29/2019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A7E7E-991E-44CF-89A2-5AEDE9A97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18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4057-68D6-4E2F-B6FD-17A0ACF75A44}" type="datetimeFigureOut">
              <a:rPr lang="en-US" smtClean="0"/>
              <a:t>3/29/2019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A7E7E-991E-44CF-89A2-5AEDE9A97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574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4057-68D6-4E2F-B6FD-17A0ACF75A44}" type="datetimeFigureOut">
              <a:rPr lang="en-US" smtClean="0"/>
              <a:t>3/29/2019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A7E7E-991E-44CF-89A2-5AEDE9A97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456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4057-68D6-4E2F-B6FD-17A0ACF75A44}" type="datetimeFigureOut">
              <a:rPr lang="en-US" smtClean="0"/>
              <a:t>3/29/2019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A7E7E-991E-44CF-89A2-5AEDE9A97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189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AA4057-68D6-4E2F-B6FD-17A0ACF75A44}" type="datetimeFigureOut">
              <a:rPr lang="en-US" smtClean="0"/>
              <a:t>3/29/2019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EA7E7E-991E-44CF-89A2-5AEDE9A97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105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gif"/><Relationship Id="rId5" Type="http://schemas.openxmlformats.org/officeDocument/2006/relationships/image" Target="../media/image4.gi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1627242" y="1248937"/>
            <a:ext cx="10936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EG" dirty="0"/>
          </a:p>
        </p:txBody>
      </p:sp>
      <p:sp>
        <p:nvSpPr>
          <p:cNvPr id="8" name="مربع نص 7"/>
          <p:cNvSpPr txBox="1"/>
          <p:nvPr/>
        </p:nvSpPr>
        <p:spPr>
          <a:xfrm>
            <a:off x="2152924" y="180875"/>
            <a:ext cx="10936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EG" dirty="0"/>
          </a:p>
        </p:txBody>
      </p:sp>
      <p:pic>
        <p:nvPicPr>
          <p:cNvPr id="5" name="Picture 2" descr="C:\Users\DELL CENTER\Desktop\شعار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189"/>
            <a:ext cx="2804684" cy="775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2396" y="48463"/>
            <a:ext cx="2085872" cy="783592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-496388" y="1161069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49" name="Picture 1" descr="da37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929" y="985023"/>
            <a:ext cx="1672045" cy="138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3823636" y="1266187"/>
            <a:ext cx="422743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PT Bold Heading" panose="02010400000000000000" pitchFamily="2" charset="-78"/>
              </a:rPr>
              <a:t>المواد المتفجرة </a:t>
            </a:r>
            <a:r>
              <a:rPr kumimoji="0" lang="en-US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PT Bold Heading" panose="02010400000000000000" pitchFamily="2" charset="-78"/>
              </a:rPr>
              <a:t>Explosive</a:t>
            </a:r>
            <a:endParaRPr kumimoji="0" lang="ar-SA" alt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9483537" y="218288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/>
            <a:endParaRPr lang="en-US"/>
          </a:p>
        </p:txBody>
      </p:sp>
      <p:pic>
        <p:nvPicPr>
          <p:cNvPr id="2052" name="Picture 4" descr="da42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929" y="2295634"/>
            <a:ext cx="1650969" cy="1413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2804684" y="2155899"/>
            <a:ext cx="6270172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altLang="en-US" sz="3200" b="1" dirty="0">
                <a:latin typeface="Arial" panose="020B0604020202020204" pitchFamily="34" charset="0"/>
                <a:ea typeface="Times New Roman" panose="02020603050405020304" pitchFamily="18" charset="0"/>
                <a:cs typeface="PT Bold Heading" panose="02010400000000000000" pitchFamily="2" charset="-78"/>
              </a:rPr>
              <a:t>الغازات المضغوطة </a:t>
            </a:r>
            <a:r>
              <a:rPr lang="en-US" altLang="en-US" sz="3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PT Bold Heading" panose="02010400000000000000" pitchFamily="2" charset="-78"/>
              </a:rPr>
              <a:t>Compressed gas</a:t>
            </a:r>
            <a:endParaRPr lang="en-US" altLang="en-US" sz="3200" b="1" dirty="0">
              <a:latin typeface="Arial" panose="020B0604020202020204" pitchFamily="34" charset="0"/>
              <a:ea typeface="Times New Roman" panose="02020603050405020304" pitchFamily="18" charset="0"/>
              <a:cs typeface="PT Bold Heading" panose="02010400000000000000" pitchFamily="2" charset="-78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3200" b="1" dirty="0">
              <a:latin typeface="Arial" panose="020B0604020202020204" pitchFamily="34" charset="0"/>
              <a:ea typeface="Times New Roman" panose="02020603050405020304" pitchFamily="18" charset="0"/>
              <a:cs typeface="PT Bold Heading" panose="02010400000000000000" pitchFamily="2" charset="-7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040100" y="3330911"/>
            <a:ext cx="4435830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SA" sz="3200" b="1" dirty="0">
                <a:latin typeface="Arial" panose="020B0604020202020204" pitchFamily="34" charset="0"/>
                <a:ea typeface="Times New Roman" panose="02020603050405020304" pitchFamily="18" charset="0"/>
                <a:cs typeface="PT Bold Heading" panose="02010400000000000000" pitchFamily="2" charset="-78"/>
              </a:rPr>
              <a:t>المواد الصلبة القابلة </a:t>
            </a:r>
            <a:r>
              <a:rPr lang="ar-SA" sz="3200" b="1" dirty="0" err="1" smtClean="0">
                <a:latin typeface="Arial" panose="020B0604020202020204" pitchFamily="34" charset="0"/>
                <a:ea typeface="Times New Roman" panose="02020603050405020304" pitchFamily="18" charset="0"/>
                <a:cs typeface="PT Bold Heading" panose="02010400000000000000" pitchFamily="2" charset="-78"/>
              </a:rPr>
              <a:t>للإحتراق</a:t>
            </a:r>
            <a:endParaRPr lang="ar-IQ" sz="3200" b="1" dirty="0" smtClean="0">
              <a:latin typeface="Arial" panose="020B0604020202020204" pitchFamily="34" charset="0"/>
              <a:ea typeface="Times New Roman" panose="02020603050405020304" pitchFamily="18" charset="0"/>
              <a:cs typeface="PT Bold Heading" panose="02010400000000000000" pitchFamily="2" charset="-78"/>
            </a:endParaRPr>
          </a:p>
          <a:p>
            <a:pPr algn="r" rtl="1"/>
            <a:r>
              <a:rPr lang="ar-SA" sz="3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PT Bold Heading" panose="02010400000000000000" pitchFamily="2" charset="-78"/>
              </a:rPr>
              <a:t> </a:t>
            </a:r>
            <a:r>
              <a:rPr lang="en-US" sz="3200" b="1" dirty="0">
                <a:latin typeface="Arial" panose="020B0604020202020204" pitchFamily="34" charset="0"/>
                <a:ea typeface="Times New Roman" panose="02020603050405020304" pitchFamily="18" charset="0"/>
                <a:cs typeface="PT Bold Heading" panose="02010400000000000000" pitchFamily="2" charset="-78"/>
              </a:rPr>
              <a:t>Flammable solid</a:t>
            </a:r>
          </a:p>
        </p:txBody>
      </p:sp>
      <p:pic>
        <p:nvPicPr>
          <p:cNvPr id="2055" name="Picture 7" descr="da19t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783" y="3616165"/>
            <a:ext cx="1650969" cy="1090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3104926" y="4505923"/>
            <a:ext cx="56765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SA" sz="3200" b="1" dirty="0">
                <a:latin typeface="Arial" panose="020B0604020202020204" pitchFamily="34" charset="0"/>
                <a:ea typeface="Times New Roman" panose="02020603050405020304" pitchFamily="18" charset="0"/>
                <a:cs typeface="PT Bold Heading" panose="02010400000000000000" pitchFamily="2" charset="-78"/>
              </a:rPr>
              <a:t>المواد القابلة </a:t>
            </a:r>
            <a:r>
              <a:rPr lang="ar-SA" sz="3200" b="1" dirty="0" err="1">
                <a:latin typeface="Arial" panose="020B0604020202020204" pitchFamily="34" charset="0"/>
                <a:ea typeface="Times New Roman" panose="02020603050405020304" pitchFamily="18" charset="0"/>
                <a:cs typeface="PT Bold Heading" panose="02010400000000000000" pitchFamily="2" charset="-78"/>
              </a:rPr>
              <a:t>للإشتعال</a:t>
            </a:r>
            <a:r>
              <a:rPr lang="ar-SA" sz="3200" b="1" dirty="0">
                <a:latin typeface="Arial" panose="020B0604020202020204" pitchFamily="34" charset="0"/>
                <a:ea typeface="Times New Roman" panose="02020603050405020304" pitchFamily="18" charset="0"/>
                <a:cs typeface="PT Bold Heading" panose="02010400000000000000" pitchFamily="2" charset="-78"/>
              </a:rPr>
              <a:t> </a:t>
            </a:r>
            <a:r>
              <a:rPr lang="en-US" sz="3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PT Bold Heading" panose="02010400000000000000" pitchFamily="2" charset="-78"/>
              </a:rPr>
              <a:t>Flammable</a:t>
            </a:r>
            <a:endParaRPr lang="en-US" sz="3200" b="1" dirty="0">
              <a:latin typeface="Arial" panose="020B0604020202020204" pitchFamily="34" charset="0"/>
              <a:ea typeface="Times New Roman" panose="02020603050405020304" pitchFamily="18" charset="0"/>
              <a:cs typeface="PT Bold Heading" panose="02010400000000000000" pitchFamily="2" charset="-78"/>
            </a:endParaRPr>
          </a:p>
        </p:txBody>
      </p:sp>
      <p:pic>
        <p:nvPicPr>
          <p:cNvPr id="2056" name="Picture 8" descr="da31t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929" y="4772689"/>
            <a:ext cx="1650969" cy="1354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2741974" y="48463"/>
            <a:ext cx="4715002" cy="1015663"/>
          </a:xfrm>
          <a:prstGeom prst="rect">
            <a:avLst/>
          </a:prstGeom>
          <a:noFill/>
          <a:ln w="38100">
            <a:solidFill>
              <a:srgbClr val="D6A300"/>
            </a:solidFill>
          </a:ln>
        </p:spPr>
        <p:txBody>
          <a:bodyPr wrap="square" rtlCol="1">
            <a:spAutoFit/>
          </a:bodyPr>
          <a:lstStyle/>
          <a:p>
            <a:pPr algn="ctr" rtl="1"/>
            <a:r>
              <a:rPr lang="en-US" sz="2000" b="1" dirty="0">
                <a:solidFill>
                  <a:srgbClr val="FF0000"/>
                </a:solidFill>
              </a:rPr>
              <a:t>Classification of dangerous chemicals according to their </a:t>
            </a:r>
            <a:r>
              <a:rPr lang="en-US" sz="2000" b="1" dirty="0" smtClean="0">
                <a:solidFill>
                  <a:srgbClr val="FF0000"/>
                </a:solidFill>
              </a:rPr>
              <a:t>severity</a:t>
            </a:r>
            <a:endParaRPr lang="ar-IQ" sz="2000" b="1" dirty="0" smtClean="0">
              <a:solidFill>
                <a:srgbClr val="FF0000"/>
              </a:solidFill>
            </a:endParaRPr>
          </a:p>
          <a:p>
            <a:pPr algn="ctr" rtl="1"/>
            <a:r>
              <a:rPr lang="ar-IQ" sz="2000" b="1" dirty="0">
                <a:solidFill>
                  <a:srgbClr val="FF0000"/>
                </a:solidFill>
              </a:rPr>
              <a:t>تصنيف المواد الكيميائية الخطرة حسب خطورتها</a:t>
            </a:r>
            <a:endParaRPr lang="ar-IQ" sz="20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1248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02888" y="673401"/>
            <a:ext cx="29177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SA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PT Bold Heading" panose="02010400000000000000" pitchFamily="2" charset="-78"/>
              </a:rPr>
              <a:t>المواد السامة </a:t>
            </a:r>
            <a:r>
              <a:rPr lang="en-US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PT Bold Heading" panose="02010400000000000000" pitchFamily="2" charset="-78"/>
              </a:rPr>
              <a:t>Poison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074" name="Picture 2" descr="da25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516" y="317513"/>
            <a:ext cx="1634667" cy="1069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3946974" y="1742752"/>
            <a:ext cx="44678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PT Bold Heading" panose="02010400000000000000" pitchFamily="2" charset="-78"/>
              </a:rPr>
              <a:t>المواد المشعة </a:t>
            </a:r>
            <a:r>
              <a:rPr lang="en-US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PT Bold Heading" panose="02010400000000000000" pitchFamily="2" charset="-78"/>
              </a:rPr>
              <a:t>Radioactive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075" name="Picture 3" descr="da11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371" y="1498792"/>
            <a:ext cx="1463040" cy="1010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5214769" y="2812103"/>
            <a:ext cx="32751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SA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PT Bold Heading" panose="02010400000000000000" pitchFamily="2" charset="-78"/>
              </a:rPr>
              <a:t>المواد الأكالة </a:t>
            </a:r>
            <a:r>
              <a:rPr lang="en-US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PT Bold Heading" panose="02010400000000000000" pitchFamily="2" charset="-78"/>
              </a:rPr>
              <a:t>Corrosive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076" name="Picture 4" descr="da33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935" y="2621705"/>
            <a:ext cx="1685147" cy="112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5165241" y="3803910"/>
            <a:ext cx="3770456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SA" sz="28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PT Bold Heading" panose="02010400000000000000" pitchFamily="2" charset="-78"/>
              </a:rPr>
              <a:t>البيروكسيدات</a:t>
            </a:r>
            <a:r>
              <a:rPr lang="ar-SA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PT Bold Heading" panose="02010400000000000000" pitchFamily="2" charset="-78"/>
              </a:rPr>
              <a:t> والمؤكسدات </a:t>
            </a:r>
            <a:endParaRPr lang="ar-IQ" sz="28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PT Bold Heading" panose="02010400000000000000" pitchFamily="2" charset="-78"/>
            </a:endParaRPr>
          </a:p>
          <a:p>
            <a:pPr rtl="1"/>
            <a:r>
              <a:rPr lang="en-US" sz="28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PT Bold Heading" panose="02010400000000000000" pitchFamily="2" charset="-78"/>
              </a:rPr>
              <a:t>Perpxide</a:t>
            </a:r>
            <a:r>
              <a:rPr lang="en-US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PT Bold Heading" panose="02010400000000000000" pitchFamily="2" charset="-78"/>
              </a:rPr>
              <a:t> </a:t>
            </a:r>
            <a:r>
              <a:rPr lang="ar-IQ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PT Bold Heading" panose="02010400000000000000" pitchFamily="2" charset="-78"/>
              </a:rPr>
              <a:t> </a:t>
            </a:r>
            <a:r>
              <a:rPr lang="ar-SA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PT Bold Heading" panose="02010400000000000000" pitchFamily="2" charset="-78"/>
              </a:rPr>
              <a:t>–</a:t>
            </a:r>
            <a:r>
              <a:rPr lang="ar-SA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 </a:t>
            </a:r>
            <a:r>
              <a:rPr lang="en-US" sz="28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Oxidiser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078" name="Picture 6" descr="da21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966" y="3792242"/>
            <a:ext cx="1415550" cy="1077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 descr="da7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4010" y="3744617"/>
            <a:ext cx="1567543" cy="101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5031161" y="5125385"/>
            <a:ext cx="4150495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SA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PT Bold Heading" panose="02010400000000000000" pitchFamily="2" charset="-78"/>
              </a:rPr>
              <a:t>مواد متعددة </a:t>
            </a:r>
            <a:r>
              <a:rPr lang="ar-SA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PT Bold Heading" panose="02010400000000000000" pitchFamily="2" charset="-78"/>
              </a:rPr>
              <a:t>الخطورة</a:t>
            </a:r>
            <a:endParaRPr lang="ar-IQ" sz="28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PT Bold Heading" panose="02010400000000000000" pitchFamily="2" charset="-78"/>
            </a:endParaRPr>
          </a:p>
          <a:p>
            <a:pPr algn="r" rtl="1"/>
            <a:r>
              <a:rPr lang="ar-SA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PT Bold Heading" panose="02010400000000000000" pitchFamily="2" charset="-78"/>
              </a:rPr>
              <a:t> </a:t>
            </a:r>
            <a:r>
              <a:rPr lang="en-US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PT Bold Heading" panose="02010400000000000000" pitchFamily="2" charset="-78"/>
              </a:rPr>
              <a:t>Miscellaneous substances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080" name="Picture 8" descr="da58t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8082" y="4869944"/>
            <a:ext cx="1408202" cy="1209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59636" y="5219209"/>
            <a:ext cx="2926079" cy="1323439"/>
          </a:xfrm>
          <a:prstGeom prst="rect">
            <a:avLst/>
          </a:prstGeom>
          <a:noFill/>
          <a:ln w="38100">
            <a:solidFill>
              <a:srgbClr val="D6A300"/>
            </a:solidFill>
          </a:ln>
        </p:spPr>
        <p:txBody>
          <a:bodyPr wrap="square" rtlCol="1">
            <a:spAutoFit/>
          </a:bodyPr>
          <a:lstStyle/>
          <a:p>
            <a:pPr algn="just" rtl="1"/>
            <a:endParaRPr lang="ar-IQ" sz="1600" dirty="0" smtClean="0"/>
          </a:p>
          <a:p>
            <a:pPr algn="ctr"/>
            <a:r>
              <a:rPr lang="ar-IQ" sz="1600" b="1" dirty="0" smtClean="0">
                <a:solidFill>
                  <a:srgbClr val="C00000"/>
                </a:solidFill>
              </a:rPr>
              <a:t>د تغريد هاشم النور </a:t>
            </a:r>
          </a:p>
          <a:p>
            <a:pPr algn="ctr"/>
            <a:r>
              <a:rPr lang="en-US" sz="1600" b="1" dirty="0" err="1" smtClean="0">
                <a:solidFill>
                  <a:srgbClr val="C00000"/>
                </a:solidFill>
              </a:rPr>
              <a:t>Taghreed</a:t>
            </a:r>
            <a:r>
              <a:rPr lang="en-US" sz="1600" b="1" dirty="0" smtClean="0">
                <a:solidFill>
                  <a:srgbClr val="C00000"/>
                </a:solidFill>
              </a:rPr>
              <a:t> H Al-Noor</a:t>
            </a:r>
          </a:p>
          <a:p>
            <a:pPr algn="ctr"/>
            <a:r>
              <a:rPr lang="en-US" sz="1600" b="1" dirty="0" smtClean="0">
                <a:solidFill>
                  <a:srgbClr val="C00000"/>
                </a:solidFill>
              </a:rPr>
              <a:t>University of Baghdad </a:t>
            </a:r>
            <a:r>
              <a:rPr lang="ar-IQ" sz="1600" b="1" dirty="0" smtClean="0">
                <a:solidFill>
                  <a:srgbClr val="C00000"/>
                </a:solidFill>
              </a:rPr>
              <a:t> </a:t>
            </a:r>
          </a:p>
          <a:p>
            <a:pPr algn="ctr"/>
            <a:r>
              <a:rPr lang="ar-IQ" sz="1600" b="1" dirty="0" smtClean="0">
                <a:solidFill>
                  <a:srgbClr val="C00000"/>
                </a:solidFill>
              </a:rPr>
              <a:t> </a:t>
            </a:r>
            <a:r>
              <a:rPr lang="en-US" sz="1600" b="1" dirty="0" smtClean="0">
                <a:solidFill>
                  <a:srgbClr val="C00000"/>
                </a:solidFill>
              </a:rPr>
              <a:t>Iraq</a:t>
            </a:r>
            <a:r>
              <a:rPr lang="ar-IQ" sz="1600" b="1" dirty="0" smtClean="0">
                <a:solidFill>
                  <a:srgbClr val="C00000"/>
                </a:solidFill>
              </a:rPr>
              <a:t>-</a:t>
            </a:r>
            <a:r>
              <a:rPr lang="en-US" sz="1600" b="1" dirty="0" smtClean="0">
                <a:solidFill>
                  <a:srgbClr val="C00000"/>
                </a:solidFill>
              </a:rPr>
              <a:t> </a:t>
            </a:r>
            <a:r>
              <a:rPr lang="ar-IQ" sz="1600" b="1" dirty="0" smtClean="0">
                <a:solidFill>
                  <a:srgbClr val="C00000"/>
                </a:solidFill>
              </a:rPr>
              <a:t>2019 </a:t>
            </a:r>
          </a:p>
        </p:txBody>
      </p:sp>
      <p:pic>
        <p:nvPicPr>
          <p:cNvPr id="15" name="Picture 2" descr="C:\Users\DELL CENTER\Desktop\شعار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1030605" y="1318008"/>
            <a:ext cx="3041743" cy="775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6200000">
            <a:off x="7695587" y="1424892"/>
            <a:ext cx="3263811" cy="783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8570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928</TotalTime>
  <Words>66</Words>
  <Application>Microsoft Office PowerPoint</Application>
  <PresentationFormat>A4 Paper (210x297 mm)</PresentationFormat>
  <Paragraphs>19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PT Bold Heading</vt:lpstr>
      <vt:lpstr>Simplified Arabic</vt:lpstr>
      <vt:lpstr>Times New Roman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BABYLON</dc:creator>
  <cp:lastModifiedBy>DELL</cp:lastModifiedBy>
  <cp:revision>79</cp:revision>
  <cp:lastPrinted>2018-12-18T07:51:36Z</cp:lastPrinted>
  <dcterms:created xsi:type="dcterms:W3CDTF">2017-09-16T08:56:52Z</dcterms:created>
  <dcterms:modified xsi:type="dcterms:W3CDTF">2019-03-29T18:15:37Z</dcterms:modified>
</cp:coreProperties>
</file>