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4" r:id="rId2"/>
    <p:sldId id="275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7" autoAdjust="0"/>
    <p:restoredTop sz="99853" autoAdjust="0"/>
  </p:normalViewPr>
  <p:slideViewPr>
    <p:cSldViewPr>
      <p:cViewPr varScale="1">
        <p:scale>
          <a:sx n="92" d="100"/>
          <a:sy n="92" d="100"/>
        </p:scale>
        <p:origin x="1128" y="60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696913"/>
            <a:ext cx="53863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8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/>
              <a:t>Office of International</a:t>
            </a:r>
            <a:r>
              <a:rPr lang="en-US" sz="850" baseline="0" dirty="0"/>
              <a:t> Activities, Division of </a:t>
            </a:r>
            <a:r>
              <a:rPr lang="en-US" sz="850" dirty="0"/>
              <a:t>Membership and Scientific Advancement</a:t>
            </a:r>
          </a:p>
          <a:p>
            <a:pPr algn="r"/>
            <a:r>
              <a:rPr lang="en-US" sz="850" dirty="0"/>
              <a:t>American Chemical Society, 1155 Sixteenth Street NW, Washington, DC 20036.</a:t>
            </a:r>
          </a:p>
          <a:p>
            <a:pPr algn="r"/>
            <a:r>
              <a:rPr lang="en-US" sz="850" dirty="0"/>
              <a:t>2014, all rights reserved. </a:t>
            </a:r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13349" y="161417"/>
            <a:ext cx="921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Acids</a:t>
            </a:r>
            <a:r>
              <a:rPr lang="en-US" sz="1600" b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Bases</a:t>
            </a:r>
            <a:endParaRPr lang="en-US" sz="1100" b="0" noProof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682040" y="150172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400" y="2286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Penunjuk</a:t>
            </a:r>
            <a:r>
              <a:rPr lang="en-US" sz="2000" b="1" dirty="0"/>
              <a:t> pH </a:t>
            </a:r>
            <a:r>
              <a:rPr lang="en-US" sz="2000" b="1" dirty="0" err="1"/>
              <a:t>Semulajadi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02041" y="914400"/>
            <a:ext cx="75417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 err="1"/>
              <a:t>Semua</a:t>
            </a:r>
            <a:r>
              <a:rPr lang="en-US" sz="1000" dirty="0"/>
              <a:t> </a:t>
            </a:r>
            <a:r>
              <a:rPr lang="en-US" sz="1000" dirty="0" err="1"/>
              <a:t>sebatian</a:t>
            </a:r>
            <a:r>
              <a:rPr lang="en-US" sz="1000" dirty="0"/>
              <a:t> </a:t>
            </a:r>
            <a:r>
              <a:rPr lang="en-US" sz="1000" dirty="0" err="1"/>
              <a:t>kimia</a:t>
            </a:r>
            <a:r>
              <a:rPr lang="en-US" sz="1000" dirty="0"/>
              <a:t> </a:t>
            </a:r>
            <a:r>
              <a:rPr lang="en-US" sz="1000" dirty="0" err="1"/>
              <a:t>mengalami</a:t>
            </a:r>
            <a:r>
              <a:rPr lang="en-US" sz="1000" dirty="0"/>
              <a:t> </a:t>
            </a:r>
            <a:r>
              <a:rPr lang="en-US" sz="1000" dirty="0" err="1"/>
              <a:t>peralihan</a:t>
            </a:r>
            <a:r>
              <a:rPr lang="en-US" sz="1000" dirty="0"/>
              <a:t> </a:t>
            </a:r>
            <a:r>
              <a:rPr lang="en-US" sz="1000" dirty="0" err="1"/>
              <a:t>elektronik</a:t>
            </a:r>
            <a:r>
              <a:rPr lang="en-US" sz="1000" dirty="0"/>
              <a:t> </a:t>
            </a:r>
            <a:r>
              <a:rPr lang="en-US" sz="1000" dirty="0" err="1"/>
              <a:t>melalui</a:t>
            </a:r>
            <a:r>
              <a:rPr lang="en-US" sz="1000" dirty="0"/>
              <a:t> </a:t>
            </a:r>
            <a:r>
              <a:rPr lang="en-US" sz="1000" dirty="0" err="1"/>
              <a:t>penyerapan</a:t>
            </a:r>
            <a:r>
              <a:rPr lang="en-US" sz="1000" dirty="0"/>
              <a:t> </a:t>
            </a:r>
            <a:r>
              <a:rPr lang="en-US" sz="1000" dirty="0" err="1"/>
              <a:t>sinaran</a:t>
            </a:r>
            <a:r>
              <a:rPr lang="en-US" sz="1000" dirty="0"/>
              <a:t> </a:t>
            </a:r>
            <a:r>
              <a:rPr lang="en-US" sz="1000" dirty="0" err="1"/>
              <a:t>elektromagnet</a:t>
            </a:r>
            <a:r>
              <a:rPr lang="en-US" sz="1000" dirty="0"/>
              <a:t>. </a:t>
            </a:r>
            <a:r>
              <a:rPr lang="en-US" sz="1000" dirty="0" err="1"/>
              <a:t>Kebanyakan</a:t>
            </a:r>
            <a:r>
              <a:rPr lang="en-US" sz="1000" dirty="0"/>
              <a:t> </a:t>
            </a:r>
            <a:r>
              <a:rPr lang="en-US" sz="1000" dirty="0" err="1"/>
              <a:t>sebatian</a:t>
            </a:r>
            <a:r>
              <a:rPr lang="en-US" sz="1000" dirty="0"/>
              <a:t> </a:t>
            </a:r>
            <a:r>
              <a:rPr lang="en-US" sz="1000" dirty="0" err="1"/>
              <a:t>organik</a:t>
            </a:r>
            <a:r>
              <a:rPr lang="en-US" sz="1000" dirty="0"/>
              <a:t> </a:t>
            </a:r>
            <a:r>
              <a:rPr lang="en-US" sz="1000" dirty="0" err="1"/>
              <a:t>menyerap</a:t>
            </a:r>
            <a:r>
              <a:rPr lang="en-US" sz="1000" dirty="0"/>
              <a:t> </a:t>
            </a:r>
            <a:r>
              <a:rPr lang="en-US" sz="1000" dirty="0" err="1"/>
              <a:t>sinaran</a:t>
            </a:r>
            <a:r>
              <a:rPr lang="en-US" sz="1000" dirty="0"/>
              <a:t> </a:t>
            </a:r>
            <a:r>
              <a:rPr lang="en-US" sz="1000" dirty="0" err="1"/>
              <a:t>elektromagnet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kawasan</a:t>
            </a:r>
            <a:r>
              <a:rPr lang="en-US" sz="1000" dirty="0"/>
              <a:t> ultra </a:t>
            </a:r>
            <a:r>
              <a:rPr lang="en-US" sz="1000" dirty="0" err="1"/>
              <a:t>lembayung</a:t>
            </a:r>
            <a:r>
              <a:rPr lang="en-US" sz="1000" dirty="0"/>
              <a:t> </a:t>
            </a:r>
            <a:r>
              <a:rPr lang="en-US" sz="1000" dirty="0" err="1"/>
              <a:t>dan</a:t>
            </a:r>
            <a:r>
              <a:rPr lang="en-US" sz="1000" dirty="0"/>
              <a:t> </a:t>
            </a:r>
            <a:r>
              <a:rPr lang="en-US" sz="1000" dirty="0" err="1"/>
              <a:t>berwarna</a:t>
            </a:r>
            <a:r>
              <a:rPr lang="en-US" sz="1000" dirty="0"/>
              <a:t> </a:t>
            </a:r>
            <a:r>
              <a:rPr lang="en-US" sz="1000" dirty="0" err="1"/>
              <a:t>putih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tidak</a:t>
            </a:r>
            <a:r>
              <a:rPr lang="en-US" sz="1000" dirty="0"/>
              <a:t> </a:t>
            </a:r>
            <a:r>
              <a:rPr lang="en-US" sz="1000" dirty="0" err="1"/>
              <a:t>berwarna</a:t>
            </a:r>
            <a:r>
              <a:rPr lang="en-US" sz="1000" dirty="0"/>
              <a:t>. </a:t>
            </a:r>
            <a:r>
              <a:rPr lang="en-US" sz="1000" dirty="0" err="1"/>
              <a:t>Walaubagaimanapun</a:t>
            </a:r>
            <a:r>
              <a:rPr lang="en-US" sz="1000" dirty="0"/>
              <a:t>, </a:t>
            </a:r>
            <a:r>
              <a:rPr lang="en-US" sz="1000" dirty="0" err="1"/>
              <a:t>apabila</a:t>
            </a:r>
            <a:r>
              <a:rPr lang="en-US" sz="1000" dirty="0"/>
              <a:t> </a:t>
            </a:r>
            <a:r>
              <a:rPr lang="en-US" sz="1000" dirty="0" err="1"/>
              <a:t>terdapat</a:t>
            </a:r>
            <a:r>
              <a:rPr lang="en-US" sz="1000" dirty="0"/>
              <a:t> </a:t>
            </a:r>
            <a:r>
              <a:rPr lang="en-US" sz="1000" dirty="0" err="1"/>
              <a:t>peralihan</a:t>
            </a:r>
            <a:r>
              <a:rPr lang="en-US" sz="1000" dirty="0"/>
              <a:t> </a:t>
            </a:r>
            <a:r>
              <a:rPr lang="en-US" sz="1000" dirty="0" err="1"/>
              <a:t>penyerapan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kawasan</a:t>
            </a:r>
            <a:r>
              <a:rPr lang="en-US" sz="1000" dirty="0"/>
              <a:t> </a:t>
            </a:r>
            <a:r>
              <a:rPr lang="en-US" sz="1000" dirty="0" err="1"/>
              <a:t>cahaya</a:t>
            </a:r>
            <a:r>
              <a:rPr lang="en-US" sz="1000" dirty="0"/>
              <a:t> </a:t>
            </a:r>
            <a:r>
              <a:rPr lang="en-US" sz="1000" dirty="0" err="1"/>
              <a:t>nampak</a:t>
            </a:r>
            <a:r>
              <a:rPr lang="en-US" sz="1000" dirty="0"/>
              <a:t> (400-750), </a:t>
            </a:r>
            <a:r>
              <a:rPr lang="en-US" sz="1000" dirty="0" err="1"/>
              <a:t>sebatian</a:t>
            </a:r>
            <a:r>
              <a:rPr lang="en-US" sz="1000" dirty="0"/>
              <a:t> </a:t>
            </a:r>
            <a:r>
              <a:rPr lang="en-US" sz="1000" dirty="0" err="1"/>
              <a:t>tersebut</a:t>
            </a:r>
            <a:r>
              <a:rPr lang="en-US" sz="1000" dirty="0"/>
              <a:t> </a:t>
            </a:r>
            <a:r>
              <a:rPr lang="en-US" sz="1000" dirty="0" err="1"/>
              <a:t>adalah</a:t>
            </a:r>
            <a:r>
              <a:rPr lang="en-US" sz="1000" dirty="0"/>
              <a:t> </a:t>
            </a:r>
            <a:r>
              <a:rPr lang="en-US" sz="1000" dirty="0" err="1"/>
              <a:t>berwarna</a:t>
            </a:r>
            <a:r>
              <a:rPr lang="en-US" sz="1000" dirty="0"/>
              <a:t>. </a:t>
            </a:r>
            <a:r>
              <a:rPr lang="en-US" sz="1000" dirty="0" err="1"/>
              <a:t>Sebatian</a:t>
            </a:r>
            <a:r>
              <a:rPr lang="en-US" sz="1000" dirty="0"/>
              <a:t> </a:t>
            </a:r>
            <a:r>
              <a:rPr lang="en-US" sz="1000" dirty="0" err="1"/>
              <a:t>ini</a:t>
            </a:r>
            <a:r>
              <a:rPr lang="en-US" sz="1000" dirty="0"/>
              <a:t> </a:t>
            </a:r>
            <a:r>
              <a:rPr lang="en-US" sz="1000" dirty="0" err="1"/>
              <a:t>mempamerkan</a:t>
            </a:r>
            <a:r>
              <a:rPr lang="en-US" sz="1000" dirty="0"/>
              <a:t> </a:t>
            </a:r>
            <a:r>
              <a:rPr lang="en-US" sz="1000" dirty="0" err="1"/>
              <a:t>warna</a:t>
            </a:r>
            <a:r>
              <a:rPr lang="en-US" sz="1000" dirty="0"/>
              <a:t> yang </a:t>
            </a:r>
            <a:r>
              <a:rPr lang="en-US" sz="1000" dirty="0" err="1"/>
              <a:t>melengkapi</a:t>
            </a:r>
            <a:r>
              <a:rPr lang="en-US" sz="1000" dirty="0"/>
              <a:t> </a:t>
            </a:r>
            <a:r>
              <a:rPr lang="en-US" sz="1000" dirty="0" err="1"/>
              <a:t>warna</a:t>
            </a:r>
            <a:r>
              <a:rPr lang="en-US" sz="1000" dirty="0"/>
              <a:t> yang </a:t>
            </a:r>
            <a:r>
              <a:rPr lang="en-US" sz="1000" dirty="0" err="1"/>
              <a:t>sebenarnya</a:t>
            </a:r>
            <a:r>
              <a:rPr lang="en-US" sz="1000" dirty="0"/>
              <a:t> </a:t>
            </a:r>
            <a:r>
              <a:rPr lang="en-US" sz="1000" dirty="0" err="1"/>
              <a:t>diserap</a:t>
            </a:r>
            <a:r>
              <a:rPr lang="en-US" sz="1000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102041" y="1612627"/>
            <a:ext cx="4042255" cy="312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Sebatian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menyerap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cahaya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kawasan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400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hingga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430 nm (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ungu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kelihatan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hijau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kekuningan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Sebatian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organik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mempunyai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terang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peralihan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 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mengandungi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terkonjugat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Banyak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sebatian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organik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dijumpai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semulajadi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mempamerkan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pelbagai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seperti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pigmen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bunga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serangga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Antosianin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merupakan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sebatian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kimia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memberikan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merah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ungu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dilihat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tumbuhan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juga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bergantung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pH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sekitar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bunga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blue corn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ros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merah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mengandungi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jenis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antosianin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sianina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biru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disebabkan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kehadiran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garam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kalium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sianina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Antosianin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hadir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tumbuhan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glikosida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di mana proses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hidrolisis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menghasilkan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antosianidin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Tiga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antosianidin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penting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sianida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bunga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berwana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merah-biru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merah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pelargonidin (geranium) dan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delfinidin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anggur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96640"/>
            <a:ext cx="309275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19074" y="1588655"/>
            <a:ext cx="2357926" cy="125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err="1">
                <a:solidFill>
                  <a:schemeClr val="tx1"/>
                </a:solidFill>
              </a:rPr>
              <a:t>Warna</a:t>
            </a:r>
            <a:r>
              <a:rPr lang="en-US" sz="1000" b="1" dirty="0">
                <a:solidFill>
                  <a:schemeClr val="tx1"/>
                </a:solidFill>
              </a:rPr>
              <a:t> &amp; </a:t>
            </a:r>
            <a:r>
              <a:rPr lang="en-US" sz="1000" b="1" dirty="0" err="1">
                <a:solidFill>
                  <a:schemeClr val="tx1"/>
                </a:solidFill>
              </a:rPr>
              <a:t>Panjang</a:t>
            </a:r>
            <a:r>
              <a:rPr lang="en-US" sz="1000" b="1" dirty="0">
                <a:solidFill>
                  <a:schemeClr val="tx1"/>
                </a:solidFill>
              </a:rPr>
              <a:t> </a:t>
            </a:r>
            <a:r>
              <a:rPr lang="en-US" sz="1000" b="1" dirty="0" err="1">
                <a:solidFill>
                  <a:schemeClr val="tx1"/>
                </a:solidFill>
              </a:rPr>
              <a:t>gelombang</a:t>
            </a:r>
            <a:endParaRPr lang="en-US" sz="10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955124"/>
              </p:ext>
            </p:extLst>
          </p:nvPr>
        </p:nvGraphicFramePr>
        <p:xfrm>
          <a:off x="4249067" y="1800365"/>
          <a:ext cx="4971133" cy="2009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Document" r:id="rId5" imgW="5961278" imgH="2410457" progId="Word.Document.12">
                  <p:embed/>
                </p:oleObj>
              </mc:Choice>
              <mc:Fallback>
                <p:oleObj name="Document" r:id="rId5" imgW="5961278" imgH="24104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49067" y="1800365"/>
                        <a:ext cx="4971133" cy="2009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3">
            <a:extLst>
              <a:ext uri="{FF2B5EF4-FFF2-40B4-BE49-F238E27FC236}">
                <a16:creationId xmlns:a16="http://schemas.microsoft.com/office/drawing/2014/main" id="{E5012429-0FDD-446A-9F82-C4DA87C154C0}"/>
              </a:ext>
            </a:extLst>
          </p:cNvPr>
          <p:cNvSpPr txBox="1"/>
          <p:nvPr/>
        </p:nvSpPr>
        <p:spPr>
          <a:xfrm rot="16200000">
            <a:off x="-109210" y="195590"/>
            <a:ext cx="914400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048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6097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4145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2193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0242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8290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6338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4387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MY" sz="1400" dirty="0" err="1"/>
              <a:t>Asid</a:t>
            </a:r>
            <a:r>
              <a:rPr lang="en-MY" sz="1400" dirty="0"/>
              <a:t> </a:t>
            </a:r>
            <a:r>
              <a:rPr lang="en-MY" sz="1400" dirty="0" err="1"/>
              <a:t>atau</a:t>
            </a:r>
            <a:endParaRPr lang="en-MY" sz="1400" dirty="0"/>
          </a:p>
          <a:p>
            <a:pPr algn="ctr"/>
            <a:r>
              <a:rPr lang="en-MY" sz="1400" dirty="0"/>
              <a:t>Bes</a:t>
            </a:r>
          </a:p>
        </p:txBody>
      </p:sp>
    </p:spTree>
    <p:extLst>
      <p:ext uri="{BB962C8B-B14F-4D97-AF65-F5344CB8AC3E}">
        <p14:creationId xmlns:p14="http://schemas.microsoft.com/office/powerpoint/2010/main" val="3954139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66800"/>
            <a:ext cx="3429000" cy="3660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dipamerkan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oleh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haiwan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tumbuhan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mengandungi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sebatian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bergantung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keadaan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pH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sekitar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Kobis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ungu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mengandungi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antosianin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boleh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gunakan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larutan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kobis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penunjuk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asid-bes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semulajadi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Terdapat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teori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berbeza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mendefinisi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larutan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berasid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contohnya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Teori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Bronsted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-Lowry yang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mendefinisikan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asid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penderma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1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Teori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Lewis, yang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mendefinisikan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asid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penerima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pasangan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elektron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membentuk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ikatan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kovalen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penderma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pasangan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elektron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Kebiasaannya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mengagak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pH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sesuatu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larutan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berbanding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mengukur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tepat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Oleh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itu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penunjuk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asid-bes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sangat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diperlukan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Sebatian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antosianin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pewarna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dipanggil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penunjuk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sebenarnya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merupakan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asid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organik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sangat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lemah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bertukar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disebabkan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oleh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pendermaan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proton.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578087" y="1219200"/>
            <a:ext cx="4031936" cy="2653844"/>
            <a:chOff x="3578087" y="1219200"/>
            <a:chExt cx="4031936" cy="2653844"/>
          </a:xfrm>
        </p:grpSpPr>
        <p:grpSp>
          <p:nvGrpSpPr>
            <p:cNvPr id="3" name="Group 2"/>
            <p:cNvGrpSpPr/>
            <p:nvPr/>
          </p:nvGrpSpPr>
          <p:grpSpPr>
            <a:xfrm>
              <a:off x="3578087" y="1219200"/>
              <a:ext cx="4031936" cy="2468880"/>
              <a:chOff x="3578087" y="1652664"/>
              <a:chExt cx="4031936" cy="246888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8087" y="1652664"/>
                <a:ext cx="1269824" cy="2468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7424" y="1652664"/>
                <a:ext cx="2682599" cy="2468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" name="TextBox 3"/>
            <p:cNvSpPr txBox="1"/>
            <p:nvPr/>
          </p:nvSpPr>
          <p:spPr>
            <a:xfrm>
              <a:off x="3578087" y="3657600"/>
              <a:ext cx="40319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/>
                <a:t>Gambar oleh </a:t>
              </a:r>
              <a:r>
                <a:rPr lang="en-US" sz="800" dirty="0" err="1"/>
                <a:t>Kelen</a:t>
              </a:r>
              <a:r>
                <a:rPr lang="en-US" sz="800" dirty="0"/>
                <a:t> Fureigh, Puerto Rico, 2014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1295400" y="2286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Penunjuk</a:t>
            </a:r>
            <a:r>
              <a:rPr lang="en-US" sz="2000" b="1"/>
              <a:t> pH Semulajadi</a:t>
            </a:r>
            <a:endParaRPr lang="en-US" sz="200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1AA6A03D-A897-477A-BE0B-157625183D73}"/>
              </a:ext>
            </a:extLst>
          </p:cNvPr>
          <p:cNvSpPr txBox="1"/>
          <p:nvPr/>
        </p:nvSpPr>
        <p:spPr>
          <a:xfrm rot="16200000">
            <a:off x="-109210" y="195590"/>
            <a:ext cx="914400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048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6097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4145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2193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0242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8290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6338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4387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MY" sz="1400" dirty="0" err="1"/>
              <a:t>Asid</a:t>
            </a:r>
            <a:r>
              <a:rPr lang="en-MY" sz="1400" dirty="0"/>
              <a:t> </a:t>
            </a:r>
            <a:r>
              <a:rPr lang="en-MY" sz="1400" dirty="0" err="1"/>
              <a:t>atau</a:t>
            </a:r>
            <a:endParaRPr lang="en-MY" sz="1400" dirty="0"/>
          </a:p>
          <a:p>
            <a:pPr algn="ctr"/>
            <a:r>
              <a:rPr lang="en-MY" sz="1400" dirty="0"/>
              <a:t>Bes</a:t>
            </a:r>
          </a:p>
        </p:txBody>
      </p:sp>
    </p:spTree>
    <p:extLst>
      <p:ext uri="{BB962C8B-B14F-4D97-AF65-F5344CB8AC3E}">
        <p14:creationId xmlns:p14="http://schemas.microsoft.com/office/powerpoint/2010/main" val="121253684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1506</TotalTime>
  <Words>352</Words>
  <Application>Microsoft Office PowerPoint</Application>
  <PresentationFormat>Custom</PresentationFormat>
  <Paragraphs>18</Paragraphs>
  <Slides>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Times New Roman</vt:lpstr>
      <vt:lpstr>Calibri</vt:lpstr>
      <vt:lpstr>TheSans ACS W7 Bold</vt:lpstr>
      <vt:lpstr>Symbol</vt:lpstr>
      <vt:lpstr>Wingdings</vt:lpstr>
      <vt:lpstr>Arial</vt:lpstr>
      <vt:lpstr>1_Template</vt:lpstr>
      <vt:lpstr>Document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A</cp:lastModifiedBy>
  <cp:revision>198</cp:revision>
  <cp:lastPrinted>2013-08-28T20:02:02Z</cp:lastPrinted>
  <dcterms:created xsi:type="dcterms:W3CDTF">2013-07-29T15:01:58Z</dcterms:created>
  <dcterms:modified xsi:type="dcterms:W3CDTF">2018-09-13T07:24:41Z</dcterms:modified>
</cp:coreProperties>
</file>