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76" r:id="rId2"/>
    <p:sldId id="277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9853" autoAdjust="0"/>
  </p:normalViewPr>
  <p:slideViewPr>
    <p:cSldViewPr>
      <p:cViewPr varScale="1">
        <p:scale>
          <a:sx n="171" d="100"/>
          <a:sy n="171" d="100"/>
        </p:scale>
        <p:origin x="900" y="174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/>
              <a:t>Office of International</a:t>
            </a:r>
            <a:r>
              <a:rPr lang="en-US" sz="850" baseline="0" dirty="0"/>
              <a:t> Activities, Division of </a:t>
            </a:r>
            <a:r>
              <a:rPr lang="en-US" sz="850" dirty="0"/>
              <a:t>Membership and Scientific Advancement</a:t>
            </a:r>
          </a:p>
          <a:p>
            <a:pPr algn="r"/>
            <a:r>
              <a:rPr lang="en-US" sz="850" dirty="0"/>
              <a:t>American Chemical Society, 1155 Sixteenth Street NW, Washington, DC 20036.</a:t>
            </a:r>
          </a:p>
          <a:p>
            <a:pPr algn="r"/>
            <a:r>
              <a:rPr lang="en-US" sz="850" dirty="0"/>
              <a:t>2014, all rights reserved. </a:t>
            </a:r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682040" y="150172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  <p:sp>
        <p:nvSpPr>
          <p:cNvPr id="10" name="Rectangle 9"/>
          <p:cNvSpPr/>
          <p:nvPr userDrawn="1"/>
        </p:nvSpPr>
        <p:spPr>
          <a:xfrm rot="16200000">
            <a:off x="-113349" y="161417"/>
            <a:ext cx="921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Acids or Bases</a:t>
            </a:r>
            <a:endParaRPr lang="en-US" sz="1100" b="0" noProof="0" dirty="0"/>
          </a:p>
        </p:txBody>
      </p:sp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594" y="3505200"/>
            <a:ext cx="2386806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71600" y="285690"/>
            <a:ext cx="3810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pH Planet Kita 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228600" y="1008727"/>
            <a:ext cx="289560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/>
              <a:t>Bahan-Bahan</a:t>
            </a:r>
            <a:r>
              <a:rPr lang="en-US" sz="1100" b="1" dirty="0"/>
              <a:t>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100" dirty="0" err="1"/>
              <a:t>Sampel</a:t>
            </a:r>
            <a:r>
              <a:rPr lang="en-US" sz="1100" dirty="0"/>
              <a:t> air (</a:t>
            </a:r>
            <a:r>
              <a:rPr lang="en-US" sz="1100" dirty="0" err="1"/>
              <a:t>laut</a:t>
            </a:r>
            <a:r>
              <a:rPr lang="en-US" sz="1100" dirty="0"/>
              <a:t>, </a:t>
            </a:r>
            <a:r>
              <a:rPr lang="en-US" sz="1100" dirty="0" err="1"/>
              <a:t>sungai</a:t>
            </a:r>
            <a:r>
              <a:rPr lang="en-US" sz="1100" dirty="0"/>
              <a:t>, </a:t>
            </a:r>
            <a:r>
              <a:rPr lang="en-US" sz="1100" dirty="0" err="1"/>
              <a:t>tasik</a:t>
            </a:r>
            <a:r>
              <a:rPr lang="en-US" sz="1100" dirty="0"/>
              <a:t>, etc.)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100" dirty="0" err="1"/>
              <a:t>Penunjuk</a:t>
            </a:r>
            <a:r>
              <a:rPr lang="en-US" sz="1100" dirty="0"/>
              <a:t> pH</a:t>
            </a:r>
          </a:p>
          <a:p>
            <a:pPr marL="649498" lvl="1" indent="-171450">
              <a:buFont typeface="Courier New" pitchFamily="49" charset="0"/>
              <a:buChar char="o"/>
            </a:pPr>
            <a:r>
              <a:rPr lang="en-US" sz="1100" i="1" dirty="0" err="1"/>
              <a:t>Bromotimol</a:t>
            </a:r>
            <a:r>
              <a:rPr lang="en-US" sz="1100" i="1" dirty="0"/>
              <a:t> </a:t>
            </a:r>
            <a:r>
              <a:rPr lang="en-US" sz="1100" i="1" dirty="0" err="1"/>
              <a:t>biru</a:t>
            </a:r>
            <a:endParaRPr lang="en-US" sz="1100" i="1" dirty="0"/>
          </a:p>
          <a:p>
            <a:pPr marL="649498" lvl="1" indent="-171450">
              <a:buFont typeface="Courier New" pitchFamily="49" charset="0"/>
              <a:buChar char="o"/>
            </a:pPr>
            <a:r>
              <a:rPr lang="en-US" sz="1100" i="1" dirty="0"/>
              <a:t>m-</a:t>
            </a:r>
            <a:r>
              <a:rPr lang="en-US" sz="1100" i="1" dirty="0" err="1"/>
              <a:t>kresol</a:t>
            </a:r>
            <a:r>
              <a:rPr lang="en-US" sz="1100" i="1" dirty="0"/>
              <a:t> </a:t>
            </a:r>
            <a:r>
              <a:rPr lang="en-US" sz="1100" i="1" dirty="0" err="1"/>
              <a:t>ungu</a:t>
            </a:r>
            <a:endParaRPr lang="en-US" sz="1100" i="1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>
                <a:solidFill>
                  <a:prstClr val="black"/>
                </a:solidFill>
              </a:rPr>
              <a:t>6 </a:t>
            </a:r>
            <a:r>
              <a:rPr lang="en-US" sz="1100" dirty="0" err="1">
                <a:solidFill>
                  <a:prstClr val="black"/>
                </a:solidFill>
              </a:rPr>
              <a:t>Cawan</a:t>
            </a:r>
            <a:r>
              <a:rPr lang="en-US" sz="1100" dirty="0">
                <a:solidFill>
                  <a:prstClr val="black"/>
                </a:solidFill>
              </a:rPr>
              <a:t> ( 3 </a:t>
            </a:r>
            <a:r>
              <a:rPr lang="en-US" sz="1100" dirty="0" err="1">
                <a:solidFill>
                  <a:prstClr val="black"/>
                </a:solidFill>
              </a:rPr>
              <a:t>oz</a:t>
            </a:r>
            <a:r>
              <a:rPr lang="en-US" sz="1100" dirty="0">
                <a:solidFill>
                  <a:prstClr val="black"/>
                </a:solidFill>
              </a:rPr>
              <a:t>)</a:t>
            </a:r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100" dirty="0" err="1"/>
              <a:t>Penitis</a:t>
            </a:r>
            <a:endParaRPr lang="en-US" sz="1100" dirty="0"/>
          </a:p>
        </p:txBody>
      </p:sp>
      <p:sp>
        <p:nvSpPr>
          <p:cNvPr id="4" name="Rectangle 3"/>
          <p:cNvSpPr/>
          <p:nvPr/>
        </p:nvSpPr>
        <p:spPr>
          <a:xfrm>
            <a:off x="3276600" y="914400"/>
            <a:ext cx="4419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100" b="1" dirty="0" err="1"/>
              <a:t>Prosedur</a:t>
            </a:r>
            <a:r>
              <a:rPr lang="en-US" sz="1100" b="1" dirty="0"/>
              <a:t>:</a:t>
            </a:r>
            <a:endParaRPr lang="en-US" sz="1100" dirty="0"/>
          </a:p>
          <a:p>
            <a:pPr>
              <a:spcAft>
                <a:spcPts val="300"/>
              </a:spcAft>
            </a:pPr>
            <a:r>
              <a:rPr lang="en-US" sz="1100" b="1" dirty="0" err="1"/>
              <a:t>Penyediaan</a:t>
            </a:r>
            <a:r>
              <a:rPr lang="en-US" sz="1100" b="1" dirty="0"/>
              <a:t> </a:t>
            </a:r>
            <a:r>
              <a:rPr lang="en-US" sz="1100" b="1" dirty="0" err="1"/>
              <a:t>Penunjuk</a:t>
            </a:r>
            <a:r>
              <a:rPr lang="en-US" sz="1100" b="1" dirty="0"/>
              <a:t> pH</a:t>
            </a:r>
            <a:endParaRPr lang="en-US" sz="500" dirty="0"/>
          </a:p>
          <a:p>
            <a:pPr>
              <a:spcAft>
                <a:spcPts val="300"/>
              </a:spcAft>
            </a:pPr>
            <a:r>
              <a:rPr lang="en-US" sz="1000" i="1" dirty="0"/>
              <a:t>Nota: </a:t>
            </a:r>
            <a:r>
              <a:rPr lang="en-US" sz="1000" i="1" dirty="0" err="1"/>
              <a:t>bromotimol</a:t>
            </a:r>
            <a:r>
              <a:rPr lang="en-US" sz="1000" i="1" dirty="0"/>
              <a:t> </a:t>
            </a:r>
            <a:r>
              <a:rPr lang="en-US" sz="1000" i="1" dirty="0" err="1"/>
              <a:t>biru</a:t>
            </a:r>
            <a:r>
              <a:rPr lang="en-US" sz="1000" i="1" dirty="0"/>
              <a:t> </a:t>
            </a:r>
            <a:r>
              <a:rPr lang="en-US" sz="1000" i="1" dirty="0" err="1"/>
              <a:t>boleh</a:t>
            </a:r>
            <a:r>
              <a:rPr lang="en-US" sz="1000" i="1" dirty="0"/>
              <a:t> </a:t>
            </a:r>
            <a:r>
              <a:rPr lang="en-US" sz="1000" i="1" dirty="0" err="1"/>
              <a:t>diperolehi</a:t>
            </a:r>
            <a:r>
              <a:rPr lang="en-US" sz="1000" i="1" dirty="0"/>
              <a:t> </a:t>
            </a:r>
            <a:r>
              <a:rPr lang="en-US" sz="1000" i="1" dirty="0" err="1"/>
              <a:t>daripada</a:t>
            </a:r>
            <a:r>
              <a:rPr lang="en-US" sz="1000" i="1" dirty="0"/>
              <a:t> </a:t>
            </a:r>
            <a:r>
              <a:rPr lang="en-US" sz="1000" i="1" dirty="0" err="1"/>
              <a:t>kebanyakan</a:t>
            </a:r>
            <a:r>
              <a:rPr lang="en-US" sz="1000" i="1" dirty="0"/>
              <a:t> </a:t>
            </a:r>
            <a:r>
              <a:rPr lang="en-US" sz="1000" i="1" dirty="0" err="1"/>
              <a:t>kedai</a:t>
            </a:r>
            <a:r>
              <a:rPr lang="en-US" sz="1000" i="1" dirty="0"/>
              <a:t> yang </a:t>
            </a:r>
            <a:r>
              <a:rPr lang="en-US" sz="1000" i="1" dirty="0" err="1"/>
              <a:t>menjual</a:t>
            </a:r>
            <a:r>
              <a:rPr lang="en-US" sz="1000" i="1" dirty="0"/>
              <a:t> </a:t>
            </a:r>
            <a:r>
              <a:rPr lang="en-US" sz="1000" i="1" dirty="0" err="1"/>
              <a:t>barangan</a:t>
            </a:r>
            <a:r>
              <a:rPr lang="en-US" sz="1000" i="1" dirty="0"/>
              <a:t> </a:t>
            </a:r>
            <a:r>
              <a:rPr lang="en-US" sz="1000" i="1" dirty="0" err="1"/>
              <a:t>akuarium</a:t>
            </a:r>
            <a:r>
              <a:rPr lang="en-US" sz="1000" i="1" dirty="0"/>
              <a:t> air </a:t>
            </a:r>
            <a:r>
              <a:rPr lang="en-US" sz="1000" i="1" dirty="0" err="1"/>
              <a:t>tawar</a:t>
            </a:r>
            <a:r>
              <a:rPr lang="en-US" sz="1000" i="1" dirty="0"/>
              <a:t>. m-Kresol </a:t>
            </a:r>
            <a:r>
              <a:rPr lang="en-US" sz="1000" i="1" dirty="0" err="1"/>
              <a:t>ungu</a:t>
            </a:r>
            <a:r>
              <a:rPr lang="en-US" sz="1000" i="1" dirty="0"/>
              <a:t> pula </a:t>
            </a:r>
            <a:r>
              <a:rPr lang="en-US" sz="1000" i="1" dirty="0" err="1"/>
              <a:t>digunakan</a:t>
            </a:r>
            <a:r>
              <a:rPr lang="en-US" sz="1000" i="1" dirty="0"/>
              <a:t> </a:t>
            </a:r>
            <a:r>
              <a:rPr lang="en-US" sz="1000" i="1" dirty="0" err="1"/>
              <a:t>untuk</a:t>
            </a:r>
            <a:r>
              <a:rPr lang="en-US" sz="1000" i="1" dirty="0"/>
              <a:t> </a:t>
            </a:r>
            <a:r>
              <a:rPr lang="en-US" sz="1000" i="1" dirty="0" err="1"/>
              <a:t>sampel</a:t>
            </a:r>
            <a:r>
              <a:rPr lang="en-US" sz="1000" i="1" dirty="0"/>
              <a:t>  air </a:t>
            </a:r>
            <a:r>
              <a:rPr lang="en-US" sz="1000" i="1" dirty="0" err="1"/>
              <a:t>masin</a:t>
            </a:r>
            <a:r>
              <a:rPr lang="en-US" sz="1000" i="1" dirty="0"/>
              <a:t>.</a:t>
            </a:r>
            <a:endParaRPr lang="en-US" sz="300" b="1" dirty="0"/>
          </a:p>
          <a:p>
            <a:pPr>
              <a:spcAft>
                <a:spcPts val="300"/>
              </a:spcAft>
            </a:pPr>
            <a:endParaRPr lang="en-US" sz="500" dirty="0"/>
          </a:p>
          <a:p>
            <a:pPr>
              <a:spcAft>
                <a:spcPts val="300"/>
              </a:spcAft>
            </a:pPr>
            <a:r>
              <a:rPr lang="en-US" sz="1100" b="1" dirty="0" err="1"/>
              <a:t>Bromotimol</a:t>
            </a:r>
            <a:r>
              <a:rPr lang="en-US" sz="1100" b="1" dirty="0"/>
              <a:t> </a:t>
            </a:r>
            <a:r>
              <a:rPr lang="en-US" sz="1100" b="1" dirty="0" err="1"/>
              <a:t>biru</a:t>
            </a:r>
            <a:endParaRPr lang="en-US" sz="1100" b="1" dirty="0"/>
          </a:p>
          <a:p>
            <a:pPr>
              <a:spcAft>
                <a:spcPts val="300"/>
              </a:spcAft>
            </a:pPr>
            <a:r>
              <a:rPr lang="en-US" sz="1100" dirty="0"/>
              <a:t>1. </a:t>
            </a:r>
            <a:r>
              <a:rPr lang="en-US" sz="1100" dirty="0" err="1"/>
              <a:t>Larutkan</a:t>
            </a:r>
            <a:r>
              <a:rPr lang="en-US" sz="1100" dirty="0"/>
              <a:t> 0.1 g </a:t>
            </a:r>
            <a:r>
              <a:rPr lang="en-US" sz="1100" dirty="0" err="1"/>
              <a:t>bromotimol</a:t>
            </a:r>
            <a:r>
              <a:rPr lang="en-US" sz="1100" dirty="0"/>
              <a:t> </a:t>
            </a:r>
            <a:r>
              <a:rPr lang="en-US" sz="1100" dirty="0" err="1"/>
              <a:t>biru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16mL 0.01 M </a:t>
            </a:r>
            <a:r>
              <a:rPr lang="en-US" sz="1100" dirty="0" err="1"/>
              <a:t>NaOH</a:t>
            </a:r>
            <a:r>
              <a:rPr lang="en-US" sz="1100" dirty="0"/>
              <a:t>.</a:t>
            </a:r>
          </a:p>
          <a:p>
            <a:pPr>
              <a:spcAft>
                <a:spcPts val="300"/>
              </a:spcAft>
            </a:pPr>
            <a:r>
              <a:rPr lang="en-US" sz="1100" dirty="0"/>
              <a:t>2. </a:t>
            </a:r>
            <a:r>
              <a:rPr lang="en-US" sz="1100" dirty="0" err="1"/>
              <a:t>Selepas</a:t>
            </a:r>
            <a:r>
              <a:rPr lang="en-US" sz="1100" dirty="0"/>
              <a:t> </a:t>
            </a:r>
            <a:r>
              <a:rPr lang="en-US" sz="1100" dirty="0" err="1"/>
              <a:t>dilarutkan</a:t>
            </a:r>
            <a:r>
              <a:rPr lang="en-US" sz="1100" dirty="0"/>
              <a:t>, </a:t>
            </a:r>
            <a:r>
              <a:rPr lang="en-US" sz="1100" dirty="0" err="1"/>
              <a:t>tambah</a:t>
            </a:r>
            <a:r>
              <a:rPr lang="en-US" sz="1100" dirty="0"/>
              <a:t> 234 mL air </a:t>
            </a:r>
            <a:r>
              <a:rPr lang="en-US" sz="1100" dirty="0" err="1"/>
              <a:t>suling</a:t>
            </a:r>
            <a:r>
              <a:rPr lang="en-US" sz="1100" dirty="0"/>
              <a:t> </a:t>
            </a:r>
            <a:r>
              <a:rPr lang="en-US" sz="1100" dirty="0" err="1"/>
              <a:t>secara</a:t>
            </a:r>
            <a:r>
              <a:rPr lang="en-US" sz="1100" dirty="0"/>
              <a:t> </a:t>
            </a:r>
            <a:r>
              <a:rPr lang="en-US" sz="1100" dirty="0" err="1"/>
              <a:t>perlahan</a:t>
            </a:r>
            <a:r>
              <a:rPr lang="en-US" sz="1100" dirty="0"/>
              <a:t>.</a:t>
            </a:r>
          </a:p>
          <a:p>
            <a:pPr>
              <a:spcAft>
                <a:spcPts val="300"/>
              </a:spcAft>
            </a:pPr>
            <a:r>
              <a:rPr lang="en-US" sz="1100" dirty="0"/>
              <a:t>3. </a:t>
            </a:r>
            <a:r>
              <a:rPr lang="en-US" sz="1100" dirty="0" err="1"/>
              <a:t>Biarkan</a:t>
            </a:r>
            <a:r>
              <a:rPr lang="en-US" sz="1100" dirty="0"/>
              <a:t> </a:t>
            </a:r>
            <a:r>
              <a:rPr lang="en-US" sz="1100" dirty="0" err="1"/>
              <a:t>pada</a:t>
            </a:r>
            <a:r>
              <a:rPr lang="en-US" sz="1100" dirty="0"/>
              <a:t> </a:t>
            </a:r>
            <a:r>
              <a:rPr lang="en-US" sz="1100" dirty="0" err="1"/>
              <a:t>suhu</a:t>
            </a:r>
            <a:r>
              <a:rPr lang="en-US" sz="1100" dirty="0"/>
              <a:t> </a:t>
            </a:r>
            <a:r>
              <a:rPr lang="en-US" sz="1100" dirty="0" err="1"/>
              <a:t>bilik</a:t>
            </a:r>
            <a:r>
              <a:rPr lang="en-US" sz="1100" dirty="0"/>
              <a:t>. </a:t>
            </a:r>
          </a:p>
          <a:p>
            <a:pPr>
              <a:spcAft>
                <a:spcPts val="300"/>
              </a:spcAft>
            </a:pPr>
            <a:r>
              <a:rPr lang="en-US" sz="500" dirty="0"/>
              <a:t> </a:t>
            </a:r>
          </a:p>
          <a:p>
            <a:pPr>
              <a:spcAft>
                <a:spcPts val="300"/>
              </a:spcAft>
            </a:pPr>
            <a:r>
              <a:rPr lang="en-US" sz="1100" b="1" dirty="0"/>
              <a:t>m-</a:t>
            </a:r>
            <a:r>
              <a:rPr lang="en-US" sz="1100" b="1" dirty="0" err="1"/>
              <a:t>kresol</a:t>
            </a:r>
            <a:r>
              <a:rPr lang="en-US" sz="1100" b="1" dirty="0"/>
              <a:t> </a:t>
            </a:r>
            <a:r>
              <a:rPr lang="en-US" sz="1100" b="1" dirty="0" err="1"/>
              <a:t>ungu</a:t>
            </a:r>
            <a:endParaRPr lang="en-US" sz="1100" dirty="0"/>
          </a:p>
          <a:p>
            <a:pPr>
              <a:spcAft>
                <a:spcPts val="300"/>
              </a:spcAft>
            </a:pPr>
            <a:r>
              <a:rPr lang="en-US" sz="1100" dirty="0"/>
              <a:t>1. </a:t>
            </a:r>
            <a:r>
              <a:rPr lang="en-US" sz="1100" dirty="0" err="1"/>
              <a:t>Larutkan</a:t>
            </a:r>
            <a:r>
              <a:rPr lang="en-US" sz="1100" dirty="0"/>
              <a:t> 0.1 g m-</a:t>
            </a:r>
            <a:r>
              <a:rPr lang="en-US" sz="1100" dirty="0" err="1"/>
              <a:t>kresol</a:t>
            </a:r>
            <a:r>
              <a:rPr lang="en-US" sz="1100" dirty="0"/>
              <a:t> </a:t>
            </a:r>
            <a:r>
              <a:rPr lang="en-US" sz="1100" dirty="0" err="1"/>
              <a:t>ungu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26mL 0.01M </a:t>
            </a:r>
            <a:r>
              <a:rPr lang="en-US" sz="1100" dirty="0" err="1"/>
              <a:t>NaOH</a:t>
            </a:r>
            <a:r>
              <a:rPr lang="en-US" sz="1100" dirty="0"/>
              <a:t>.</a:t>
            </a:r>
          </a:p>
          <a:p>
            <a:pPr>
              <a:spcAft>
                <a:spcPts val="300"/>
              </a:spcAft>
            </a:pPr>
            <a:r>
              <a:rPr lang="en-US" sz="1100" dirty="0"/>
              <a:t>2. </a:t>
            </a:r>
            <a:r>
              <a:rPr lang="en-US" sz="1100" dirty="0" err="1"/>
              <a:t>Selepas</a:t>
            </a:r>
            <a:r>
              <a:rPr lang="en-US" sz="1100" dirty="0"/>
              <a:t> </a:t>
            </a:r>
            <a:r>
              <a:rPr lang="en-US" sz="1100" dirty="0" err="1"/>
              <a:t>dilarutkan</a:t>
            </a:r>
            <a:r>
              <a:rPr lang="en-US" sz="1100" dirty="0"/>
              <a:t>, </a:t>
            </a:r>
            <a:r>
              <a:rPr lang="en-US" sz="1100" dirty="0" err="1"/>
              <a:t>tambah</a:t>
            </a:r>
            <a:r>
              <a:rPr lang="en-US" sz="1100" dirty="0"/>
              <a:t> 224mL air </a:t>
            </a:r>
            <a:r>
              <a:rPr lang="en-US" sz="1100" dirty="0" err="1"/>
              <a:t>suling</a:t>
            </a:r>
            <a:r>
              <a:rPr lang="en-US" sz="1100" dirty="0"/>
              <a:t> </a:t>
            </a:r>
            <a:r>
              <a:rPr lang="en-US" sz="1100" dirty="0" err="1"/>
              <a:t>secara</a:t>
            </a:r>
            <a:r>
              <a:rPr lang="en-US" sz="1100" dirty="0"/>
              <a:t> </a:t>
            </a:r>
            <a:r>
              <a:rPr lang="en-US" sz="1100" dirty="0" err="1"/>
              <a:t>perlahan</a:t>
            </a:r>
            <a:r>
              <a:rPr lang="en-US" sz="1100" dirty="0"/>
              <a:t>.</a:t>
            </a:r>
          </a:p>
          <a:p>
            <a:pPr>
              <a:spcAft>
                <a:spcPts val="300"/>
              </a:spcAft>
            </a:pPr>
            <a:r>
              <a:rPr lang="en-US" sz="1100" dirty="0"/>
              <a:t>3. </a:t>
            </a:r>
            <a:r>
              <a:rPr lang="en-US" sz="1100" dirty="0" err="1"/>
              <a:t>Biarkan</a:t>
            </a:r>
            <a:r>
              <a:rPr lang="en-US" sz="1100" dirty="0"/>
              <a:t> </a:t>
            </a:r>
            <a:r>
              <a:rPr lang="en-US" sz="1100" dirty="0" err="1"/>
              <a:t>pada</a:t>
            </a:r>
            <a:r>
              <a:rPr lang="en-US" sz="1100" dirty="0"/>
              <a:t> </a:t>
            </a:r>
            <a:r>
              <a:rPr lang="en-US" sz="1100" dirty="0" err="1"/>
              <a:t>suhu</a:t>
            </a:r>
            <a:r>
              <a:rPr lang="en-US" sz="1100" dirty="0"/>
              <a:t> </a:t>
            </a:r>
            <a:r>
              <a:rPr lang="en-US" sz="1100" dirty="0" err="1"/>
              <a:t>bilik</a:t>
            </a:r>
            <a:r>
              <a:rPr lang="en-US" sz="1100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230171" y="2438400"/>
            <a:ext cx="2819400" cy="1785104"/>
          </a:xfrm>
          <a:prstGeom prst="rect">
            <a:avLst/>
          </a:prstGeom>
          <a:solidFill>
            <a:srgbClr val="0039A6">
              <a:alpha val="10196"/>
            </a:srgbClr>
          </a:solidFill>
        </p:spPr>
        <p:txBody>
          <a:bodyPr wrap="square">
            <a:spAutoFit/>
          </a:bodyPr>
          <a:lstStyle/>
          <a:p>
            <a:r>
              <a:rPr lang="en-US" sz="1100" b="1" dirty="0" err="1"/>
              <a:t>Langkah</a:t>
            </a:r>
            <a:r>
              <a:rPr lang="en-US" sz="1100" b="1" dirty="0"/>
              <a:t> </a:t>
            </a:r>
            <a:r>
              <a:rPr lang="en-US" sz="1100" b="1" dirty="0" err="1"/>
              <a:t>Keselamatan</a:t>
            </a:r>
            <a:endParaRPr lang="en-US" sz="1100" dirty="0"/>
          </a:p>
          <a:p>
            <a:pPr algn="just"/>
            <a:r>
              <a:rPr lang="es-CO" sz="1100" b="1" dirty="0"/>
              <a:t> </a:t>
            </a:r>
            <a:endParaRPr lang="en-US" sz="1100" dirty="0"/>
          </a:p>
          <a:p>
            <a:pPr algn="just"/>
            <a:r>
              <a:rPr lang="ms-MY" sz="1100" dirty="0"/>
              <a:t>Bahan yang digunakan dalam latihan ini tidak berbahaya selagi larutan telah dicairkan mengikut prosedur. Walau bagaimanapun, penunjuk pepejal mungkin merengsa, terutamanya jika tertelan.</a:t>
            </a:r>
            <a:r>
              <a:rPr lang="en-US" sz="1100" dirty="0"/>
              <a:t> </a:t>
            </a:r>
            <a:r>
              <a:rPr lang="ms-MY" sz="1100" dirty="0"/>
              <a:t>Bahan ini  harus dikendalikan dengan berhati-hati semasa penyediaan,</a:t>
            </a:r>
            <a:r>
              <a:rPr lang="en-US" sz="1100" dirty="0"/>
              <a:t> </a:t>
            </a:r>
            <a:r>
              <a:rPr lang="ms-MY" sz="1100" dirty="0"/>
              <a:t>dan anda mesti mencuci tangan dengan segera selepas pengendalian.</a:t>
            </a:r>
            <a:endParaRPr lang="en-US" sz="1100" dirty="0"/>
          </a:p>
        </p:txBody>
      </p:sp>
      <p:sp>
        <p:nvSpPr>
          <p:cNvPr id="7" name="Rectangle 6"/>
          <p:cNvSpPr/>
          <p:nvPr/>
        </p:nvSpPr>
        <p:spPr>
          <a:xfrm>
            <a:off x="6248995" y="3505200"/>
            <a:ext cx="660003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Neutral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0" y="4231243"/>
            <a:ext cx="660003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</a:rPr>
              <a:t>Asid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0" y="4223504"/>
            <a:ext cx="660003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Alkali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3A88975C-2A66-4B98-A27B-DA0A4CD48AB4}"/>
              </a:ext>
            </a:extLst>
          </p:cNvPr>
          <p:cNvSpPr txBox="1"/>
          <p:nvPr/>
        </p:nvSpPr>
        <p:spPr>
          <a:xfrm rot="16200000">
            <a:off x="-109210" y="195590"/>
            <a:ext cx="914400" cy="523220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048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6097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4145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2193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0242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8290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6338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4387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MY" sz="1400" dirty="0" err="1"/>
              <a:t>Asid</a:t>
            </a:r>
            <a:r>
              <a:rPr lang="en-MY" sz="1400" dirty="0"/>
              <a:t> </a:t>
            </a:r>
            <a:r>
              <a:rPr lang="en-MY" sz="1400" dirty="0" err="1"/>
              <a:t>atau</a:t>
            </a:r>
            <a:endParaRPr lang="en-MY" sz="1400" dirty="0"/>
          </a:p>
          <a:p>
            <a:pPr algn="ctr"/>
            <a:r>
              <a:rPr lang="en-MY" sz="1400" dirty="0"/>
              <a:t>Bes</a:t>
            </a:r>
          </a:p>
        </p:txBody>
      </p:sp>
    </p:spTree>
    <p:extLst>
      <p:ext uri="{BB962C8B-B14F-4D97-AF65-F5344CB8AC3E}">
        <p14:creationId xmlns:p14="http://schemas.microsoft.com/office/powerpoint/2010/main" val="103550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209800"/>
            <a:ext cx="3443402" cy="2209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914400"/>
            <a:ext cx="7620000" cy="1574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US" sz="1100" b="1" dirty="0" err="1"/>
              <a:t>Analisis</a:t>
            </a:r>
            <a:r>
              <a:rPr lang="en-US" sz="1100" b="1" dirty="0"/>
              <a:t> </a:t>
            </a:r>
            <a:r>
              <a:rPr lang="en-US" sz="1100" b="1" dirty="0" err="1"/>
              <a:t>Sampel</a:t>
            </a:r>
            <a:r>
              <a:rPr lang="en-US" sz="1100" b="1" dirty="0"/>
              <a:t> Air 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n-US" sz="1100" dirty="0"/>
              <a:t>1. Label 6 </a:t>
            </a:r>
            <a:r>
              <a:rPr lang="en-US" sz="1100" dirty="0" err="1"/>
              <a:t>cawan</a:t>
            </a:r>
            <a:r>
              <a:rPr lang="en-US" sz="1100" dirty="0"/>
              <a:t>, </a:t>
            </a:r>
            <a:r>
              <a:rPr lang="en-US" sz="1100" dirty="0" err="1"/>
              <a:t>daripada</a:t>
            </a:r>
            <a:r>
              <a:rPr lang="en-US" sz="1100" dirty="0"/>
              <a:t> 1 </a:t>
            </a:r>
            <a:r>
              <a:rPr lang="en-US" sz="1100" dirty="0" err="1"/>
              <a:t>hingga</a:t>
            </a:r>
            <a:r>
              <a:rPr lang="en-US" sz="1100" dirty="0"/>
              <a:t> 6,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tandakan</a:t>
            </a:r>
            <a:r>
              <a:rPr lang="en-US" sz="1100" dirty="0"/>
              <a:t> </a:t>
            </a:r>
            <a:r>
              <a:rPr lang="en-US" sz="1100" dirty="0" err="1"/>
              <a:t>pada</a:t>
            </a:r>
            <a:r>
              <a:rPr lang="en-US" sz="1100" dirty="0"/>
              <a:t> </a:t>
            </a:r>
            <a:r>
              <a:rPr lang="en-US" sz="1100" dirty="0" err="1"/>
              <a:t>ketinggian</a:t>
            </a:r>
            <a:r>
              <a:rPr lang="en-US" sz="1100" dirty="0"/>
              <a:t> 0.5 cm di </a:t>
            </a:r>
            <a:r>
              <a:rPr lang="en-US" sz="1100" dirty="0" err="1"/>
              <a:t>setiap</a:t>
            </a:r>
            <a:r>
              <a:rPr lang="en-US" sz="1100" dirty="0"/>
              <a:t> </a:t>
            </a:r>
            <a:r>
              <a:rPr lang="en-US" sz="1100" dirty="0" err="1"/>
              <a:t>cawan</a:t>
            </a:r>
            <a:r>
              <a:rPr lang="en-US" sz="1100" dirty="0"/>
              <a:t>. </a:t>
            </a:r>
          </a:p>
          <a:p>
            <a:pPr>
              <a:spcAft>
                <a:spcPts val="200"/>
              </a:spcAft>
            </a:pPr>
            <a:r>
              <a:rPr lang="en-US" sz="1100" dirty="0"/>
              <a:t>2. Isi 3 </a:t>
            </a:r>
            <a:r>
              <a:rPr lang="en-US" sz="1100" dirty="0" err="1"/>
              <a:t>cawan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sampel</a:t>
            </a:r>
            <a:r>
              <a:rPr lang="en-US" sz="1100" dirty="0"/>
              <a:t> air </a:t>
            </a:r>
            <a:r>
              <a:rPr lang="en-US" sz="1100" dirty="0" err="1"/>
              <a:t>sehingga</a:t>
            </a:r>
            <a:r>
              <a:rPr lang="en-US" sz="1100" dirty="0"/>
              <a:t> </a:t>
            </a:r>
            <a:r>
              <a:rPr lang="en-US" sz="1100" dirty="0" err="1"/>
              <a:t>tanda</a:t>
            </a:r>
            <a:r>
              <a:rPr lang="en-US" sz="1100" dirty="0"/>
              <a:t> </a:t>
            </a:r>
            <a:r>
              <a:rPr lang="en-US" sz="1100" dirty="0" err="1"/>
              <a:t>tersebut</a:t>
            </a:r>
            <a:r>
              <a:rPr lang="en-US" sz="1100" dirty="0"/>
              <a:t> .</a:t>
            </a:r>
          </a:p>
          <a:p>
            <a:pPr>
              <a:spcAft>
                <a:spcPts val="200"/>
              </a:spcAft>
            </a:pPr>
            <a:r>
              <a:rPr lang="en-US" sz="1100" dirty="0"/>
              <a:t>3. </a:t>
            </a:r>
            <a:r>
              <a:rPr lang="en-US" sz="1100" dirty="0" err="1"/>
              <a:t>Tambah</a:t>
            </a:r>
            <a:r>
              <a:rPr lang="en-US" sz="1100" dirty="0"/>
              <a:t> 3 </a:t>
            </a:r>
            <a:r>
              <a:rPr lang="en-US" sz="1100" dirty="0" err="1"/>
              <a:t>titis</a:t>
            </a:r>
            <a:r>
              <a:rPr lang="en-US" sz="1100" dirty="0"/>
              <a:t> </a:t>
            </a:r>
            <a:r>
              <a:rPr lang="en-US" sz="1100" dirty="0" err="1"/>
              <a:t>penunjuk</a:t>
            </a:r>
            <a:r>
              <a:rPr lang="en-US" sz="1100" dirty="0"/>
              <a:t> </a:t>
            </a:r>
            <a:r>
              <a:rPr lang="en-US" sz="1100" dirty="0" err="1"/>
              <a:t>bromotimol</a:t>
            </a:r>
            <a:r>
              <a:rPr lang="en-US" sz="1100" dirty="0"/>
              <a:t> </a:t>
            </a:r>
            <a:r>
              <a:rPr lang="en-US" sz="1100" dirty="0" err="1"/>
              <a:t>biru</a:t>
            </a:r>
            <a:r>
              <a:rPr lang="en-US" sz="1100" dirty="0"/>
              <a:t> </a:t>
            </a:r>
            <a:r>
              <a:rPr lang="en-US" sz="1100" dirty="0" err="1"/>
              <a:t>ke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</a:t>
            </a:r>
            <a:r>
              <a:rPr lang="en-US" sz="1100" dirty="0" err="1"/>
              <a:t>setiap</a:t>
            </a:r>
            <a:r>
              <a:rPr lang="en-US" sz="1100" dirty="0"/>
              <a:t> </a:t>
            </a:r>
            <a:r>
              <a:rPr lang="en-US" sz="1100" dirty="0" err="1"/>
              <a:t>cawan</a:t>
            </a:r>
            <a:r>
              <a:rPr lang="en-US" sz="1100" dirty="0"/>
              <a:t>, dan </a:t>
            </a:r>
            <a:r>
              <a:rPr lang="en-US" sz="1100" dirty="0" err="1"/>
              <a:t>kacau</a:t>
            </a:r>
            <a:r>
              <a:rPr lang="en-US" sz="1100" dirty="0"/>
              <a:t> </a:t>
            </a:r>
            <a:r>
              <a:rPr lang="en-US" sz="1100" dirty="0" err="1"/>
              <a:t>sehingga</a:t>
            </a:r>
            <a:r>
              <a:rPr lang="en-US" sz="1100" dirty="0"/>
              <a:t> </a:t>
            </a:r>
            <a:r>
              <a:rPr lang="en-US" sz="1100" dirty="0" err="1"/>
              <a:t>sebati</a:t>
            </a:r>
            <a:r>
              <a:rPr lang="en-US" sz="1100" dirty="0"/>
              <a:t>.</a:t>
            </a:r>
          </a:p>
          <a:p>
            <a:pPr>
              <a:spcAft>
                <a:spcPts val="200"/>
              </a:spcAft>
            </a:pPr>
            <a:r>
              <a:rPr lang="en-US" sz="1100" dirty="0"/>
              <a:t>4. </a:t>
            </a:r>
            <a:r>
              <a:rPr lang="en-US" sz="1100" dirty="0" err="1"/>
              <a:t>Gunakan</a:t>
            </a:r>
            <a:r>
              <a:rPr lang="en-US" sz="1100" dirty="0"/>
              <a:t> </a:t>
            </a:r>
            <a:r>
              <a:rPr lang="en-US" sz="1100" dirty="0" err="1"/>
              <a:t>jadual</a:t>
            </a:r>
            <a:r>
              <a:rPr lang="en-US" sz="1100" dirty="0"/>
              <a:t> </a:t>
            </a:r>
            <a:r>
              <a:rPr lang="en-US" sz="1100" dirty="0" err="1"/>
              <a:t>warna</a:t>
            </a:r>
            <a:r>
              <a:rPr lang="en-US" sz="1100" dirty="0"/>
              <a:t> </a:t>
            </a:r>
            <a:r>
              <a:rPr lang="en-US" sz="1100" dirty="0" err="1"/>
              <a:t>untuk</a:t>
            </a:r>
            <a:r>
              <a:rPr lang="en-US" sz="1100" dirty="0"/>
              <a:t> </a:t>
            </a:r>
            <a:r>
              <a:rPr lang="en-US" sz="1100" dirty="0" err="1"/>
              <a:t>menganggar</a:t>
            </a:r>
            <a:r>
              <a:rPr lang="en-US" sz="1100" dirty="0"/>
              <a:t> pH </a:t>
            </a:r>
            <a:r>
              <a:rPr lang="en-US" sz="1100" dirty="0" err="1"/>
              <a:t>setiap</a:t>
            </a:r>
            <a:r>
              <a:rPr lang="en-US" sz="1100" dirty="0"/>
              <a:t> </a:t>
            </a:r>
            <a:r>
              <a:rPr lang="en-US" sz="1100" dirty="0" err="1"/>
              <a:t>larutan</a:t>
            </a:r>
            <a:r>
              <a:rPr lang="en-US" sz="1100" dirty="0"/>
              <a:t>, dan </a:t>
            </a:r>
            <a:r>
              <a:rPr lang="en-US" sz="1100" dirty="0" err="1"/>
              <a:t>catat</a:t>
            </a:r>
            <a:r>
              <a:rPr lang="en-US" sz="1100" dirty="0"/>
              <a:t> </a:t>
            </a:r>
            <a:r>
              <a:rPr lang="en-US" sz="1100" dirty="0" err="1"/>
              <a:t>keputusan</a:t>
            </a:r>
            <a:r>
              <a:rPr lang="en-US" sz="1100" dirty="0"/>
              <a:t> pH </a:t>
            </a:r>
            <a:r>
              <a:rPr lang="en-US" sz="1100" dirty="0" err="1"/>
              <a:t>setiap</a:t>
            </a:r>
            <a:r>
              <a:rPr lang="en-US" sz="1100" dirty="0"/>
              <a:t> </a:t>
            </a:r>
            <a:r>
              <a:rPr lang="en-US" sz="1100" dirty="0" err="1"/>
              <a:t>cawan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pH </a:t>
            </a:r>
            <a:r>
              <a:rPr lang="en-US" sz="1100" dirty="0" err="1"/>
              <a:t>beserta</a:t>
            </a:r>
            <a:r>
              <a:rPr lang="en-US" sz="1100" dirty="0"/>
              <a:t> </a:t>
            </a:r>
            <a:r>
              <a:rPr lang="en-US" sz="1100" dirty="0" err="1"/>
              <a:t>titik</a:t>
            </a:r>
            <a:r>
              <a:rPr lang="en-US" sz="1100" dirty="0"/>
              <a:t> </a:t>
            </a:r>
            <a:r>
              <a:rPr lang="en-US" sz="1100" dirty="0" err="1"/>
              <a:t>perpuluhan</a:t>
            </a:r>
            <a:r>
              <a:rPr lang="en-US" sz="1100" dirty="0"/>
              <a:t>.</a:t>
            </a:r>
          </a:p>
          <a:p>
            <a:pPr>
              <a:spcAft>
                <a:spcPts val="200"/>
              </a:spcAft>
            </a:pPr>
            <a:r>
              <a:rPr lang="en-US" sz="1100" dirty="0"/>
              <a:t>5. </a:t>
            </a:r>
            <a:r>
              <a:rPr lang="en-US" sz="1100" dirty="0" err="1"/>
              <a:t>Sekiranya</a:t>
            </a:r>
            <a:r>
              <a:rPr lang="en-US" sz="1100" dirty="0"/>
              <a:t> pH </a:t>
            </a:r>
            <a:r>
              <a:rPr lang="en-US" sz="1100" dirty="0" err="1"/>
              <a:t>sampel</a:t>
            </a:r>
            <a:r>
              <a:rPr lang="en-US" sz="1100" dirty="0"/>
              <a:t> </a:t>
            </a:r>
            <a:r>
              <a:rPr lang="en-US" sz="1100" dirty="0" err="1"/>
              <a:t>sama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melebihi</a:t>
            </a:r>
            <a:r>
              <a:rPr lang="en-US" sz="1100" dirty="0"/>
              <a:t> 7.6, </a:t>
            </a:r>
            <a:r>
              <a:rPr lang="en-US" sz="1100" dirty="0" err="1"/>
              <a:t>ulang</a:t>
            </a:r>
            <a:r>
              <a:rPr lang="en-US" sz="1100" dirty="0"/>
              <a:t> </a:t>
            </a:r>
            <a:r>
              <a:rPr lang="en-US" sz="1100" dirty="0" err="1"/>
              <a:t>ujian</a:t>
            </a:r>
            <a:r>
              <a:rPr lang="en-US" sz="1100" dirty="0"/>
              <a:t> </a:t>
            </a:r>
            <a:r>
              <a:rPr lang="en-US" sz="1100" dirty="0" err="1"/>
              <a:t>tiga</a:t>
            </a:r>
            <a:r>
              <a:rPr lang="en-US" sz="1100" dirty="0"/>
              <a:t> kali, kali </a:t>
            </a:r>
            <a:r>
              <a:rPr lang="en-US" sz="1100" dirty="0" err="1"/>
              <a:t>ini</a:t>
            </a:r>
            <a:r>
              <a:rPr lang="en-US" sz="1100" dirty="0"/>
              <a:t> </a:t>
            </a:r>
            <a:r>
              <a:rPr lang="en-US" sz="1100" dirty="0" err="1"/>
              <a:t>menggunakan</a:t>
            </a:r>
            <a:r>
              <a:rPr lang="en-US" sz="1100" dirty="0"/>
              <a:t> </a:t>
            </a:r>
            <a:r>
              <a:rPr lang="en-US" sz="1100" dirty="0" err="1"/>
              <a:t>penunjuk</a:t>
            </a:r>
            <a:r>
              <a:rPr lang="en-US" sz="1100" dirty="0"/>
              <a:t> m-</a:t>
            </a:r>
            <a:r>
              <a:rPr lang="en-US" sz="1100" dirty="0" err="1"/>
              <a:t>kresol</a:t>
            </a:r>
            <a:r>
              <a:rPr lang="en-US" sz="1100" dirty="0"/>
              <a:t> </a:t>
            </a:r>
            <a:r>
              <a:rPr lang="en-US" sz="1100" dirty="0" err="1"/>
              <a:t>ungu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catat</a:t>
            </a:r>
            <a:r>
              <a:rPr lang="en-US" sz="1100" dirty="0"/>
              <a:t> </a:t>
            </a:r>
            <a:r>
              <a:rPr lang="en-US" sz="1100" dirty="0" err="1"/>
              <a:t>keputusannya</a:t>
            </a:r>
            <a:r>
              <a:rPr lang="en-US" sz="1100" dirty="0"/>
              <a:t>. 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1600" y="285690"/>
            <a:ext cx="3810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pH Planet Kita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514600" y="4191000"/>
            <a:ext cx="21336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i="1" dirty="0"/>
              <a:t>http://</a:t>
            </a:r>
            <a:r>
              <a:rPr lang="en-US" sz="900" i="1" dirty="0" err="1"/>
              <a:t>water.chemistry2011.org</a:t>
            </a:r>
            <a:r>
              <a:rPr lang="en-US" sz="900" i="1" dirty="0"/>
              <a:t>/web/</a:t>
            </a:r>
            <a:r>
              <a:rPr lang="en-US" sz="900" i="1" dirty="0" err="1"/>
              <a:t>iyc</a:t>
            </a:r>
            <a:endParaRPr lang="en-US" sz="900" i="1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75" y="2458408"/>
            <a:ext cx="3705625" cy="171258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00800" y="2717790"/>
            <a:ext cx="990600" cy="177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</a:rPr>
              <a:t>Bromotimol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biru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95800" y="3784590"/>
            <a:ext cx="990600" cy="177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m-</a:t>
            </a:r>
            <a:r>
              <a:rPr lang="en-US" sz="900" dirty="0" err="1">
                <a:solidFill>
                  <a:schemeClr val="tx1"/>
                </a:solidFill>
              </a:rPr>
              <a:t>kresol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ungu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14800" y="2244058"/>
            <a:ext cx="1600200" cy="20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err="1">
                <a:solidFill>
                  <a:schemeClr val="tx1"/>
                </a:solidFill>
              </a:rPr>
              <a:t>Jadual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en-US" sz="900" b="1" dirty="0" err="1">
                <a:solidFill>
                  <a:schemeClr val="tx1"/>
                </a:solidFill>
              </a:rPr>
              <a:t>warna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en-US" sz="900" b="1" dirty="0" err="1">
                <a:solidFill>
                  <a:schemeClr val="tx1"/>
                </a:solidFill>
              </a:rPr>
              <a:t>penunjuk</a:t>
            </a:r>
            <a:r>
              <a:rPr lang="en-US" sz="900" b="1" dirty="0">
                <a:solidFill>
                  <a:schemeClr val="tx1"/>
                </a:solidFill>
              </a:rPr>
              <a:t> pH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152400" y="2447278"/>
            <a:ext cx="2209800" cy="234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err="1">
                <a:solidFill>
                  <a:schemeClr val="tx1"/>
                </a:solidFill>
              </a:rPr>
              <a:t>Jadual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en-US" sz="900" b="1" dirty="0" err="1">
                <a:solidFill>
                  <a:schemeClr val="tx1"/>
                </a:solidFill>
              </a:rPr>
              <a:t>warna</a:t>
            </a:r>
            <a:r>
              <a:rPr lang="en-US" sz="900" b="1" dirty="0">
                <a:solidFill>
                  <a:schemeClr val="tx1"/>
                </a:solidFill>
              </a:rPr>
              <a:t> </a:t>
            </a:r>
            <a:r>
              <a:rPr lang="en-US" sz="900" b="1" dirty="0" err="1">
                <a:solidFill>
                  <a:schemeClr val="tx1"/>
                </a:solidFill>
              </a:rPr>
              <a:t>biru-merah-hijau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16200000">
            <a:off x="73280" y="3155153"/>
            <a:ext cx="622423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err="1">
                <a:solidFill>
                  <a:schemeClr val="tx1"/>
                </a:solidFill>
              </a:rPr>
              <a:t>Bromotimol</a:t>
            </a:r>
            <a:r>
              <a:rPr lang="en-US" sz="700" dirty="0">
                <a:solidFill>
                  <a:schemeClr val="tx1"/>
                </a:solidFill>
              </a:rPr>
              <a:t> </a:t>
            </a:r>
            <a:r>
              <a:rPr lang="en-US" sz="700" dirty="0" err="1">
                <a:solidFill>
                  <a:schemeClr val="tx1"/>
                </a:solidFill>
              </a:rPr>
              <a:t>biru</a:t>
            </a:r>
            <a:endParaRPr lang="en-US" sz="700" dirty="0">
              <a:solidFill>
                <a:schemeClr val="tx1"/>
              </a:solidFill>
            </a:endParaRPr>
          </a:p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16200000">
            <a:off x="73280" y="3727389"/>
            <a:ext cx="622423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</a:rPr>
              <a:t>m-</a:t>
            </a:r>
            <a:r>
              <a:rPr lang="en-US" sz="700" dirty="0" err="1">
                <a:solidFill>
                  <a:schemeClr val="tx1"/>
                </a:solidFill>
              </a:rPr>
              <a:t>kresol</a:t>
            </a:r>
            <a:r>
              <a:rPr lang="en-US" sz="700" dirty="0">
                <a:solidFill>
                  <a:schemeClr val="tx1"/>
                </a:solidFill>
              </a:rPr>
              <a:t> </a:t>
            </a:r>
            <a:r>
              <a:rPr lang="en-US" sz="700" dirty="0" err="1">
                <a:solidFill>
                  <a:schemeClr val="tx1"/>
                </a:solidFill>
              </a:rPr>
              <a:t>ungu</a:t>
            </a:r>
            <a:endParaRPr lang="en-US" sz="700" dirty="0">
              <a:solidFill>
                <a:schemeClr val="tx1"/>
              </a:solidFill>
            </a:endParaRPr>
          </a:p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190500" y="3581400"/>
            <a:ext cx="3429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">
            <a:extLst>
              <a:ext uri="{FF2B5EF4-FFF2-40B4-BE49-F238E27FC236}">
                <a16:creationId xmlns:a16="http://schemas.microsoft.com/office/drawing/2014/main" id="{73A7D912-81A9-4A4C-876C-61B73CE6BF67}"/>
              </a:ext>
            </a:extLst>
          </p:cNvPr>
          <p:cNvSpPr txBox="1"/>
          <p:nvPr/>
        </p:nvSpPr>
        <p:spPr>
          <a:xfrm rot="16200000">
            <a:off x="-109210" y="195590"/>
            <a:ext cx="914400" cy="523220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048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6097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4145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2193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0242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8290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6338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4387" algn="l" defTabSz="956097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MY" sz="1400" dirty="0" err="1"/>
              <a:t>Asid</a:t>
            </a:r>
            <a:r>
              <a:rPr lang="en-MY" sz="1400" dirty="0"/>
              <a:t> </a:t>
            </a:r>
            <a:r>
              <a:rPr lang="en-MY" sz="1400" dirty="0" err="1"/>
              <a:t>atau</a:t>
            </a:r>
            <a:endParaRPr lang="en-MY" sz="1400" dirty="0"/>
          </a:p>
          <a:p>
            <a:pPr algn="ctr"/>
            <a:r>
              <a:rPr lang="en-MY" sz="1400" dirty="0"/>
              <a:t>Bes</a:t>
            </a:r>
          </a:p>
        </p:txBody>
      </p:sp>
    </p:spTree>
    <p:extLst>
      <p:ext uri="{BB962C8B-B14F-4D97-AF65-F5344CB8AC3E}">
        <p14:creationId xmlns:p14="http://schemas.microsoft.com/office/powerpoint/2010/main" val="236020361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1459</TotalTime>
  <Words>229</Words>
  <Application>Microsoft Office PowerPoint</Application>
  <PresentationFormat>Custom</PresentationFormat>
  <Paragraphs>45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Calibri</vt:lpstr>
      <vt:lpstr>Wingdings</vt:lpstr>
      <vt:lpstr>Arial</vt:lpstr>
      <vt:lpstr>TheSans ACS W7 Bold</vt:lpstr>
      <vt:lpstr>Courier New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UKM</cp:lastModifiedBy>
  <cp:revision>194</cp:revision>
  <cp:lastPrinted>2013-08-28T20:02:02Z</cp:lastPrinted>
  <dcterms:created xsi:type="dcterms:W3CDTF">2013-07-29T15:01:58Z</dcterms:created>
  <dcterms:modified xsi:type="dcterms:W3CDTF">2018-09-13T08:56:30Z</dcterms:modified>
</cp:coreProperties>
</file>