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0" r:id="rId2"/>
    <p:sldId id="259" r:id="rId3"/>
    <p:sldId id="264" r:id="rId4"/>
    <p:sldId id="267" r:id="rId5"/>
    <p:sldId id="268" r:id="rId6"/>
    <p:sldId id="262" r:id="rId7"/>
    <p:sldId id="269" r:id="rId8"/>
    <p:sldId id="263" r:id="rId9"/>
    <p:sldId id="265" r:id="rId10"/>
    <p:sldId id="266" r:id="rId11"/>
  </p:sldIdLst>
  <p:sldSz cx="9144000" cy="6858000" type="screen4x3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34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41772C-6B0B-4E34-BAF4-C1F30D6931B6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5CB84-DEA3-41EE-8558-BA5843A8B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743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42AB5F7-86B8-4AED-8B83-CCDD5554F299}" type="slidenum">
              <a:rPr lang="en-GB" altLang="en-US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GB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42AB5F7-86B8-4AED-8B83-CCDD5554F299}" type="slidenum">
              <a:rPr lang="en-GB" altLang="en-US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GB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42AB5F7-86B8-4AED-8B83-CCDD5554F299}" type="slidenum">
              <a:rPr lang="en-GB" altLang="en-US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GB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42AB5F7-86B8-4AED-8B83-CCDD5554F299}" type="slidenum">
              <a:rPr lang="en-GB" altLang="en-US"/>
              <a:pPr algn="r" eaLnBrk="1" hangingPunct="1">
                <a:spcBef>
                  <a:spcPct val="0"/>
                </a:spcBef>
              </a:pPr>
              <a:t>4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42AB5F7-86B8-4AED-8B83-CCDD5554F299}" type="slidenum">
              <a:rPr lang="en-GB" altLang="en-US"/>
              <a:pPr algn="r" eaLnBrk="1" hangingPunct="1">
                <a:spcBef>
                  <a:spcPct val="0"/>
                </a:spcBef>
              </a:pPr>
              <a:t>5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42AB5F7-86B8-4AED-8B83-CCDD5554F299}" type="slidenum">
              <a:rPr lang="en-GB" altLang="en-US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en-GB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42AB5F7-86B8-4AED-8B83-CCDD5554F299}" type="slidenum">
              <a:rPr lang="en-GB" altLang="en-US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GB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42AB5F7-86B8-4AED-8B83-CCDD5554F299}" type="slidenum">
              <a:rPr lang="en-GB" altLang="en-US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GB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42AB5F7-86B8-4AED-8B83-CCDD5554F299}" type="slidenum">
              <a:rPr lang="en-GB" altLang="en-US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GB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27100" eaLnBrk="0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42AB5F7-86B8-4AED-8B83-CCDD5554F299}" type="slidenum">
              <a:rPr lang="en-GB" altLang="en-US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GB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0"/>
            <a:ext cx="6589713" cy="6858000"/>
          </a:xfrm>
          <a:prstGeom prst="rect">
            <a:avLst/>
          </a:prstGeom>
          <a:solidFill>
            <a:srgbClr val="0039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0" y="0"/>
            <a:ext cx="6589713" cy="119697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6" name="Line 9"/>
          <p:cNvSpPr>
            <a:spLocks noChangeShapeType="1"/>
          </p:cNvSpPr>
          <p:nvPr userDrawn="1"/>
        </p:nvSpPr>
        <p:spPr bwMode="auto">
          <a:xfrm flipV="1">
            <a:off x="358775" y="0"/>
            <a:ext cx="0" cy="6858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</a:pPr>
            <a:endParaRPr lang="en-US" sz="2400">
              <a:solidFill>
                <a:srgbClr val="0054A6"/>
              </a:solidFill>
              <a:ea typeface="ＭＳ Ｐゴシック" pitchFamily="34" charset="-128"/>
            </a:endParaRPr>
          </a:p>
        </p:txBody>
      </p:sp>
      <p:pic>
        <p:nvPicPr>
          <p:cNvPr id="7" name="Picture 12" descr="ACS_Chemistry_for_Life_CMYK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325563"/>
            <a:ext cx="18478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27088" y="2636838"/>
            <a:ext cx="5329237" cy="2551112"/>
          </a:xfrm>
        </p:spPr>
        <p:txBody>
          <a:bodyPr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27088" y="5473700"/>
            <a:ext cx="5329237" cy="908050"/>
          </a:xfrm>
        </p:spPr>
        <p:txBody>
          <a:bodyPr/>
          <a:lstStyle>
            <a:lvl1pPr marL="0" indent="0"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0"/>
          </p:nvPr>
        </p:nvSpPr>
        <p:spPr>
          <a:xfrm>
            <a:off x="817563" y="925513"/>
            <a:ext cx="2895600" cy="279400"/>
          </a:xfrm>
        </p:spPr>
        <p:txBody>
          <a:bodyPr/>
          <a:lstStyle>
            <a:lvl1pPr algn="ctr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>
                <a:solidFill>
                  <a:srgbClr val="0054A6"/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</p:spTree>
    <p:extLst>
      <p:ext uri="{BB962C8B-B14F-4D97-AF65-F5344CB8AC3E}">
        <p14:creationId xmlns:p14="http://schemas.microsoft.com/office/powerpoint/2010/main" val="319369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mtClean="0"/>
            </a:lvl1pPr>
          </a:lstStyle>
          <a:p>
            <a:pPr>
              <a:defRPr/>
            </a:pPr>
            <a:fld id="{363B9C47-D490-4B52-8093-E4165A9850C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25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mtClean="0"/>
            </a:lvl1pPr>
          </a:lstStyle>
          <a:p>
            <a:pPr>
              <a:defRPr/>
            </a:pPr>
            <a:fld id="{05C04733-2B7D-4AAD-B69F-C3EB7261A73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47605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088" y="1773238"/>
            <a:ext cx="3852862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2350" y="1773238"/>
            <a:ext cx="385445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mtClean="0"/>
            </a:lvl1pPr>
          </a:lstStyle>
          <a:p>
            <a:pPr>
              <a:defRPr/>
            </a:pPr>
            <a:fld id="{6204553C-A04F-4DF3-8F55-732ED040120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61541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mtClean="0"/>
            </a:lvl1pPr>
          </a:lstStyle>
          <a:p>
            <a:pPr>
              <a:defRPr/>
            </a:pPr>
            <a:fld id="{C801DF90-D8F2-4279-946E-5873BCF540E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4178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mtClean="0"/>
            </a:lvl1pPr>
          </a:lstStyle>
          <a:p>
            <a:pPr>
              <a:defRPr/>
            </a:pPr>
            <a:fld id="{4895D19B-4413-474B-9C90-FC7F922CFB4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81627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mtClean="0"/>
            </a:lvl1pPr>
          </a:lstStyle>
          <a:p>
            <a:pPr>
              <a:defRPr/>
            </a:pPr>
            <a:fld id="{CF032449-6F97-4AB8-9D78-54D43AD5390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1856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mtClean="0"/>
            </a:lvl1pPr>
          </a:lstStyle>
          <a:p>
            <a:pPr>
              <a:defRPr/>
            </a:pPr>
            <a:fld id="{E74AED07-01C6-4458-A308-F6852704777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30406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mtClean="0"/>
            </a:lvl1pPr>
          </a:lstStyle>
          <a:p>
            <a:pPr>
              <a:defRPr/>
            </a:pPr>
            <a:fld id="{FEF24162-99AC-4153-9F57-7BB68C21C73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67182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mtClean="0"/>
            </a:lvl1pPr>
          </a:lstStyle>
          <a:p>
            <a:pPr>
              <a:defRPr/>
            </a:pPr>
            <a:fld id="{DEB98493-F2EE-422B-A64D-41A8F040DBA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06161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3063" y="319088"/>
            <a:ext cx="1963737" cy="58070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7088" y="319088"/>
            <a:ext cx="5743575" cy="5807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mtClean="0"/>
            </a:lvl1pPr>
          </a:lstStyle>
          <a:p>
            <a:pPr>
              <a:defRPr/>
            </a:pPr>
            <a:fld id="{A9B578E1-C94B-4F47-B11D-A89215F4F71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7877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en-GB"/>
              <a:t>American Chemical Society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mtClean="0"/>
            </a:lvl1pPr>
          </a:lstStyle>
          <a:p>
            <a:pPr>
              <a:defRPr/>
            </a:pPr>
            <a:fld id="{B6DAE637-594B-4676-8A04-82A3CF65850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8508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319088"/>
            <a:ext cx="5616575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773238"/>
            <a:ext cx="7859712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17563" y="6462713"/>
            <a:ext cx="28956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800" b="1">
                <a:solidFill>
                  <a:srgbClr val="0039A6"/>
                </a:solidFill>
                <a:latin typeface="Arial" charset="0"/>
                <a:ea typeface="+mn-ea"/>
              </a:defRPr>
            </a:lvl1pPr>
          </a:lstStyle>
          <a:p>
            <a:pPr fontAlgn="base">
              <a:defRPr/>
            </a:pPr>
            <a:r>
              <a:rPr lang="en-GB"/>
              <a:t>American Chemical Society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08800" y="6464300"/>
            <a:ext cx="1773238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800" b="1" smtClean="0">
                <a:solidFill>
                  <a:srgbClr val="0039A6"/>
                </a:solidFill>
              </a:defRPr>
            </a:lvl1pPr>
          </a:lstStyle>
          <a:p>
            <a:pPr fontAlgn="base">
              <a:defRPr/>
            </a:pPr>
            <a:fld id="{B359C221-C1AE-4C8B-81D5-BF80BB691E05}" type="slidenum">
              <a:rPr lang="en-GB" altLang="en-US">
                <a:ea typeface="ＭＳ Ｐゴシック" pitchFamily="34" charset="-128"/>
              </a:rPr>
              <a:pPr fontAlgn="base">
                <a:defRPr/>
              </a:pPr>
              <a:t>‹#›</a:t>
            </a:fld>
            <a:endParaRPr lang="en-GB" altLang="en-US">
              <a:ea typeface="ＭＳ Ｐゴシック" pitchFamily="34" charset="-128"/>
            </a:endParaRPr>
          </a:p>
        </p:txBody>
      </p:sp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0" y="0"/>
            <a:ext cx="360363" cy="6858000"/>
          </a:xfrm>
          <a:prstGeom prst="rect">
            <a:avLst/>
          </a:prstGeom>
          <a:solidFill>
            <a:srgbClr val="0039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1031" name="Rectangle 8"/>
          <p:cNvSpPr>
            <a:spLocks noChangeArrowheads="1"/>
          </p:cNvSpPr>
          <p:nvPr userDrawn="1"/>
        </p:nvSpPr>
        <p:spPr bwMode="auto">
          <a:xfrm>
            <a:off x="0" y="0"/>
            <a:ext cx="360363" cy="1198563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  <a:defRPr sz="2400">
                <a:solidFill>
                  <a:srgbClr val="0054A6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1032" name="Line 13"/>
          <p:cNvSpPr>
            <a:spLocks noChangeShapeType="1"/>
          </p:cNvSpPr>
          <p:nvPr userDrawn="1"/>
        </p:nvSpPr>
        <p:spPr bwMode="auto">
          <a:xfrm>
            <a:off x="827088" y="6381750"/>
            <a:ext cx="7848600" cy="0"/>
          </a:xfrm>
          <a:prstGeom prst="line">
            <a:avLst/>
          </a:prstGeom>
          <a:noFill/>
          <a:ln w="9525">
            <a:solidFill>
              <a:srgbClr val="0054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lnSpc>
                <a:spcPct val="90000"/>
              </a:lnSpc>
              <a:spcBef>
                <a:spcPct val="10000"/>
              </a:spcBef>
              <a:spcAft>
                <a:spcPct val="40000"/>
              </a:spcAft>
            </a:pPr>
            <a:endParaRPr lang="en-US" sz="2400">
              <a:solidFill>
                <a:srgbClr val="0054A6"/>
              </a:solidFill>
              <a:ea typeface="ＭＳ Ｐゴシック" pitchFamily="34" charset="-128"/>
            </a:endParaRPr>
          </a:p>
        </p:txBody>
      </p:sp>
      <p:pic>
        <p:nvPicPr>
          <p:cNvPr id="1033" name="Picture 19" descr="ACS_Chemistry_for_Life_CMYK_Logo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404813"/>
            <a:ext cx="18478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3962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0039A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10000"/>
        </a:spcBef>
        <a:spcAft>
          <a:spcPct val="40000"/>
        </a:spcAft>
        <a:buChar char="•"/>
        <a:defRPr>
          <a:solidFill>
            <a:srgbClr val="0039A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0000"/>
        </a:spcBef>
        <a:spcAft>
          <a:spcPct val="40000"/>
        </a:spcAft>
        <a:buChar char="–"/>
        <a:defRPr sz="1600">
          <a:solidFill>
            <a:srgbClr val="0039A6"/>
          </a:solidFill>
          <a:latin typeface="+mn-lt"/>
        </a:defRPr>
      </a:lvl2pPr>
      <a:lvl3pPr marL="1143000" indent="-228600" algn="l" rtl="0" eaLnBrk="0" fontAlgn="base" hangingPunct="0">
        <a:spcBef>
          <a:spcPct val="10000"/>
        </a:spcBef>
        <a:spcAft>
          <a:spcPct val="40000"/>
        </a:spcAft>
        <a:buChar char="•"/>
        <a:defRPr sz="1400">
          <a:solidFill>
            <a:srgbClr val="0039A6"/>
          </a:solidFill>
          <a:latin typeface="+mn-lt"/>
        </a:defRPr>
      </a:lvl3pPr>
      <a:lvl4pPr marL="1600200" indent="-228600" algn="l" rtl="0" eaLnBrk="0" fontAlgn="base" hangingPunct="0">
        <a:spcBef>
          <a:spcPct val="10000"/>
        </a:spcBef>
        <a:spcAft>
          <a:spcPct val="40000"/>
        </a:spcAft>
        <a:buChar char="–"/>
        <a:defRPr sz="1200">
          <a:solidFill>
            <a:srgbClr val="0039A6"/>
          </a:solidFill>
          <a:latin typeface="+mn-lt"/>
        </a:defRPr>
      </a:lvl4pPr>
      <a:lvl5pPr marL="2057400" indent="-228600" algn="l" rtl="0" eaLnBrk="0" fontAlgn="base" hangingPunct="0">
        <a:spcBef>
          <a:spcPct val="10000"/>
        </a:spcBef>
        <a:spcAft>
          <a:spcPct val="40000"/>
        </a:spcAft>
        <a:buChar char="»"/>
        <a:defRPr sz="1000">
          <a:solidFill>
            <a:srgbClr val="0039A6"/>
          </a:solidFill>
          <a:latin typeface="+mn-lt"/>
        </a:defRPr>
      </a:lvl5pPr>
      <a:lvl6pPr marL="2514600" indent="-228600" algn="l" rtl="0" fontAlgn="base">
        <a:spcBef>
          <a:spcPct val="10000"/>
        </a:spcBef>
        <a:spcAft>
          <a:spcPct val="40000"/>
        </a:spcAft>
        <a:buChar char="»"/>
        <a:defRPr sz="1000">
          <a:solidFill>
            <a:srgbClr val="0039A6"/>
          </a:solidFill>
          <a:latin typeface="+mn-lt"/>
        </a:defRPr>
      </a:lvl6pPr>
      <a:lvl7pPr marL="2971800" indent="-228600" algn="l" rtl="0" fontAlgn="base">
        <a:spcBef>
          <a:spcPct val="10000"/>
        </a:spcBef>
        <a:spcAft>
          <a:spcPct val="40000"/>
        </a:spcAft>
        <a:buChar char="»"/>
        <a:defRPr sz="1000">
          <a:solidFill>
            <a:srgbClr val="0039A6"/>
          </a:solidFill>
          <a:latin typeface="+mn-lt"/>
        </a:defRPr>
      </a:lvl7pPr>
      <a:lvl8pPr marL="3429000" indent="-228600" algn="l" rtl="0" fontAlgn="base">
        <a:spcBef>
          <a:spcPct val="10000"/>
        </a:spcBef>
        <a:spcAft>
          <a:spcPct val="40000"/>
        </a:spcAft>
        <a:buChar char="»"/>
        <a:defRPr sz="1000">
          <a:solidFill>
            <a:srgbClr val="0039A6"/>
          </a:solidFill>
          <a:latin typeface="+mn-lt"/>
        </a:defRPr>
      </a:lvl8pPr>
      <a:lvl9pPr marL="3886200" indent="-228600" algn="l" rtl="0" fontAlgn="base">
        <a:spcBef>
          <a:spcPct val="10000"/>
        </a:spcBef>
        <a:spcAft>
          <a:spcPct val="40000"/>
        </a:spcAft>
        <a:buChar char="»"/>
        <a:defRPr sz="1000">
          <a:solidFill>
            <a:srgbClr val="0039A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s.org/content/acs/en/funding-and-awards/grants/acscommunity/lsinnovativegrant/ipgs-funded-list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s23.formsite.com/kate1dc/form30/index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fs23.formsite.com/kate1dc/form33/secure_index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s.org/content/dam/acsorg/funding/grants/acscommunity/lsinnovativegrant/local-section-ipg-attendee-evaluation-template.docx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s.org/content/dam/acsorg/funding/grants/acscommunity/lsinnovativegrant/local-section-ipg-attendee-evaluation-template.docx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cs.org/content/acs/en/funding-and-awards/grants/hachhighschool.html" TargetMode="External"/><Relationship Id="rId3" Type="http://schemas.openxmlformats.org/officeDocument/2006/relationships/hyperlink" Target="https://www.acs.org/content/acs/en/about/governance/committees/cei/local-section-activities/sustainability-programming-grants.html" TargetMode="External"/><Relationship Id="rId7" Type="http://schemas.openxmlformats.org/officeDocument/2006/relationships/hyperlink" Target="https://www.acs.org/content/acs/en/funding-and-awards/grants/acscommunity/tdinnovativegrant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acs.org/content/acs/en/funding-and-awards/grants/acscommunity/studentaffiliatechaptergrants.html" TargetMode="External"/><Relationship Id="rId5" Type="http://schemas.openxmlformats.org/officeDocument/2006/relationships/hyperlink" Target="https://www.acs.org/content/acs/en/funding-and-awards/grants/seedgrant.html" TargetMode="External"/><Relationship Id="rId4" Type="http://schemas.openxmlformats.org/officeDocument/2006/relationships/hyperlink" Target="http://www.acs.org/content/acs/en/funding-and-awards/grants/localsectiongrant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5616575" cy="944562"/>
          </a:xfrm>
        </p:spPr>
        <p:txBody>
          <a:bodyPr/>
          <a:lstStyle/>
          <a:p>
            <a:r>
              <a:rPr lang="en-US" altLang="en-US" sz="3200" dirty="0" smtClean="0">
                <a:solidFill>
                  <a:srgbClr val="210EAA"/>
                </a:solidFill>
              </a:rPr>
              <a:t>Planning an event starts with an idea….</a:t>
            </a:r>
          </a:p>
        </p:txBody>
      </p:sp>
      <p:sp>
        <p:nvSpPr>
          <p:cNvPr id="1434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mtClean="0"/>
              <a:t>American Chemical Society</a:t>
            </a:r>
          </a:p>
        </p:txBody>
      </p:sp>
      <p:sp>
        <p:nvSpPr>
          <p:cNvPr id="143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r" eaLnBrk="1" hangingPunct="1">
              <a:buFontTx/>
              <a:buNone/>
            </a:pPr>
            <a:fld id="{DB2A3FE2-05B0-439B-8BF5-5C02FCE29B31}" type="slidenum">
              <a:rPr lang="en-GB" altLang="en-US"/>
              <a:pPr algn="r" eaLnBrk="1" hangingPunct="1">
                <a:buFontTx/>
                <a:buNone/>
              </a:pPr>
              <a:t>1</a:t>
            </a:fld>
            <a:endParaRPr lang="en-GB" alt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838200" y="5334000"/>
            <a:ext cx="7859712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9A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9A6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9A6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9A6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9A6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9A6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9A6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9A6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39A6"/>
                </a:solidFill>
                <a:latin typeface="Arial" charset="0"/>
              </a:defRPr>
            </a:lvl9pPr>
          </a:lstStyle>
          <a:p>
            <a:r>
              <a:rPr lang="en-US" altLang="en-US" sz="3200" kern="0" dirty="0" smtClean="0">
                <a:solidFill>
                  <a:srgbClr val="210EAA"/>
                </a:solidFill>
              </a:rPr>
              <a:t>….but it doesn’t have to be brand new!</a:t>
            </a:r>
          </a:p>
        </p:txBody>
      </p:sp>
      <p:pic>
        <p:nvPicPr>
          <p:cNvPr id="20484" name="Picture 4" descr="C:\Users\gmilligan\AppData\Local\Microsoft\Windows\Temporary Internet Files\Content.IE5\QBA24HGP\Pictofigo_-_Idea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676400"/>
            <a:ext cx="2819401" cy="313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622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6172200" cy="1401762"/>
          </a:xfrm>
        </p:spPr>
        <p:txBody>
          <a:bodyPr/>
          <a:lstStyle/>
          <a:p>
            <a:r>
              <a:rPr lang="en-US" altLang="en-US" sz="3200" dirty="0" smtClean="0">
                <a:solidFill>
                  <a:srgbClr val="210EAA"/>
                </a:solidFill>
              </a:rPr>
              <a:t>These events and projects were funded this year by Innovative Project Grants:</a:t>
            </a:r>
          </a:p>
        </p:txBody>
      </p:sp>
      <p:sp>
        <p:nvSpPr>
          <p:cNvPr id="1434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mtClean="0"/>
              <a:t>American Chemical Society</a:t>
            </a:r>
          </a:p>
        </p:txBody>
      </p:sp>
      <p:sp>
        <p:nvSpPr>
          <p:cNvPr id="143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r" eaLnBrk="1" hangingPunct="1">
              <a:buFontTx/>
              <a:buNone/>
            </a:pPr>
            <a:fld id="{DB2A3FE2-05B0-439B-8BF5-5C02FCE29B31}" type="slidenum">
              <a:rPr lang="en-GB" altLang="en-US"/>
              <a:pPr algn="r" eaLnBrk="1" hangingPunct="1">
                <a:buFontTx/>
                <a:buNone/>
              </a:pPr>
              <a:t>2</a:t>
            </a:fld>
            <a:endParaRPr lang="en-GB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133600"/>
            <a:ext cx="8686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Live Streaming of Monthly Program Meetings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Comet Chemistry </a:t>
            </a:r>
            <a:r>
              <a:rPr lang="en-US" b="1" dirty="0" smtClean="0"/>
              <a:t>Camp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Earthquakes and Waste Water Disposal from </a:t>
            </a:r>
            <a:r>
              <a:rPr lang="en-US" b="1" dirty="0" smtClean="0"/>
              <a:t>Fracking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Summer Teaching Workshop to Invigorate Chemical Olympics </a:t>
            </a:r>
            <a:r>
              <a:rPr lang="en-US" b="1" dirty="0" smtClean="0"/>
              <a:t>Participation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Undergraduate Research </a:t>
            </a:r>
            <a:r>
              <a:rPr lang="en-US" b="1" dirty="0" smtClean="0"/>
              <a:t>Conference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Bridging-The-Gap: Nature and Chemistry, a Lecture and Activity Series Focused on Natural Medicines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32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6324600" cy="944562"/>
          </a:xfrm>
        </p:spPr>
        <p:txBody>
          <a:bodyPr/>
          <a:lstStyle/>
          <a:p>
            <a:r>
              <a:rPr lang="en-US" altLang="en-US" sz="3200" dirty="0" smtClean="0">
                <a:solidFill>
                  <a:srgbClr val="210EAA"/>
                </a:solidFill>
              </a:rPr>
              <a:t>There are lots more ideas where those came from:</a:t>
            </a:r>
          </a:p>
        </p:txBody>
      </p:sp>
      <p:sp>
        <p:nvSpPr>
          <p:cNvPr id="1434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mtClean="0"/>
              <a:t>American Chemical Society</a:t>
            </a:r>
          </a:p>
        </p:txBody>
      </p:sp>
      <p:sp>
        <p:nvSpPr>
          <p:cNvPr id="143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r" eaLnBrk="1" hangingPunct="1">
              <a:buFontTx/>
              <a:buNone/>
            </a:pPr>
            <a:fld id="{DB2A3FE2-05B0-439B-8BF5-5C02FCE29B31}" type="slidenum">
              <a:rPr lang="en-GB" altLang="en-US"/>
              <a:pPr algn="r" eaLnBrk="1" hangingPunct="1">
                <a:buFontTx/>
                <a:buNone/>
              </a:pPr>
              <a:t>3</a:t>
            </a:fld>
            <a:endParaRPr lang="en-GB" altLang="en-US" dirty="0"/>
          </a:p>
        </p:txBody>
      </p:sp>
      <p:sp>
        <p:nvSpPr>
          <p:cNvPr id="2" name="Rectangle 1">
            <a:hlinkClick r:id="rId3"/>
          </p:cNvPr>
          <p:cNvSpPr/>
          <p:nvPr/>
        </p:nvSpPr>
        <p:spPr>
          <a:xfrm>
            <a:off x="533400" y="1295400"/>
            <a:ext cx="8458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Previously-funded Innovative Project Grants:</a:t>
            </a:r>
          </a:p>
          <a:p>
            <a:endParaRPr lang="en-US" sz="1000" dirty="0" smtClean="0">
              <a:hlinkClick r:id="rId3"/>
            </a:endParaRPr>
          </a:p>
          <a:p>
            <a:r>
              <a:rPr lang="en-US" sz="1000" dirty="0" smtClean="0">
                <a:hlinkClick r:id="rId3"/>
              </a:rPr>
              <a:t>http://www.acs.org/content/acs/en/funding-and-awards/grants/acscommunity/lsinnovativegrant/ipgs-funded-list.html</a:t>
            </a:r>
            <a:endParaRPr lang="en-US" sz="1000" dirty="0"/>
          </a:p>
        </p:txBody>
      </p:sp>
      <p:sp>
        <p:nvSpPr>
          <p:cNvPr id="3" name="TextBox 2"/>
          <p:cNvSpPr txBox="1"/>
          <p:nvPr/>
        </p:nvSpPr>
        <p:spPr>
          <a:xfrm>
            <a:off x="468745" y="2057400"/>
            <a:ext cx="7741222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3200" b="1" kern="0" dirty="0" smtClean="0">
                <a:solidFill>
                  <a:srgbClr val="210EAA"/>
                </a:solidFill>
              </a:rPr>
              <a:t>It’s also OK to come up with your own!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en-US" sz="3200" b="1" kern="0" dirty="0" smtClean="0">
                <a:solidFill>
                  <a:srgbClr val="210EAA"/>
                </a:solidFill>
              </a:rPr>
              <a:t>Social events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en-US" sz="3200" b="1" kern="0" dirty="0" smtClean="0">
                <a:solidFill>
                  <a:srgbClr val="210EAA"/>
                </a:solidFill>
              </a:rPr>
              <a:t>Member recognition/awards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en-US" sz="3200" b="1" kern="0" dirty="0" smtClean="0">
                <a:solidFill>
                  <a:srgbClr val="210EAA"/>
                </a:solidFill>
              </a:rPr>
              <a:t>Public outreach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en-US" sz="3200" b="1" kern="0" dirty="0" smtClean="0">
                <a:solidFill>
                  <a:srgbClr val="210EAA"/>
                </a:solidFill>
              </a:rPr>
              <a:t>Education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en-US" sz="3200" b="1" kern="0" dirty="0" smtClean="0">
                <a:solidFill>
                  <a:srgbClr val="210EAA"/>
                </a:solidFill>
              </a:rPr>
              <a:t>???</a:t>
            </a:r>
          </a:p>
          <a:p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452582" y="5012055"/>
            <a:ext cx="82564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 b="1" dirty="0" smtClean="0">
                <a:solidFill>
                  <a:srgbClr val="210EAA"/>
                </a:solidFill>
              </a:rPr>
              <a:t>The sources and amount of funding will depend on the nature of the event.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1824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5616575" cy="501650"/>
          </a:xfrm>
        </p:spPr>
        <p:txBody>
          <a:bodyPr/>
          <a:lstStyle/>
          <a:p>
            <a:r>
              <a:rPr lang="en-US" altLang="en-US" sz="3200" dirty="0" smtClean="0">
                <a:solidFill>
                  <a:srgbClr val="210EAA"/>
                </a:solidFill>
              </a:rPr>
              <a:t>Planning your event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8382000" cy="4191000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altLang="en-US" b="1" dirty="0" smtClean="0">
                <a:solidFill>
                  <a:srgbClr val="210EAA"/>
                </a:solidFill>
              </a:rPr>
              <a:t>Plan at least 6 months in advance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b="1" dirty="0" smtClean="0">
                <a:solidFill>
                  <a:srgbClr val="210EAA"/>
                </a:solidFill>
              </a:rPr>
              <a:t>Consider the audience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b="1" dirty="0" smtClean="0">
                <a:solidFill>
                  <a:srgbClr val="210EAA"/>
                </a:solidFill>
              </a:rPr>
              <a:t>Develop a budget; </a:t>
            </a:r>
            <a:r>
              <a:rPr lang="en-US" altLang="en-US" b="1" dirty="0">
                <a:solidFill>
                  <a:srgbClr val="210EAA"/>
                </a:solidFill>
              </a:rPr>
              <a:t>include costs for: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 b="1" dirty="0" smtClean="0">
                <a:solidFill>
                  <a:srgbClr val="210EAA"/>
                </a:solidFill>
              </a:rPr>
              <a:t>Venue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 b="1" dirty="0" smtClean="0">
                <a:solidFill>
                  <a:srgbClr val="210EAA"/>
                </a:solidFill>
              </a:rPr>
              <a:t>Food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 b="1" dirty="0" smtClean="0">
                <a:solidFill>
                  <a:srgbClr val="210EAA"/>
                </a:solidFill>
              </a:rPr>
              <a:t>Speaker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b="1" dirty="0" smtClean="0">
                <a:solidFill>
                  <a:srgbClr val="210EAA"/>
                </a:solidFill>
              </a:rPr>
              <a:t>Budget should be detailed and specific about expected costs, which should be reasonable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b="1" dirty="0" smtClean="0">
                <a:solidFill>
                  <a:srgbClr val="210EAA"/>
                </a:solidFill>
              </a:rPr>
              <a:t>Mind any restrictions; there may be </a:t>
            </a:r>
            <a:r>
              <a:rPr lang="en-US" altLang="en-US" b="1" dirty="0">
                <a:solidFill>
                  <a:srgbClr val="210EAA"/>
                </a:solidFill>
              </a:rPr>
              <a:t>limitations </a:t>
            </a:r>
            <a:r>
              <a:rPr lang="en-US" altLang="en-US" b="1" dirty="0" smtClean="0">
                <a:solidFill>
                  <a:srgbClr val="210EAA"/>
                </a:solidFill>
              </a:rPr>
              <a:t>on use of ACS funds for meals, alcohol, honoraria, etc.</a:t>
            </a:r>
            <a:endParaRPr lang="en-US" altLang="en-US" b="1" dirty="0">
              <a:solidFill>
                <a:srgbClr val="210EAA"/>
              </a:solidFill>
            </a:endParaRPr>
          </a:p>
        </p:txBody>
      </p:sp>
      <p:sp>
        <p:nvSpPr>
          <p:cNvPr id="1434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mtClean="0"/>
              <a:t>American Chemical Society</a:t>
            </a:r>
          </a:p>
        </p:txBody>
      </p:sp>
      <p:sp>
        <p:nvSpPr>
          <p:cNvPr id="143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r" eaLnBrk="1" hangingPunct="1">
              <a:buFontTx/>
              <a:buNone/>
            </a:pPr>
            <a:fld id="{DB2A3FE2-05B0-439B-8BF5-5C02FCE29B31}" type="slidenum">
              <a:rPr lang="en-GB" altLang="en-US"/>
              <a:pPr algn="r" eaLnBrk="1" hangingPunct="1">
                <a:buFontTx/>
                <a:buNone/>
              </a:pPr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6650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5616575" cy="577850"/>
          </a:xfrm>
        </p:spPr>
        <p:txBody>
          <a:bodyPr/>
          <a:lstStyle/>
          <a:p>
            <a:r>
              <a:rPr lang="en-US" altLang="en-US" sz="3200" dirty="0" smtClean="0">
                <a:solidFill>
                  <a:srgbClr val="210EAA"/>
                </a:solidFill>
              </a:rPr>
              <a:t>Plan Ahead</a:t>
            </a:r>
          </a:p>
        </p:txBody>
      </p:sp>
      <p:sp>
        <p:nvSpPr>
          <p:cNvPr id="14340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143000"/>
            <a:ext cx="7696200" cy="4953000"/>
          </a:xfrm>
        </p:spPr>
        <p:txBody>
          <a:bodyPr/>
          <a:lstStyle/>
          <a:p>
            <a:r>
              <a:rPr lang="en-US" altLang="en-US" sz="2400" b="1" dirty="0" smtClean="0">
                <a:solidFill>
                  <a:srgbClr val="210EAA"/>
                </a:solidFill>
              </a:rPr>
              <a:t>Ways to Manage Costs</a:t>
            </a:r>
          </a:p>
          <a:p>
            <a:pPr lvl="1"/>
            <a:r>
              <a:rPr lang="en-US" altLang="en-US" sz="2000" dirty="0" smtClean="0">
                <a:solidFill>
                  <a:srgbClr val="210EAA"/>
                </a:solidFill>
              </a:rPr>
              <a:t>Partner with:</a:t>
            </a:r>
          </a:p>
          <a:p>
            <a:pPr lvl="2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 smtClean="0">
                <a:solidFill>
                  <a:srgbClr val="210EAA"/>
                </a:solidFill>
              </a:rPr>
              <a:t>University Chemistry Departments and Student Groups</a:t>
            </a:r>
          </a:p>
          <a:p>
            <a:pPr lvl="2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 smtClean="0">
                <a:solidFill>
                  <a:srgbClr val="210EAA"/>
                </a:solidFill>
              </a:rPr>
              <a:t>Neighboring ACS LS Sections/Divisions</a:t>
            </a:r>
          </a:p>
          <a:p>
            <a:pPr lvl="2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 smtClean="0">
                <a:solidFill>
                  <a:srgbClr val="210EAA"/>
                </a:solidFill>
              </a:rPr>
              <a:t>ACS Career Programs</a:t>
            </a:r>
          </a:p>
          <a:p>
            <a:pPr lvl="2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 smtClean="0">
                <a:solidFill>
                  <a:srgbClr val="210EAA"/>
                </a:solidFill>
              </a:rPr>
              <a:t>Other Science Societies</a:t>
            </a:r>
          </a:p>
          <a:p>
            <a:pPr lvl="2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 smtClean="0">
                <a:solidFill>
                  <a:srgbClr val="210EAA"/>
                </a:solidFill>
              </a:rPr>
              <a:t>Local Community Organizations</a:t>
            </a:r>
          </a:p>
          <a:p>
            <a:pPr lvl="2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 smtClean="0">
                <a:solidFill>
                  <a:srgbClr val="210EAA"/>
                </a:solidFill>
              </a:rPr>
              <a:t>Industry</a:t>
            </a:r>
          </a:p>
          <a:p>
            <a:pPr marL="914400" lvl="2" inden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100" dirty="0" smtClean="0">
              <a:solidFill>
                <a:srgbClr val="210EAA"/>
              </a:solidFill>
            </a:endParaRPr>
          </a:p>
          <a:p>
            <a:pPr lvl="1"/>
            <a:r>
              <a:rPr lang="en-US" altLang="en-US" sz="2000" dirty="0" smtClean="0">
                <a:solidFill>
                  <a:srgbClr val="210EAA"/>
                </a:solidFill>
              </a:rPr>
              <a:t>Choice of </a:t>
            </a:r>
            <a:r>
              <a:rPr lang="en-US" altLang="en-US" sz="2000" dirty="0">
                <a:solidFill>
                  <a:srgbClr val="210EAA"/>
                </a:solidFill>
              </a:rPr>
              <a:t>v</a:t>
            </a:r>
            <a:r>
              <a:rPr lang="en-US" altLang="en-US" sz="2000" dirty="0" smtClean="0">
                <a:solidFill>
                  <a:srgbClr val="210EAA"/>
                </a:solidFill>
              </a:rPr>
              <a:t>enue is important</a:t>
            </a:r>
          </a:p>
          <a:p>
            <a:pPr lvl="2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 smtClean="0">
                <a:solidFill>
                  <a:srgbClr val="210EAA"/>
                </a:solidFill>
              </a:rPr>
              <a:t>Wineries, microbreweries, distilleries, chocolatiers, farmers’ markets, children’s museums may provide free or low-cost space</a:t>
            </a:r>
          </a:p>
          <a:p>
            <a:pPr lvl="2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 smtClean="0">
                <a:solidFill>
                  <a:srgbClr val="210EAA"/>
                </a:solidFill>
              </a:rPr>
              <a:t>Having a university chemistry department co-host your event may provide a free venue</a:t>
            </a:r>
          </a:p>
          <a:p>
            <a:pPr lvl="2">
              <a:spcBef>
                <a:spcPct val="0"/>
              </a:spcBef>
              <a:spcAft>
                <a:spcPct val="0"/>
              </a:spcAft>
            </a:pPr>
            <a:endParaRPr lang="en-US" altLang="en-US" sz="1800" dirty="0" smtClean="0">
              <a:solidFill>
                <a:srgbClr val="210EAA"/>
              </a:solidFill>
            </a:endParaRPr>
          </a:p>
          <a:p>
            <a:pPr lvl="2">
              <a:spcBef>
                <a:spcPct val="0"/>
              </a:spcBef>
              <a:spcAft>
                <a:spcPct val="0"/>
              </a:spcAft>
            </a:pPr>
            <a:endParaRPr lang="en-US" altLang="en-US" sz="1800" dirty="0" smtClean="0">
              <a:solidFill>
                <a:srgbClr val="210EAA"/>
              </a:solidFill>
            </a:endParaRPr>
          </a:p>
          <a:p>
            <a:pPr lvl="2">
              <a:spcBef>
                <a:spcPct val="0"/>
              </a:spcBef>
              <a:spcAft>
                <a:spcPct val="0"/>
              </a:spcAft>
            </a:pPr>
            <a:endParaRPr lang="en-US" altLang="en-US" sz="1800" dirty="0" smtClean="0"/>
          </a:p>
        </p:txBody>
      </p:sp>
      <p:sp>
        <p:nvSpPr>
          <p:cNvPr id="1434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mtClean="0"/>
              <a:t>American Chemical Society</a:t>
            </a:r>
          </a:p>
        </p:txBody>
      </p:sp>
      <p:sp>
        <p:nvSpPr>
          <p:cNvPr id="143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r" eaLnBrk="1" hangingPunct="1">
              <a:buFontTx/>
              <a:buNone/>
            </a:pPr>
            <a:fld id="{DB2A3FE2-05B0-439B-8BF5-5C02FCE29B31}" type="slidenum">
              <a:rPr lang="en-GB" altLang="en-US"/>
              <a:pPr algn="r" eaLnBrk="1" hangingPunct="1">
                <a:buFontTx/>
                <a:buNone/>
              </a:pPr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380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mtClean="0"/>
              <a:t>American Chemical Society</a:t>
            </a:r>
          </a:p>
        </p:txBody>
      </p:sp>
      <p:sp>
        <p:nvSpPr>
          <p:cNvPr id="143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r" eaLnBrk="1" hangingPunct="1">
              <a:buFontTx/>
              <a:buNone/>
            </a:pPr>
            <a:fld id="{DB2A3FE2-05B0-439B-8BF5-5C02FCE29B31}" type="slidenum">
              <a:rPr lang="en-GB" altLang="en-US"/>
              <a:pPr algn="r" eaLnBrk="1" hangingPunct="1">
                <a:buFontTx/>
                <a:buNone/>
              </a:pPr>
              <a:t>6</a:t>
            </a:fld>
            <a:endParaRPr lang="en-GB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30766" y="152400"/>
            <a:ext cx="472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The LSAC has several grant programs available:</a:t>
            </a:r>
            <a:endParaRPr lang="en-US" sz="2800" b="1" dirty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0766" y="1229618"/>
            <a:ext cx="863703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LSAC Innovative </a:t>
            </a:r>
            <a:r>
              <a:rPr lang="en-US" sz="3200" b="1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Project Grants (IPGs)</a:t>
            </a:r>
          </a:p>
          <a:p>
            <a:pPr lvl="1"/>
            <a:endParaRPr lang="en-US" altLang="en-US" sz="1400" dirty="0" smtClean="0">
              <a:solidFill>
                <a:srgbClr val="210EAA"/>
              </a:solidFill>
              <a:ea typeface="ＭＳ Ｐゴシック" pitchFamily="34" charset="-128"/>
            </a:endParaRPr>
          </a:p>
          <a:p>
            <a:pPr lvl="1"/>
            <a:r>
              <a:rPr lang="en-US" altLang="en-US" sz="2400" dirty="0" smtClean="0">
                <a:solidFill>
                  <a:srgbClr val="210EAA"/>
                </a:solidFill>
                <a:ea typeface="ＭＳ Ｐゴシック" pitchFamily="34" charset="-128"/>
              </a:rPr>
              <a:t>Funding of up to $3500 is available </a:t>
            </a:r>
          </a:p>
          <a:p>
            <a:pPr lvl="1"/>
            <a:endParaRPr lang="en-US" altLang="en-US" sz="1400" dirty="0" smtClean="0">
              <a:solidFill>
                <a:srgbClr val="210EAA"/>
              </a:solidFill>
              <a:ea typeface="ＭＳ Ｐゴシック" pitchFamily="34" charset="-128"/>
            </a:endParaRPr>
          </a:p>
          <a:p>
            <a:pPr lvl="1"/>
            <a:r>
              <a:rPr lang="en-US" altLang="en-US" sz="2400" dirty="0" smtClean="0">
                <a:solidFill>
                  <a:srgbClr val="210EAA"/>
                </a:solidFill>
                <a:ea typeface="ＭＳ Ｐゴシック" pitchFamily="34" charset="-128"/>
              </a:rPr>
              <a:t>The funded activity must:</a:t>
            </a:r>
          </a:p>
          <a:p>
            <a:pPr lvl="1"/>
            <a:r>
              <a:rPr lang="en-US" altLang="en-US" sz="2000" dirty="0" smtClean="0">
                <a:solidFill>
                  <a:srgbClr val="FF0000"/>
                </a:solidFill>
                <a:ea typeface="ＭＳ Ｐゴシック" pitchFamily="34" charset="-128"/>
              </a:rPr>
              <a:t>	Be new to the applying local section</a:t>
            </a:r>
          </a:p>
          <a:p>
            <a:pPr lvl="1"/>
            <a:r>
              <a:rPr lang="en-US" altLang="en-US" sz="2000" dirty="0" smtClean="0">
                <a:solidFill>
                  <a:srgbClr val="FF0000"/>
                </a:solidFill>
                <a:ea typeface="ＭＳ Ｐゴシック" pitchFamily="34" charset="-128"/>
              </a:rPr>
              <a:t>	Stimulate local section member involvement</a:t>
            </a:r>
          </a:p>
          <a:p>
            <a:pPr lvl="1"/>
            <a:r>
              <a:rPr lang="en-US" altLang="en-US" sz="2000" dirty="0" smtClean="0">
                <a:solidFill>
                  <a:srgbClr val="FF0000"/>
                </a:solidFill>
                <a:ea typeface="ＭＳ Ｐゴシック" pitchFamily="34" charset="-128"/>
              </a:rPr>
              <a:t>	Pilot projects for a continuing section activity or use a unique 	upcoming opportunity for the local section.</a:t>
            </a:r>
          </a:p>
          <a:p>
            <a:pPr lvl="1"/>
            <a:endParaRPr lang="en-US" altLang="en-US" sz="1200" dirty="0" smtClean="0">
              <a:solidFill>
                <a:srgbClr val="FF0000"/>
              </a:solidFill>
              <a:ea typeface="ＭＳ Ｐゴシック" pitchFamily="34" charset="-128"/>
            </a:endParaRPr>
          </a:p>
          <a:p>
            <a:pPr lvl="1"/>
            <a:r>
              <a:rPr lang="en-US" altLang="en-US" sz="2400" dirty="0" smtClean="0">
                <a:solidFill>
                  <a:srgbClr val="210EAA"/>
                </a:solidFill>
                <a:ea typeface="ＭＳ Ｐゴシック" pitchFamily="34" charset="-128"/>
              </a:rPr>
              <a:t>A section may receive one IPG per year</a:t>
            </a:r>
          </a:p>
          <a:p>
            <a:pPr lvl="1"/>
            <a:endParaRPr lang="en-US" altLang="en-US" sz="1400" dirty="0" smtClean="0">
              <a:solidFill>
                <a:srgbClr val="210EAA"/>
              </a:solidFill>
              <a:ea typeface="ＭＳ Ｐゴシック" pitchFamily="34" charset="-128"/>
            </a:endParaRPr>
          </a:p>
          <a:p>
            <a:pPr lvl="1"/>
            <a:r>
              <a:rPr lang="en-US" altLang="en-US" sz="2400" dirty="0">
                <a:solidFill>
                  <a:srgbClr val="210EAA"/>
                </a:solidFill>
                <a:ea typeface="ＭＳ Ｐゴシック" pitchFamily="34" charset="-128"/>
                <a:hlinkClick r:id="rId3"/>
              </a:rPr>
              <a:t>Application</a:t>
            </a:r>
            <a:r>
              <a:rPr lang="en-US" altLang="en-US" sz="2400" dirty="0">
                <a:solidFill>
                  <a:srgbClr val="210EAA"/>
                </a:solidFill>
                <a:ea typeface="ＭＳ Ｐゴシック" pitchFamily="34" charset="-128"/>
              </a:rPr>
              <a:t> and </a:t>
            </a:r>
            <a:r>
              <a:rPr lang="en-US" altLang="en-US" sz="2400" dirty="0">
                <a:solidFill>
                  <a:srgbClr val="210EAA"/>
                </a:solidFill>
                <a:ea typeface="ＭＳ Ｐゴシック" pitchFamily="34" charset="-128"/>
                <a:hlinkClick r:id="rId4"/>
              </a:rPr>
              <a:t>follow-up report</a:t>
            </a:r>
            <a:r>
              <a:rPr lang="en-US" altLang="en-US" sz="2400" dirty="0">
                <a:solidFill>
                  <a:srgbClr val="210EAA"/>
                </a:solidFill>
                <a:ea typeface="ＭＳ Ｐゴシック" pitchFamily="34" charset="-128"/>
              </a:rPr>
              <a:t> are web-based and </a:t>
            </a:r>
            <a:r>
              <a:rPr lang="en-US" altLang="en-US" sz="2400" dirty="0" smtClean="0">
                <a:solidFill>
                  <a:srgbClr val="210EAA"/>
                </a:solidFill>
                <a:ea typeface="ＭＳ Ｐゴシック" pitchFamily="34" charset="-128"/>
              </a:rPr>
              <a:t>brief</a:t>
            </a:r>
          </a:p>
          <a:p>
            <a:pPr lvl="1"/>
            <a:endParaRPr lang="en-US" altLang="en-US" sz="1400" dirty="0">
              <a:solidFill>
                <a:srgbClr val="210EAA"/>
              </a:solidFill>
              <a:ea typeface="ＭＳ Ｐゴシック" pitchFamily="34" charset="-128"/>
            </a:endParaRPr>
          </a:p>
          <a:p>
            <a:pPr lvl="1"/>
            <a:r>
              <a:rPr lang="en-US" altLang="en-US" sz="2400" dirty="0" smtClean="0">
                <a:solidFill>
                  <a:srgbClr val="210EAA"/>
                </a:solidFill>
                <a:ea typeface="ＭＳ Ｐゴシック" pitchFamily="34" charset="-128"/>
              </a:rPr>
              <a:t>Applications due January 31 and June 30</a:t>
            </a:r>
            <a:endParaRPr lang="en-US" altLang="en-US" sz="2400" dirty="0">
              <a:solidFill>
                <a:srgbClr val="210EAA"/>
              </a:solidFill>
              <a:ea typeface="ＭＳ Ｐゴシック" pitchFamily="34" charset="-128"/>
            </a:endParaRPr>
          </a:p>
          <a:p>
            <a:endParaRPr lang="en-US" sz="3200" b="1" dirty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58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6477000" cy="990600"/>
          </a:xfrm>
        </p:spPr>
        <p:txBody>
          <a:bodyPr/>
          <a:lstStyle/>
          <a:p>
            <a:r>
              <a:rPr lang="en-US" altLang="en-US" sz="3200" dirty="0" smtClean="0">
                <a:solidFill>
                  <a:srgbClr val="210EAA"/>
                </a:solidFill>
              </a:rPr>
              <a:t>Some lessons gleaned from final reports:</a:t>
            </a:r>
          </a:p>
        </p:txBody>
      </p:sp>
      <p:sp>
        <p:nvSpPr>
          <p:cNvPr id="1434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mtClean="0"/>
              <a:t>American Chemical Society</a:t>
            </a:r>
          </a:p>
        </p:txBody>
      </p:sp>
      <p:sp>
        <p:nvSpPr>
          <p:cNvPr id="143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r" eaLnBrk="1" hangingPunct="1">
              <a:buFontTx/>
              <a:buNone/>
            </a:pPr>
            <a:fld id="{DB2A3FE2-05B0-439B-8BF5-5C02FCE29B31}" type="slidenum">
              <a:rPr lang="en-GB" altLang="en-US"/>
              <a:pPr algn="r" eaLnBrk="1" hangingPunct="1">
                <a:buFontTx/>
                <a:buNone/>
              </a:pPr>
              <a:t>7</a:t>
            </a:fld>
            <a:endParaRPr lang="en-GB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43000" y="1447800"/>
            <a:ext cx="6963188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Set dates as </a:t>
            </a:r>
            <a:r>
              <a:rPr lang="en-US" sz="28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soon as possible</a:t>
            </a:r>
          </a:p>
          <a:p>
            <a:endParaRPr lang="en-US" sz="1600" dirty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  <a:p>
            <a:r>
              <a:rPr lang="en-US" sz="28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Make sure you have enough volunteers</a:t>
            </a:r>
          </a:p>
          <a:p>
            <a:endParaRPr lang="en-US" sz="1600" dirty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  <a:p>
            <a:r>
              <a:rPr lang="en-US" sz="28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Secure multiple funding sources</a:t>
            </a:r>
          </a:p>
          <a:p>
            <a:endParaRPr lang="en-US" sz="1600" dirty="0" smtClean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  <a:p>
            <a:r>
              <a:rPr lang="en-US" sz="28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Be careful of the timing of the event</a:t>
            </a:r>
          </a:p>
          <a:p>
            <a:endParaRPr lang="en-US" sz="1600" dirty="0" smtClean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  <a:p>
            <a:r>
              <a:rPr lang="en-US" sz="28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Advertise early and often; be clear, include</a:t>
            </a:r>
          </a:p>
          <a:p>
            <a:r>
              <a:rPr lang="en-US" sz="28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any “draws”</a:t>
            </a:r>
          </a:p>
          <a:p>
            <a:endParaRPr lang="en-US" sz="1600" dirty="0" smtClean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  <a:p>
            <a:r>
              <a:rPr lang="en-US" sz="28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Don’t neglect evaluation; make use of the</a:t>
            </a:r>
          </a:p>
          <a:p>
            <a:r>
              <a:rPr lang="en-US" sz="2800" dirty="0" smtClean="0">
                <a:solidFill>
                  <a:srgbClr val="210EAA"/>
                </a:solidFill>
                <a:latin typeface="+mj-lt"/>
                <a:ea typeface="+mj-ea"/>
                <a:cs typeface="+mj-cs"/>
                <a:hlinkClick r:id="rId3"/>
              </a:rPr>
              <a:t>evaluation tool</a:t>
            </a:r>
            <a:r>
              <a:rPr lang="en-US" sz="28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 template, available online</a:t>
            </a:r>
          </a:p>
          <a:p>
            <a:endParaRPr lang="en-US" sz="3200" b="1" dirty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036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6477000" cy="990600"/>
          </a:xfrm>
        </p:spPr>
        <p:txBody>
          <a:bodyPr/>
          <a:lstStyle/>
          <a:p>
            <a:r>
              <a:rPr lang="en-US" altLang="en-US" sz="3200" dirty="0" smtClean="0">
                <a:solidFill>
                  <a:srgbClr val="210EAA"/>
                </a:solidFill>
              </a:rPr>
              <a:t>Do’s and Don’ts:</a:t>
            </a:r>
          </a:p>
        </p:txBody>
      </p:sp>
      <p:sp>
        <p:nvSpPr>
          <p:cNvPr id="1434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mtClean="0"/>
              <a:t>American Chemical Society</a:t>
            </a:r>
          </a:p>
        </p:txBody>
      </p:sp>
      <p:sp>
        <p:nvSpPr>
          <p:cNvPr id="143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r" eaLnBrk="1" hangingPunct="1">
              <a:buFontTx/>
              <a:buNone/>
            </a:pPr>
            <a:fld id="{DB2A3FE2-05B0-439B-8BF5-5C02FCE29B31}" type="slidenum">
              <a:rPr lang="en-GB" altLang="en-US"/>
              <a:pPr algn="r" eaLnBrk="1" hangingPunct="1">
                <a:buFontTx/>
                <a:buNone/>
              </a:pPr>
              <a:t>8</a:t>
            </a:fld>
            <a:endParaRPr lang="en-GB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95342" y="1371600"/>
            <a:ext cx="86425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Do: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Develop a plan-of-action early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Develop </a:t>
            </a:r>
            <a:r>
              <a:rPr lang="en-US" sz="2000" dirty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a detailed </a:t>
            </a:r>
            <a:r>
              <a:rPr lang="en-US" sz="20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budget using actual numbers when possible</a:t>
            </a:r>
            <a:endParaRPr lang="en-US" sz="2000" dirty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Try to recruit fresh volunteers</a:t>
            </a:r>
            <a:endParaRPr lang="en-US" sz="1200" dirty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Carefully proofread your application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M</a:t>
            </a:r>
            <a:r>
              <a:rPr lang="en-US" sz="20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ake sure you’re answering the prompt that’s given</a:t>
            </a:r>
          </a:p>
          <a:p>
            <a:endParaRPr lang="en-US" sz="2000" dirty="0" smtClean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  <a:p>
            <a:r>
              <a:rPr lang="en-US" sz="20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Don’t:</a:t>
            </a:r>
            <a:endParaRPr lang="en-US" sz="1200" dirty="0" smtClean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N</a:t>
            </a:r>
            <a:r>
              <a:rPr lang="en-US" sz="20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eglect evaluation; make use of the </a:t>
            </a:r>
            <a:r>
              <a:rPr lang="en-US" sz="2000" dirty="0" smtClean="0">
                <a:solidFill>
                  <a:srgbClr val="210EAA"/>
                </a:solidFill>
                <a:latin typeface="+mj-lt"/>
                <a:ea typeface="+mj-ea"/>
                <a:cs typeface="+mj-cs"/>
                <a:hlinkClick r:id="rId3"/>
              </a:rPr>
              <a:t>evaluation tool</a:t>
            </a:r>
            <a:r>
              <a:rPr lang="en-US" sz="20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 template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Guess at budget numbers; look into actual likely costs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Neglect to advertise abundantly; include any special attractions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Overlook possible “free” venues</a:t>
            </a:r>
          </a:p>
        </p:txBody>
      </p:sp>
    </p:spTree>
    <p:extLst>
      <p:ext uri="{BB962C8B-B14F-4D97-AF65-F5344CB8AC3E}">
        <p14:creationId xmlns:p14="http://schemas.microsoft.com/office/powerpoint/2010/main" val="428552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6477000" cy="685800"/>
          </a:xfrm>
        </p:spPr>
        <p:txBody>
          <a:bodyPr/>
          <a:lstStyle/>
          <a:p>
            <a:r>
              <a:rPr lang="en-US" altLang="en-US" sz="3200" dirty="0" smtClean="0">
                <a:solidFill>
                  <a:srgbClr val="210EAA"/>
                </a:solidFill>
              </a:rPr>
              <a:t>Other LSAC Grant Opportunities:</a:t>
            </a:r>
          </a:p>
        </p:txBody>
      </p:sp>
      <p:sp>
        <p:nvSpPr>
          <p:cNvPr id="1434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mtClean="0"/>
              <a:t>American Chemical Society</a:t>
            </a:r>
          </a:p>
        </p:txBody>
      </p:sp>
      <p:sp>
        <p:nvSpPr>
          <p:cNvPr id="143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r" eaLnBrk="1" hangingPunct="1">
              <a:buFontTx/>
              <a:buNone/>
            </a:pPr>
            <a:fld id="{DB2A3FE2-05B0-439B-8BF5-5C02FCE29B31}" type="slidenum">
              <a:rPr lang="en-GB" altLang="en-US"/>
              <a:pPr algn="r" eaLnBrk="1" hangingPunct="1">
                <a:buFontTx/>
                <a:buNone/>
              </a:pPr>
              <a:t>9</a:t>
            </a:fld>
            <a:endParaRPr lang="en-GB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758342"/>
            <a:ext cx="8382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Science Café </a:t>
            </a:r>
            <a:r>
              <a:rPr lang="en-US" sz="2800" b="1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mini-grant ($500, due May 30)</a:t>
            </a:r>
          </a:p>
          <a:p>
            <a:endParaRPr lang="en-US" sz="1600" b="1" dirty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  <a:p>
            <a:r>
              <a:rPr lang="en-US" sz="2800" b="1" dirty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Bridging-the-gap </a:t>
            </a:r>
            <a:r>
              <a:rPr lang="en-US" sz="2800" b="1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mini-grant ($500, due May 30)  </a:t>
            </a:r>
            <a:endParaRPr lang="en-US" sz="2800" b="1" dirty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  <a:p>
            <a:r>
              <a:rPr lang="en-US" sz="2800" b="1" dirty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	</a:t>
            </a:r>
            <a:r>
              <a:rPr lang="en-US" sz="2400" b="1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Theme changes yearly</a:t>
            </a:r>
          </a:p>
          <a:p>
            <a:r>
              <a:rPr lang="en-US" sz="2400" b="1" dirty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	</a:t>
            </a:r>
            <a:r>
              <a:rPr lang="en-US" sz="2000" b="1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2016: </a:t>
            </a:r>
            <a:r>
              <a:rPr lang="en-US" sz="2000" b="1" dirty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New technology to increase </a:t>
            </a:r>
            <a:r>
              <a:rPr lang="en-US" sz="2000" b="1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new </a:t>
            </a:r>
            <a:r>
              <a:rPr lang="en-US" sz="2000" b="1" dirty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member involvement</a:t>
            </a:r>
          </a:p>
          <a:p>
            <a:endParaRPr lang="en-US" sz="1600" b="1" dirty="0" smtClean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  <a:p>
            <a:r>
              <a:rPr lang="en-US" sz="2800" b="1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Other one-time grant opportunities sometimes arise</a:t>
            </a:r>
            <a:endParaRPr lang="en-US" sz="2400" b="1" dirty="0" smtClean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  <a:p>
            <a:r>
              <a:rPr lang="en-US" sz="2400" b="1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	</a:t>
            </a:r>
            <a:r>
              <a:rPr lang="en-US" sz="2000" b="1" dirty="0" smtClean="0">
                <a:solidFill>
                  <a:srgbClr val="210EAA"/>
                </a:solidFill>
                <a:latin typeface="+mj-lt"/>
                <a:ea typeface="+mj-ea"/>
                <a:cs typeface="+mj-cs"/>
              </a:rPr>
              <a:t>2016: Establish virtual meetings for local sections</a:t>
            </a:r>
            <a:endParaRPr lang="en-US" sz="2400" b="1" dirty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0479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32816" y="533400"/>
            <a:ext cx="6477000" cy="533400"/>
          </a:xfrm>
        </p:spPr>
        <p:txBody>
          <a:bodyPr/>
          <a:lstStyle/>
          <a:p>
            <a:r>
              <a:rPr lang="en-US" altLang="en-US" sz="3200" dirty="0" smtClean="0">
                <a:solidFill>
                  <a:srgbClr val="210EAA"/>
                </a:solidFill>
              </a:rPr>
              <a:t>Other ACS Grant Opportunities:</a:t>
            </a:r>
          </a:p>
        </p:txBody>
      </p:sp>
      <p:sp>
        <p:nvSpPr>
          <p:cNvPr id="1434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mtClean="0"/>
              <a:t>American Chemical Society</a:t>
            </a:r>
          </a:p>
        </p:txBody>
      </p:sp>
      <p:sp>
        <p:nvSpPr>
          <p:cNvPr id="143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buChar char="•"/>
              <a:defRPr>
                <a:solidFill>
                  <a:srgbClr val="0039A6"/>
                </a:solidFill>
                <a:latin typeface="Arial" charset="0"/>
              </a:defRPr>
            </a:lvl1pPr>
            <a:lvl2pPr marL="742950" indent="-285750" algn="l" eaLnBrk="0" hangingPunct="0">
              <a:buChar char="–"/>
              <a:defRPr sz="1600">
                <a:solidFill>
                  <a:srgbClr val="0039A6"/>
                </a:solidFill>
                <a:latin typeface="Arial" charset="0"/>
              </a:defRPr>
            </a:lvl2pPr>
            <a:lvl3pPr marL="1143000" indent="-228600" algn="l" eaLnBrk="0" hangingPunct="0">
              <a:buChar char="•"/>
              <a:defRPr sz="1400">
                <a:solidFill>
                  <a:srgbClr val="0039A6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1200">
                <a:solidFill>
                  <a:srgbClr val="0039A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1000">
                <a:solidFill>
                  <a:srgbClr val="0039A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40000"/>
              </a:spcAft>
              <a:buChar char="»"/>
              <a:defRPr sz="1000">
                <a:solidFill>
                  <a:srgbClr val="0039A6"/>
                </a:solidFill>
                <a:latin typeface="Arial" charset="0"/>
              </a:defRPr>
            </a:lvl9pPr>
          </a:lstStyle>
          <a:p>
            <a:pPr algn="r" eaLnBrk="1" hangingPunct="1">
              <a:buFontTx/>
              <a:buNone/>
            </a:pPr>
            <a:fld id="{DB2A3FE2-05B0-439B-8BF5-5C02FCE29B31}" type="slidenum">
              <a:rPr lang="en-GB" altLang="en-US"/>
              <a:pPr algn="r" eaLnBrk="1" hangingPunct="1">
                <a:buFontTx/>
                <a:buNone/>
              </a:pPr>
              <a:t>10</a:t>
            </a:fld>
            <a:endParaRPr lang="en-GB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74327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b="1" dirty="0">
              <a:solidFill>
                <a:srgbClr val="210EAA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2816" y="1143000"/>
            <a:ext cx="84582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Local </a:t>
            </a:r>
            <a:r>
              <a:rPr lang="en-US" dirty="0">
                <a:hlinkClick r:id="rId3"/>
              </a:rPr>
              <a:t>Section Sustainability Programming Grant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Grants up to $500 are available on a rolling basis to enable sustainability </a:t>
            </a:r>
          </a:p>
          <a:p>
            <a:r>
              <a:rPr lang="en-US" dirty="0" smtClean="0"/>
              <a:t>within your local section</a:t>
            </a:r>
            <a:endParaRPr lang="en-US" sz="1000" dirty="0"/>
          </a:p>
          <a:p>
            <a:r>
              <a:rPr lang="en-US" dirty="0">
                <a:hlinkClick r:id="rId4"/>
              </a:rPr>
              <a:t>Corporation Associates Local Section Grant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Grants up to $1000 are available to assist local sections promote industry </a:t>
            </a:r>
          </a:p>
          <a:p>
            <a:r>
              <a:rPr lang="en-US" dirty="0" smtClean="0"/>
              <a:t>focused events at the local section level</a:t>
            </a:r>
          </a:p>
          <a:p>
            <a:r>
              <a:rPr lang="en-US" dirty="0">
                <a:hlinkClick r:id="rId5"/>
              </a:rPr>
              <a:t>Corporation Associates Seed Grant</a:t>
            </a:r>
            <a:endParaRPr lang="en-US" dirty="0"/>
          </a:p>
          <a:p>
            <a:r>
              <a:rPr lang="en-US" dirty="0" smtClean="0"/>
              <a:t>Up to $5000 for education </a:t>
            </a:r>
            <a:r>
              <a:rPr lang="en-US" dirty="0"/>
              <a:t>in the field of chemical sciences, </a:t>
            </a:r>
            <a:r>
              <a:rPr lang="en-US" dirty="0" smtClean="0"/>
              <a:t>education </a:t>
            </a:r>
            <a:r>
              <a:rPr lang="en-US" dirty="0"/>
              <a:t>of the public regarding the chemical industry, </a:t>
            </a:r>
            <a:r>
              <a:rPr lang="en-US" dirty="0" smtClean="0"/>
              <a:t>or enhancement </a:t>
            </a:r>
            <a:r>
              <a:rPr lang="en-US" dirty="0"/>
              <a:t>of professionalism or safety in chemistry</a:t>
            </a:r>
          </a:p>
          <a:p>
            <a:r>
              <a:rPr lang="en-US" dirty="0" smtClean="0">
                <a:hlinkClick r:id="rId6"/>
              </a:rPr>
              <a:t>Student Chapter Grants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Active ACS Student chapters are eligible to receive grants to support various </a:t>
            </a:r>
          </a:p>
          <a:p>
            <a:r>
              <a:rPr lang="en-US" dirty="0" smtClean="0"/>
              <a:t>activities, projects and events</a:t>
            </a:r>
          </a:p>
          <a:p>
            <a:r>
              <a:rPr lang="en-US" dirty="0" smtClean="0">
                <a:hlinkClick r:id="rId7"/>
              </a:rPr>
              <a:t>Technical Division Innovative Project Grant (IPG) Program</a:t>
            </a:r>
            <a:endParaRPr lang="en-US" dirty="0"/>
          </a:p>
          <a:p>
            <a:r>
              <a:rPr lang="en-US" dirty="0" smtClean="0"/>
              <a:t>This </a:t>
            </a:r>
            <a:r>
              <a:rPr lang="en-US" dirty="0"/>
              <a:t>program encourages Technical Divisions to conceive of and implement innovative projects to strengthen the functioning of the </a:t>
            </a:r>
            <a:r>
              <a:rPr lang="en-US" dirty="0" smtClean="0"/>
              <a:t>Division</a:t>
            </a:r>
          </a:p>
          <a:p>
            <a:r>
              <a:rPr lang="en-US" dirty="0">
                <a:hlinkClick r:id="rId8"/>
              </a:rPr>
              <a:t>ACS-</a:t>
            </a:r>
            <a:r>
              <a:rPr lang="en-US" dirty="0" err="1">
                <a:hlinkClick r:id="rId8"/>
              </a:rPr>
              <a:t>Hach</a:t>
            </a:r>
            <a:r>
              <a:rPr lang="en-US" dirty="0">
                <a:hlinkClick r:id="rId8"/>
              </a:rPr>
              <a:t> High School Chemistry Classroom Grant</a:t>
            </a:r>
            <a:endParaRPr lang="en-US" dirty="0"/>
          </a:p>
          <a:p>
            <a:r>
              <a:rPr lang="en-US" dirty="0" smtClean="0"/>
              <a:t>High </a:t>
            </a:r>
            <a:r>
              <a:rPr lang="en-US" dirty="0"/>
              <a:t>school chemistry teachers </a:t>
            </a:r>
            <a:r>
              <a:rPr lang="en-US" dirty="0" smtClean="0"/>
              <a:t>receive support for </a:t>
            </a:r>
            <a:r>
              <a:rPr lang="en-US" dirty="0"/>
              <a:t>ideas that enhance classroom learning, foster student development, and reveal the wonders of chemistry</a:t>
            </a:r>
          </a:p>
        </p:txBody>
      </p:sp>
    </p:spTree>
    <p:extLst>
      <p:ext uri="{BB962C8B-B14F-4D97-AF65-F5344CB8AC3E}">
        <p14:creationId xmlns:p14="http://schemas.microsoft.com/office/powerpoint/2010/main" val="331711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3.2.24"/>
  <p:tag name="PPTVERSION" val="14"/>
  <p:tag name="TPOS" val="2"/>
</p:tagLst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</TotalTime>
  <Words>494</Words>
  <Application>Microsoft Office PowerPoint</Application>
  <PresentationFormat>On-screen Show (4:3)</PresentationFormat>
  <Paragraphs>142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1_Default Design</vt:lpstr>
      <vt:lpstr>Planning an event starts with an idea….</vt:lpstr>
      <vt:lpstr>These events and projects were funded this year by Innovative Project Grants:</vt:lpstr>
      <vt:lpstr>There are lots more ideas where those came from:</vt:lpstr>
      <vt:lpstr>Planning your event</vt:lpstr>
      <vt:lpstr>Plan Ahead</vt:lpstr>
      <vt:lpstr>PowerPoint Presentation</vt:lpstr>
      <vt:lpstr>Some lessons gleaned from final reports:</vt:lpstr>
      <vt:lpstr>Do’s and Don’ts:</vt:lpstr>
      <vt:lpstr>Other LSAC Grant Opportunities:</vt:lpstr>
      <vt:lpstr>Other ACS Grant Opportunities: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Ahead</dc:title>
  <dc:creator>Milligan, Gregory</dc:creator>
  <cp:lastModifiedBy>Debora Fillinich</cp:lastModifiedBy>
  <cp:revision>81</cp:revision>
  <dcterms:created xsi:type="dcterms:W3CDTF">2015-10-18T20:12:47Z</dcterms:created>
  <dcterms:modified xsi:type="dcterms:W3CDTF">2017-01-26T13:44:58Z</dcterms:modified>
</cp:coreProperties>
</file>