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60" r:id="rId6"/>
    <p:sldId id="262" r:id="rId7"/>
    <p:sldId id="259" r:id="rId8"/>
  </p:sldIdLst>
  <p:sldSz cx="43891200" cy="329184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8" d="100"/>
          <a:sy n="18" d="100"/>
        </p:scale>
        <p:origin x="1435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6EB3-9946-4EB2-9A70-0C92A3F84C3C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91AA-E4F6-4919-B13C-FE5507697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736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6EB3-9946-4EB2-9A70-0C92A3F84C3C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91AA-E4F6-4919-B13C-FE5507697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820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6EB3-9946-4EB2-9A70-0C92A3F84C3C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91AA-E4F6-4919-B13C-FE5507697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05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6EB3-9946-4EB2-9A70-0C92A3F84C3C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91AA-E4F6-4919-B13C-FE5507697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825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6EB3-9946-4EB2-9A70-0C92A3F84C3C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91AA-E4F6-4919-B13C-FE5507697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64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6EB3-9946-4EB2-9A70-0C92A3F84C3C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91AA-E4F6-4919-B13C-FE5507697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42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6EB3-9946-4EB2-9A70-0C92A3F84C3C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91AA-E4F6-4919-B13C-FE5507697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855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6EB3-9946-4EB2-9A70-0C92A3F84C3C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91AA-E4F6-4919-B13C-FE5507697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210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6EB3-9946-4EB2-9A70-0C92A3F84C3C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91AA-E4F6-4919-B13C-FE5507697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164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6EB3-9946-4EB2-9A70-0C92A3F84C3C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91AA-E4F6-4919-B13C-FE5507697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085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6EB3-9946-4EB2-9A70-0C92A3F84C3C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91AA-E4F6-4919-B13C-FE5507697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548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E6EB3-9946-4EB2-9A70-0C92A3F84C3C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A91AA-E4F6-4919-B13C-FE5507697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444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t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artoon character riding a bike&#10;&#10;Description automatically generated with low confidence">
            <a:extLst>
              <a:ext uri="{FF2B5EF4-FFF2-40B4-BE49-F238E27FC236}">
                <a16:creationId xmlns:a16="http://schemas.microsoft.com/office/drawing/2014/main" id="{B9F1EE26-1F1B-4260-8853-014FEB7DB5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2947" y="21510172"/>
            <a:ext cx="10904071" cy="10620564"/>
          </a:xfrm>
          <a:prstGeom prst="rect">
            <a:avLst/>
          </a:prstGeom>
        </p:spPr>
      </p:pic>
      <p:pic>
        <p:nvPicPr>
          <p:cNvPr id="9" name="Picture 8" descr="A picture containing indoor, toy, decorated, doll&#10;&#10;Description automatically generated">
            <a:extLst>
              <a:ext uri="{FF2B5EF4-FFF2-40B4-BE49-F238E27FC236}">
                <a16:creationId xmlns:a16="http://schemas.microsoft.com/office/drawing/2014/main" id="{CC0E9B1A-DED3-4A4F-9750-F60D3FBB15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745" y="15600072"/>
            <a:ext cx="11594010" cy="10457796"/>
          </a:xfrm>
          <a:prstGeom prst="rect">
            <a:avLst/>
          </a:prstGeom>
        </p:spPr>
      </p:pic>
      <p:pic>
        <p:nvPicPr>
          <p:cNvPr id="11" name="Picture 10" descr="A picture containing decorated, close&#10;&#10;Description automatically generated">
            <a:extLst>
              <a:ext uri="{FF2B5EF4-FFF2-40B4-BE49-F238E27FC236}">
                <a16:creationId xmlns:a16="http://schemas.microsoft.com/office/drawing/2014/main" id="{6681E321-43A7-4389-8611-F6D6E31D4F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9091" y="17344816"/>
            <a:ext cx="10904071" cy="9475638"/>
          </a:xfrm>
          <a:prstGeom prst="rect">
            <a:avLst/>
          </a:prstGeom>
        </p:spPr>
      </p:pic>
      <p:pic>
        <p:nvPicPr>
          <p:cNvPr id="13" name="Picture 12" descr="A picture containing decorated&#10;&#10;Description automatically generated">
            <a:extLst>
              <a:ext uri="{FF2B5EF4-FFF2-40B4-BE49-F238E27FC236}">
                <a16:creationId xmlns:a16="http://schemas.microsoft.com/office/drawing/2014/main" id="{32A81731-D42E-49B5-98E3-42FA5A6558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6390" y="12287629"/>
            <a:ext cx="11085302" cy="94446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FFFDA80-12FE-4DF9-A612-A9B9DD723E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661" y="11978409"/>
            <a:ext cx="9704068" cy="10063120"/>
          </a:xfrm>
          <a:prstGeom prst="rect">
            <a:avLst/>
          </a:prstGeom>
        </p:spPr>
      </p:pic>
      <p:pic>
        <p:nvPicPr>
          <p:cNvPr id="18" name="Picture 17" descr="Logo&#10;&#10;Description automatically generated">
            <a:extLst>
              <a:ext uri="{FF2B5EF4-FFF2-40B4-BE49-F238E27FC236}">
                <a16:creationId xmlns:a16="http://schemas.microsoft.com/office/drawing/2014/main" id="{6E26EA47-B6EF-4238-95CE-E1D9E992A37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2101"/>
            <a:ext cx="43891200" cy="11408229"/>
          </a:xfrm>
          <a:prstGeom prst="rect">
            <a:avLst/>
          </a:prstGeom>
        </p:spPr>
      </p:pic>
      <p:pic>
        <p:nvPicPr>
          <p:cNvPr id="24" name="Picture 23" descr="Text&#10;&#10;Description automatically generated">
            <a:extLst>
              <a:ext uri="{FF2B5EF4-FFF2-40B4-BE49-F238E27FC236}">
                <a16:creationId xmlns:a16="http://schemas.microsoft.com/office/drawing/2014/main" id="{A509D6FF-5501-4121-9CEE-A8B7BE72211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86" y="26490205"/>
            <a:ext cx="12182391" cy="5549758"/>
          </a:xfrm>
          <a:prstGeom prst="rect">
            <a:avLst/>
          </a:prstGeom>
        </p:spPr>
      </p:pic>
      <p:pic>
        <p:nvPicPr>
          <p:cNvPr id="26" name="Picture 25" descr="A picture containing icon&#10;&#10;Description automatically generated">
            <a:extLst>
              <a:ext uri="{FF2B5EF4-FFF2-40B4-BE49-F238E27FC236}">
                <a16:creationId xmlns:a16="http://schemas.microsoft.com/office/drawing/2014/main" id="{3ECE11D6-405A-443C-9E10-F62B9033640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8191" y="28888879"/>
            <a:ext cx="13849943" cy="3130550"/>
          </a:xfrm>
          <a:prstGeom prst="rect">
            <a:avLst/>
          </a:prstGeom>
        </p:spPr>
      </p:pic>
      <p:sp>
        <p:nvSpPr>
          <p:cNvPr id="27" name="Title 26">
            <a:extLst>
              <a:ext uri="{FF2B5EF4-FFF2-40B4-BE49-F238E27FC236}">
                <a16:creationId xmlns:a16="http://schemas.microsoft.com/office/drawing/2014/main" id="{8D626AE7-E483-4CE7-8090-EE4DAF40E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0111" y="11384509"/>
            <a:ext cx="24200403" cy="805723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MOLE DAY: 10</a:t>
            </a:r>
            <a:r>
              <a:rPr lang="en-US" baseline="30000" dirty="0"/>
              <a:t>23</a:t>
            </a:r>
            <a:r>
              <a:rPr lang="en-US" dirty="0"/>
              <a:t> 2021 CELEBRATION</a:t>
            </a:r>
            <a:br>
              <a:rPr lang="en-US" dirty="0"/>
            </a:br>
            <a:r>
              <a:rPr lang="en-US" dirty="0"/>
              <a:t>EVENT</a:t>
            </a:r>
          </a:p>
        </p:txBody>
      </p:sp>
    </p:spTree>
    <p:extLst>
      <p:ext uri="{BB962C8B-B14F-4D97-AF65-F5344CB8AC3E}">
        <p14:creationId xmlns:p14="http://schemas.microsoft.com/office/powerpoint/2010/main" val="2706879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15ED470-C234-4B1D-9EA3-5A26F0FE3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809" y="631429"/>
            <a:ext cx="42793582" cy="2552700"/>
          </a:xfrm>
        </p:spPr>
        <p:txBody>
          <a:bodyPr>
            <a:normAutofit/>
          </a:bodyPr>
          <a:lstStyle/>
          <a:p>
            <a:r>
              <a:rPr lang="en-US" sz="17600" dirty="0"/>
              <a:t>What controls chemical reaction rates?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BF0354-6A35-440D-B116-DB8F8E985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208" y="3676268"/>
            <a:ext cx="27308752" cy="2741805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8800" dirty="0"/>
              <a:t>Reactions require atomic or molecular </a:t>
            </a:r>
            <a:r>
              <a:rPr lang="en-US" sz="8800" b="1" i="1" dirty="0"/>
              <a:t>collisions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8800" dirty="0"/>
              <a:t>Collision </a:t>
            </a:r>
            <a:r>
              <a:rPr lang="en-US" sz="8800" b="1" i="1" dirty="0"/>
              <a:t>rate</a:t>
            </a:r>
            <a:r>
              <a:rPr lang="en-US" sz="8800" dirty="0"/>
              <a:t> depends on concentration/pressure, surface area, temperature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8800" dirty="0"/>
              <a:t>To react, the collision must exceed the </a:t>
            </a:r>
            <a:r>
              <a:rPr lang="en-US" sz="8800" b="1" i="1" dirty="0"/>
              <a:t>Activation Energy</a:t>
            </a:r>
            <a:r>
              <a:rPr lang="en-US" sz="8800" dirty="0"/>
              <a:t>, E</a:t>
            </a:r>
            <a:r>
              <a:rPr lang="en-US" sz="8800" baseline="-25000" dirty="0"/>
              <a:t>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0DFD78-2CF9-41D8-8484-61EA660C78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4741" y="8870120"/>
            <a:ext cx="16882125" cy="56119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673C24A-6238-41D4-9651-EAC50F5479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14" r="3855"/>
          <a:stretch/>
        </p:blipFill>
        <p:spPr>
          <a:xfrm>
            <a:off x="11580366" y="24697521"/>
            <a:ext cx="13084049" cy="78507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7D68CF0-CF30-4B84-9BC4-FB4F592E46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059" r="17675" b="3039"/>
          <a:stretch/>
        </p:blipFill>
        <p:spPr>
          <a:xfrm>
            <a:off x="701208" y="8251771"/>
            <a:ext cx="10497143" cy="2450944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42BF033-51DD-4B90-9395-8E706F48A4E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84" t="8386" r="3431" b="5660"/>
          <a:stretch/>
        </p:blipFill>
        <p:spPr>
          <a:xfrm>
            <a:off x="28009959" y="3184129"/>
            <a:ext cx="15892891" cy="42966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950278F-70DA-4F35-9938-A7BA7305E16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8259" b="15662"/>
          <a:stretch/>
        </p:blipFill>
        <p:spPr>
          <a:xfrm>
            <a:off x="12104914" y="16934146"/>
            <a:ext cx="15905046" cy="6984091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69804EA3-D698-4358-921C-F0AC23B80896}"/>
              </a:ext>
            </a:extLst>
          </p:cNvPr>
          <p:cNvGrpSpPr/>
          <p:nvPr/>
        </p:nvGrpSpPr>
        <p:grpSpPr>
          <a:xfrm>
            <a:off x="29109614" y="16739565"/>
            <a:ext cx="12801599" cy="6381692"/>
            <a:chOff x="29109615" y="16154400"/>
            <a:chExt cx="11325562" cy="581747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306071D-9D53-417C-8CFE-B2461ABBD7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13865" b="65631"/>
            <a:stretch/>
          </p:blipFill>
          <p:spPr>
            <a:xfrm>
              <a:off x="29109616" y="16154400"/>
              <a:ext cx="11325561" cy="1741714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5D439C7-4DAE-4B17-A2F8-C35137316B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52016" b="1"/>
            <a:stretch/>
          </p:blipFill>
          <p:spPr>
            <a:xfrm>
              <a:off x="29109615" y="17896114"/>
              <a:ext cx="11325561" cy="4075756"/>
            </a:xfrm>
            <a:prstGeom prst="rect">
              <a:avLst/>
            </a:prstGeom>
          </p:spPr>
        </p:pic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6AD3F10D-2DF0-4BB8-AD08-4B38230C878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109615" y="7894923"/>
            <a:ext cx="13838658" cy="7784245"/>
          </a:xfrm>
          <a:prstGeom prst="rect">
            <a:avLst/>
          </a:prstGeom>
        </p:spPr>
      </p:pic>
      <p:pic>
        <p:nvPicPr>
          <p:cNvPr id="21" name="Picture 20" descr="A picture containing logo&#10;&#10;Description automatically generated">
            <a:extLst>
              <a:ext uri="{FF2B5EF4-FFF2-40B4-BE49-F238E27FC236}">
                <a16:creationId xmlns:a16="http://schemas.microsoft.com/office/drawing/2014/main" id="{97F3DA12-5C13-4EF8-BABD-78C5C45A35E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0480" y="30106936"/>
            <a:ext cx="5486400" cy="2438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A05C75E-5330-4414-8C7B-F63A805D4AA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5394" t="25174" r="6511"/>
          <a:stretch/>
        </p:blipFill>
        <p:spPr>
          <a:xfrm>
            <a:off x="24541163" y="24227033"/>
            <a:ext cx="12801600" cy="815151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A88FA9C-7DE3-4D55-96BE-D21D35555971}"/>
              </a:ext>
            </a:extLst>
          </p:cNvPr>
          <p:cNvSpPr txBox="1"/>
          <p:nvPr/>
        </p:nvSpPr>
        <p:spPr>
          <a:xfrm>
            <a:off x="6808354" y="7333321"/>
            <a:ext cx="1986531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/>
              <a:t>EFFECT OF CONCENTRATION/PRESSURE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948858E-84C9-4C78-BCDE-96382DA8FED3}"/>
              </a:ext>
            </a:extLst>
          </p:cNvPr>
          <p:cNvSpPr txBox="1"/>
          <p:nvPr/>
        </p:nvSpPr>
        <p:spPr>
          <a:xfrm>
            <a:off x="10198989" y="16037599"/>
            <a:ext cx="130840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/>
              <a:t>EFFECT OF SURFACE AREA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2417A35-A159-48E4-BED8-960F0C739D08}"/>
              </a:ext>
            </a:extLst>
          </p:cNvPr>
          <p:cNvSpPr txBox="1"/>
          <p:nvPr/>
        </p:nvSpPr>
        <p:spPr>
          <a:xfrm>
            <a:off x="9881181" y="24565092"/>
            <a:ext cx="130840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/>
              <a:t>EFFECT OF TEMPERATURE</a:t>
            </a:r>
          </a:p>
        </p:txBody>
      </p:sp>
    </p:spTree>
    <p:extLst>
      <p:ext uri="{BB962C8B-B14F-4D97-AF65-F5344CB8AC3E}">
        <p14:creationId xmlns:p14="http://schemas.microsoft.com/office/powerpoint/2010/main" val="2624742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3FADE-41A5-433F-80C1-B6EB33465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028" y="407135"/>
            <a:ext cx="41191543" cy="3526971"/>
          </a:xfrm>
        </p:spPr>
        <p:txBody>
          <a:bodyPr>
            <a:normAutofit/>
          </a:bodyPr>
          <a:lstStyle/>
          <a:p>
            <a:r>
              <a:rPr lang="en-US" sz="17600" dirty="0"/>
              <a:t>Important catalysts in Biology and Chemistry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BFD6F-C0FE-4857-AE3B-160418064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62" y="5236029"/>
            <a:ext cx="14356080" cy="2650671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Enzymes are nature’s catalysts and involve complex metal-organic structures. Because of their unique shape, these structures are highly selective for both reactants and products.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Industrial catalysts have been developed by chemists such as for the production of ammonia from nitrogen and hydrogen (Haber-Bosch Process)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6BDE17-A88D-4E7E-B727-1AB5F81426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71305" y="5236029"/>
            <a:ext cx="24387027" cy="127937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40D56B8-8D2F-4731-A7AF-2A2386B047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48790" y="19505838"/>
            <a:ext cx="26497233" cy="12236904"/>
          </a:xfrm>
          <a:prstGeom prst="rect">
            <a:avLst/>
          </a:prstGeom>
        </p:spPr>
      </p:pic>
      <p:pic>
        <p:nvPicPr>
          <p:cNvPr id="7" name="Picture 6" descr="A picture containing logo&#10;&#10;Description automatically generated">
            <a:extLst>
              <a:ext uri="{FF2B5EF4-FFF2-40B4-BE49-F238E27FC236}">
                <a16:creationId xmlns:a16="http://schemas.microsoft.com/office/drawing/2014/main" id="{3F4FC108-A6F0-444F-9591-25C3134DB1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62" y="29837742"/>
            <a:ext cx="5486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643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03F17-B8AB-45E0-A7B9-DBC4FD055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6530" y="283029"/>
            <a:ext cx="41918140" cy="3439885"/>
          </a:xfrm>
        </p:spPr>
        <p:txBody>
          <a:bodyPr>
            <a:normAutofit/>
          </a:bodyPr>
          <a:lstStyle/>
          <a:p>
            <a:r>
              <a:rPr lang="en-US" sz="17600" dirty="0"/>
              <a:t>Catalytic converters clean your car’s exhaust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A51AE0-3BAE-4090-9BDF-6A0B808E55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6530" y="3271441"/>
            <a:ext cx="40372367" cy="2394857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600" dirty="0"/>
              <a:t>High temperature, low pressure gas phase reactions require high catalyst surface area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F5330A-0CAA-4CB6-9455-51C7907D18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529" y="5152896"/>
            <a:ext cx="23147971" cy="188413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A5A247-C361-4433-9D65-E7148F1248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530" y="23801526"/>
            <a:ext cx="23147971" cy="85006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2186922-B5EB-4EA3-AC9E-F02D0DB480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34500" y="23712134"/>
            <a:ext cx="9262871" cy="85900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92B61A6-40B5-457F-9D29-1416B7B3DB5A}"/>
              </a:ext>
            </a:extLst>
          </p:cNvPr>
          <p:cNvSpPr txBox="1"/>
          <p:nvPr/>
        </p:nvSpPr>
        <p:spPr>
          <a:xfrm>
            <a:off x="33982337" y="23451894"/>
            <a:ext cx="86255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/>
              <a:t>A Monolithic Cordierite Ceramic Honeycomb Structure provides a very high surface area support for the expensive noble metal catalyst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91B342-112A-4CEC-A145-4A017372E7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91919" y="5152896"/>
            <a:ext cx="18780837" cy="16869016"/>
          </a:xfrm>
          <a:prstGeom prst="rect">
            <a:avLst/>
          </a:prstGeom>
        </p:spPr>
      </p:pic>
      <p:pic>
        <p:nvPicPr>
          <p:cNvPr id="11" name="Picture 10" descr="A picture containing logo&#10;&#10;Description automatically generated">
            <a:extLst>
              <a:ext uri="{FF2B5EF4-FFF2-40B4-BE49-F238E27FC236}">
                <a16:creationId xmlns:a16="http://schemas.microsoft.com/office/drawing/2014/main" id="{325FBEB3-A368-49EF-814C-CF2D42DD7F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6356" y="29943514"/>
            <a:ext cx="5486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992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5C368BB-D2E7-47A5-860E-2370FBEF5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1192" y="2166257"/>
            <a:ext cx="38488816" cy="3886200"/>
          </a:xfrm>
        </p:spPr>
        <p:txBody>
          <a:bodyPr>
            <a:normAutofit/>
          </a:bodyPr>
          <a:lstStyle/>
          <a:p>
            <a:r>
              <a:rPr lang="en-US" sz="17600" dirty="0"/>
              <a:t>Effect of Concentration on Collision Rate</a:t>
            </a:r>
          </a:p>
        </p:txBody>
      </p:sp>
      <p:pic>
        <p:nvPicPr>
          <p:cNvPr id="4" name="K0054860-Concentration_and_chemical_reactions">
            <a:hlinkClick r:id="" action="ppaction://media"/>
            <a:extLst>
              <a:ext uri="{FF2B5EF4-FFF2-40B4-BE49-F238E27FC236}">
                <a16:creationId xmlns:a16="http://schemas.microsoft.com/office/drawing/2014/main" id="{187D92C7-044B-4826-876A-B7F059BC6A42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67936" y="6052457"/>
            <a:ext cx="42129576" cy="23687313"/>
          </a:xfrm>
        </p:spPr>
      </p:pic>
    </p:spTree>
    <p:extLst>
      <p:ext uri="{BB962C8B-B14F-4D97-AF65-F5344CB8AC3E}">
        <p14:creationId xmlns:p14="http://schemas.microsoft.com/office/powerpoint/2010/main" val="300348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4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0054858-Surface_area_and_chemical_reactions">
            <a:hlinkClick r:id="" action="ppaction://media"/>
            <a:extLst>
              <a:ext uri="{FF2B5EF4-FFF2-40B4-BE49-F238E27FC236}">
                <a16:creationId xmlns:a16="http://schemas.microsoft.com/office/drawing/2014/main" id="{7047EE05-5145-40AC-9701-534B72F76F7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96851" y="7609114"/>
            <a:ext cx="41897498" cy="2355668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033075B-42FF-41EC-834B-BA3D9B9B1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7838" y="1752600"/>
            <a:ext cx="37855525" cy="6362700"/>
          </a:xfrm>
        </p:spPr>
        <p:txBody>
          <a:bodyPr>
            <a:normAutofit/>
          </a:bodyPr>
          <a:lstStyle/>
          <a:p>
            <a:r>
              <a:rPr lang="en-US" sz="17600" dirty="0"/>
              <a:t>Effect of Surface Area on Collision Rate</a:t>
            </a:r>
          </a:p>
        </p:txBody>
      </p:sp>
    </p:spTree>
    <p:extLst>
      <p:ext uri="{BB962C8B-B14F-4D97-AF65-F5344CB8AC3E}">
        <p14:creationId xmlns:p14="http://schemas.microsoft.com/office/powerpoint/2010/main" val="328342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4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0765-9E2E-4AC8-8BBA-520FF4AC6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3577" y="2418807"/>
            <a:ext cx="38598566" cy="3520440"/>
          </a:xfrm>
        </p:spPr>
        <p:txBody>
          <a:bodyPr>
            <a:normAutofit/>
          </a:bodyPr>
          <a:lstStyle/>
          <a:p>
            <a:r>
              <a:rPr lang="en-US" sz="17600" dirty="0"/>
              <a:t>Effect of Temperature on Collision Rate</a:t>
            </a:r>
          </a:p>
        </p:txBody>
      </p:sp>
      <p:pic>
        <p:nvPicPr>
          <p:cNvPr id="4" name="K0054852-Temperature_and_chemical_reactions">
            <a:hlinkClick r:id="" action="ppaction://media"/>
            <a:extLst>
              <a:ext uri="{FF2B5EF4-FFF2-40B4-BE49-F238E27FC236}">
                <a16:creationId xmlns:a16="http://schemas.microsoft.com/office/drawing/2014/main" id="{C538DF1F-B7DC-443F-AFFA-2A780AEB0B0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51560" y="6531429"/>
            <a:ext cx="41742600" cy="2346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201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4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289</TotalTime>
  <Words>168</Words>
  <Application>Microsoft Office PowerPoint</Application>
  <PresentationFormat>Custom</PresentationFormat>
  <Paragraphs>20</Paragraphs>
  <Slides>7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MOLE DAY: 1023 2021 CELEBRATION EVENT</vt:lpstr>
      <vt:lpstr>What controls chemical reaction rates?</vt:lpstr>
      <vt:lpstr>Important catalysts in Biology and Chemistry</vt:lpstr>
      <vt:lpstr>Catalytic converters clean your car’s exhaust</vt:lpstr>
      <vt:lpstr>Effect of Concentration on Collision Rate</vt:lpstr>
      <vt:lpstr>Effect of Surface Area on Collision Rate</vt:lpstr>
      <vt:lpstr>Effect of Temperature on Collision Rate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we mean by chemical kinetics and reaction rates?</dc:title>
  <dc:creator>Nigel Sanders</dc:creator>
  <cp:lastModifiedBy>Nigel Sanders</cp:lastModifiedBy>
  <cp:revision>38</cp:revision>
  <dcterms:created xsi:type="dcterms:W3CDTF">2021-09-28T19:38:47Z</dcterms:created>
  <dcterms:modified xsi:type="dcterms:W3CDTF">2021-10-01T14:50:20Z</dcterms:modified>
</cp:coreProperties>
</file>