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5" r:id="rId4"/>
    <p:sldId id="274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1" r:id="rId17"/>
    <p:sldId id="273" r:id="rId18"/>
    <p:sldId id="272" r:id="rId19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E93EBCFC-3555-4BDB-AB2C-7B01EF6E3A68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95271186-BA7F-450B-8553-EC0770991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24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DA4E-DADB-43F3-A9A9-E530CD12145C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3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9FE-CEFA-4253-BFBD-C0B53C9EBF7D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662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DB77-9A6C-498B-B498-ED39DAB7EAA8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16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EAEB-4D88-4666-9EEC-1ECB484C3990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89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709F1-D7AF-4C78-8289-71BE99431D54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55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10234-7E74-4C28-AEAD-F4D14654F409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68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59E9-EB4A-4653-9D3B-2D6ACC35E4E9}" type="datetime1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23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40E8-4805-499A-8A00-4B149C976B93}" type="datetime1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08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52A47-1598-4B37-8A7C-846BEEF72CFC}" type="datetime1">
              <a:rPr lang="en-US" smtClean="0"/>
              <a:t>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853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A293-9A69-4444-A404-F62E0B7F132B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32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C3FD-E5EF-4695-9953-D7407C1BC831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32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F6DEF-BAF5-4820-B821-7152F5A4190F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254D5-31DF-4815-A7DD-410C2E1B4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6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mag.org/careers" TargetMode="External"/><Relationship Id="rId2" Type="http://schemas.openxmlformats.org/officeDocument/2006/relationships/hyperlink" Target="https://www.acs.org/content/acs/en/careers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books.org/wiki/Chemical_Information_Sources/Careers_in_Chemistr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Careers in Chemistry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(Or, is That </a:t>
            </a:r>
            <a:r>
              <a:rPr lang="en-US" dirty="0" err="1" smtClean="0"/>
              <a:t>Chem</a:t>
            </a:r>
            <a:r>
              <a:rPr lang="en-US" dirty="0" smtClean="0"/>
              <a:t> Diploma</a:t>
            </a:r>
          </a:p>
          <a:p>
            <a:r>
              <a:rPr lang="en-US" dirty="0" smtClean="0"/>
              <a:t>Worth Anything?)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2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Graduate/Professional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Chemistry/Biochemistry/etc.</a:t>
            </a:r>
          </a:p>
          <a:p>
            <a:r>
              <a:rPr lang="en-US" dirty="0" smtClean="0"/>
              <a:t>Biosciences</a:t>
            </a:r>
          </a:p>
          <a:p>
            <a:r>
              <a:rPr lang="en-US" dirty="0"/>
              <a:t> </a:t>
            </a:r>
            <a:r>
              <a:rPr lang="en-US" dirty="0" smtClean="0"/>
              <a:t>  Molecular Biology/Chemical Biology      	Environmental</a:t>
            </a:r>
            <a:r>
              <a:rPr lang="en-US" dirty="0" smtClean="0"/>
              <a:t>, Virology </a:t>
            </a:r>
            <a:r>
              <a:rPr lang="en-US" dirty="0" smtClean="0"/>
              <a:t>etc.</a:t>
            </a:r>
          </a:p>
          <a:p>
            <a:r>
              <a:rPr lang="en-US" dirty="0" smtClean="0"/>
              <a:t>Medicine</a:t>
            </a:r>
          </a:p>
          <a:p>
            <a:r>
              <a:rPr lang="en-US" dirty="0"/>
              <a:t> </a:t>
            </a:r>
            <a:r>
              <a:rPr lang="en-US" dirty="0" smtClean="0"/>
              <a:t> Medical school, Veterinary School, Dental 	School, Pharmacy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2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Graduate/Professional School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Forensics</a:t>
            </a:r>
          </a:p>
          <a:p>
            <a:r>
              <a:rPr lang="en-US" dirty="0" smtClean="0"/>
              <a:t>Chemical Engineering</a:t>
            </a:r>
          </a:p>
          <a:p>
            <a:r>
              <a:rPr lang="en-US" dirty="0" smtClean="0"/>
              <a:t>Law</a:t>
            </a:r>
          </a:p>
          <a:p>
            <a:r>
              <a:rPr lang="en-US" dirty="0" smtClean="0"/>
              <a:t>Business (MBA)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32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(organizations in chemicals, chem. engineering, petroleum, pharmaceutical, medical, etc.)</a:t>
            </a:r>
          </a:p>
          <a:p>
            <a:r>
              <a:rPr lang="en-US" dirty="0" smtClean="0"/>
              <a:t>Sales</a:t>
            </a:r>
          </a:p>
          <a:p>
            <a:r>
              <a:rPr lang="en-US" dirty="0" smtClean="0"/>
              <a:t>Marketing</a:t>
            </a:r>
          </a:p>
          <a:p>
            <a:r>
              <a:rPr lang="en-US" dirty="0" smtClean="0"/>
              <a:t>Production</a:t>
            </a:r>
          </a:p>
          <a:p>
            <a:r>
              <a:rPr lang="en-US" dirty="0" smtClean="0"/>
              <a:t>Management</a:t>
            </a:r>
          </a:p>
          <a:p>
            <a:endParaRPr lang="en-US" dirty="0"/>
          </a:p>
          <a:p>
            <a:r>
              <a:rPr lang="en-US" dirty="0" smtClean="0"/>
              <a:t>MBA often required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6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Computer/Software*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of the above functions</a:t>
            </a:r>
          </a:p>
          <a:p>
            <a:r>
              <a:rPr lang="en-US" dirty="0" smtClean="0"/>
              <a:t>Programming</a:t>
            </a:r>
          </a:p>
          <a:p>
            <a:r>
              <a:rPr lang="en-US" dirty="0" smtClean="0"/>
              <a:t>Other </a:t>
            </a:r>
            <a:r>
              <a:rPr lang="en-US" dirty="0" smtClean="0"/>
              <a:t>IT</a:t>
            </a:r>
          </a:p>
          <a:p>
            <a:r>
              <a:rPr lang="en-US" dirty="0" smtClean="0"/>
              <a:t>Artificial Intelligence</a:t>
            </a:r>
            <a:endParaRPr lang="en-US" dirty="0" smtClean="0"/>
          </a:p>
          <a:p>
            <a:r>
              <a:rPr lang="en-US" dirty="0" err="1" smtClean="0"/>
              <a:t>Cheminformatics</a:t>
            </a:r>
            <a:r>
              <a:rPr lang="en-US" dirty="0" smtClean="0"/>
              <a:t>/Bioinformatics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45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Information/Library*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 Information (MLS/MSIS sometimes)</a:t>
            </a:r>
          </a:p>
          <a:p>
            <a:r>
              <a:rPr lang="en-US" dirty="0" smtClean="0"/>
              <a:t>Special Librarianship (MLS)</a:t>
            </a:r>
          </a:p>
          <a:p>
            <a:r>
              <a:rPr lang="en-US" dirty="0" smtClean="0"/>
              <a:t>Chemical </a:t>
            </a:r>
            <a:r>
              <a:rPr lang="en-US" dirty="0" smtClean="0"/>
              <a:t>Informatics/Bioinformatics</a:t>
            </a:r>
            <a:endParaRPr lang="en-US" dirty="0" smtClean="0"/>
          </a:p>
          <a:p>
            <a:r>
              <a:rPr lang="en-US" dirty="0" smtClean="0"/>
              <a:t>Abstracting/Indexing/Database Production</a:t>
            </a:r>
          </a:p>
          <a:p>
            <a:r>
              <a:rPr lang="en-US" dirty="0" smtClean="0"/>
              <a:t>Technical </a:t>
            </a:r>
            <a:r>
              <a:rPr lang="en-US" dirty="0" smtClean="0"/>
              <a:t>Writing/Journalism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5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Intellectual Property (IP)*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Patents</a:t>
            </a:r>
          </a:p>
          <a:p>
            <a:r>
              <a:rPr lang="en-US" dirty="0"/>
              <a:t> </a:t>
            </a:r>
            <a:r>
              <a:rPr lang="en-US" dirty="0" smtClean="0"/>
              <a:t>  Patent Information (MLS/MSIS sometimes)</a:t>
            </a:r>
          </a:p>
          <a:p>
            <a:r>
              <a:rPr lang="en-US" dirty="0"/>
              <a:t> </a:t>
            </a:r>
            <a:r>
              <a:rPr lang="en-US" dirty="0" smtClean="0"/>
              <a:t>  Patent Agent (courses, examinations)</a:t>
            </a:r>
          </a:p>
          <a:p>
            <a:r>
              <a:rPr lang="en-US" dirty="0"/>
              <a:t> </a:t>
            </a:r>
            <a:r>
              <a:rPr lang="en-US" dirty="0" smtClean="0"/>
              <a:t>  Patent Attorney (Law School/Patent Bar 	Exam)</a:t>
            </a:r>
          </a:p>
          <a:p>
            <a:endParaRPr lang="en-US" dirty="0"/>
          </a:p>
          <a:p>
            <a:r>
              <a:rPr lang="en-US" dirty="0" smtClean="0"/>
              <a:t>Trademarks</a:t>
            </a:r>
          </a:p>
          <a:p>
            <a:r>
              <a:rPr lang="en-US" dirty="0" smtClean="0"/>
              <a:t>Copyright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90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Entrepreneurship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not an option with a B.S. or less</a:t>
            </a:r>
          </a:p>
          <a:p>
            <a:r>
              <a:rPr lang="en-US" dirty="0" smtClean="0"/>
              <a:t>More often with experience in other organizations</a:t>
            </a:r>
          </a:p>
          <a:p>
            <a:r>
              <a:rPr lang="en-US" dirty="0" smtClean="0"/>
              <a:t>Increasingly as spin-offs from academic </a:t>
            </a:r>
            <a:r>
              <a:rPr lang="en-US" dirty="0" smtClean="0"/>
              <a:t>or corporate research</a:t>
            </a:r>
          </a:p>
          <a:p>
            <a:r>
              <a:rPr lang="en-US" dirty="0" smtClean="0"/>
              <a:t>Consulting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3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ACS/American Chemical Society</a:t>
            </a:r>
          </a:p>
          <a:p>
            <a:pPr marL="0" indent="0">
              <a:buNone/>
            </a:pPr>
            <a:r>
              <a:rPr lang="en-US" sz="2400" dirty="0" smtClean="0">
                <a:hlinkClick r:id="rId2"/>
              </a:rPr>
              <a:t>https://www.acs.org/content/acs/en/careers.html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AAAS</a:t>
            </a:r>
          </a:p>
          <a:p>
            <a:pPr marL="0" indent="0">
              <a:buNone/>
            </a:pPr>
            <a:r>
              <a:rPr lang="en-US" sz="2800" dirty="0">
                <a:hlinkClick r:id="rId3"/>
              </a:rPr>
              <a:t>https://</a:t>
            </a:r>
            <a:r>
              <a:rPr lang="en-US" sz="2800" dirty="0" smtClean="0">
                <a:hlinkClick r:id="rId3"/>
              </a:rPr>
              <a:t>www.sciencemag.org/careers</a:t>
            </a:r>
            <a:r>
              <a:rPr lang="en-US" sz="2800" dirty="0" smtClean="0"/>
              <a:t> </a:t>
            </a: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“What You Need for the First Job, Besides the PhD in Chemistry”, M. A. </a:t>
            </a:r>
            <a:r>
              <a:rPr lang="en-US" sz="2800" dirty="0" err="1" smtClean="0"/>
              <a:t>Benvenuto</a:t>
            </a:r>
            <a:r>
              <a:rPr lang="en-US" sz="2800" dirty="0" smtClean="0"/>
              <a:t>, Ed., ACS Symposium Series 1165, ACS/Oxford, 2014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68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Career Management for Scientists and Engineers, John K. </a:t>
            </a:r>
            <a:r>
              <a:rPr lang="en-US" dirty="0" err="1"/>
              <a:t>Borchardt</a:t>
            </a:r>
            <a:r>
              <a:rPr lang="en-US" dirty="0"/>
              <a:t>, Oxford, </a:t>
            </a:r>
            <a:r>
              <a:rPr lang="en-US" dirty="0" smtClean="0"/>
              <a:t>2000</a:t>
            </a:r>
          </a:p>
          <a:p>
            <a:r>
              <a:rPr lang="en-US" dirty="0"/>
              <a:t>Nontraditional Careers for Chemists: New Formulas in Chemistry, Lisa M. </a:t>
            </a:r>
            <a:r>
              <a:rPr lang="en-US" dirty="0" err="1"/>
              <a:t>Balbes</a:t>
            </a:r>
            <a:r>
              <a:rPr lang="en-US" dirty="0"/>
              <a:t>, Oxford, 2007</a:t>
            </a:r>
          </a:p>
          <a:p>
            <a:r>
              <a:rPr lang="en-US" u="sng" dirty="0">
                <a:hlinkClick r:id="rId2"/>
              </a:rPr>
              <a:t>http://en.wikibooks.org/wiki/Chemical_Information_Sources/Careers_in_Chemistry</a:t>
            </a:r>
            <a:r>
              <a:rPr lang="en-US" dirty="0"/>
              <a:t> </a:t>
            </a:r>
          </a:p>
          <a:p>
            <a:r>
              <a:rPr lang="en-US" dirty="0" smtClean="0"/>
              <a:t>R. E. </a:t>
            </a:r>
            <a:r>
              <a:rPr lang="en-US" dirty="0" err="1" smtClean="0"/>
              <a:t>Buntrock</a:t>
            </a:r>
            <a:r>
              <a:rPr lang="en-US" dirty="0" smtClean="0"/>
              <a:t>, buntrock16@roadrunner.com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8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Reasonably comprehensive</a:t>
            </a:r>
          </a:p>
          <a:p>
            <a:r>
              <a:rPr lang="en-US" dirty="0" smtClean="0"/>
              <a:t>Usual mentoring directed to laboratory research, professorship</a:t>
            </a:r>
          </a:p>
          <a:p>
            <a:r>
              <a:rPr lang="en-US" dirty="0" smtClean="0"/>
              <a:t>Other options emphasized, including “alternative” careers</a:t>
            </a:r>
          </a:p>
          <a:p>
            <a:r>
              <a:rPr lang="en-US" dirty="0" smtClean="0"/>
              <a:t>Jobs vs. Careers</a:t>
            </a:r>
          </a:p>
          <a:p>
            <a:r>
              <a:rPr lang="en-US" dirty="0" smtClean="0"/>
              <a:t>* indicates graduate school or other education or training may be required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Availability of positions variable, especially for new graduates</a:t>
            </a:r>
          </a:p>
          <a:p>
            <a:r>
              <a:rPr lang="en-US" dirty="0" smtClean="0"/>
              <a:t>COVID-19 pandemic and restrictions further complications</a:t>
            </a:r>
          </a:p>
          <a:p>
            <a:r>
              <a:rPr lang="en-US" dirty="0" smtClean="0"/>
              <a:t>Stay flexible and consider all options including those on this outline</a:t>
            </a:r>
          </a:p>
          <a:p>
            <a:r>
              <a:rPr lang="en-US" dirty="0" smtClean="0"/>
              <a:t>Join </a:t>
            </a:r>
            <a:r>
              <a:rPr lang="en-US" smtClean="0"/>
              <a:t>ACS including </a:t>
            </a:r>
            <a:r>
              <a:rPr lang="en-US" dirty="0" smtClean="0"/>
              <a:t>the Student Chapter and use </a:t>
            </a:r>
            <a:r>
              <a:rPr lang="en-US" dirty="0" err="1" smtClean="0"/>
              <a:t>Chem&amp;EngineeringNews</a:t>
            </a:r>
            <a:r>
              <a:rPr lang="en-US" dirty="0" smtClean="0"/>
              <a:t> resources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752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 (brief)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Laboratory Research</a:t>
            </a:r>
          </a:p>
          <a:p>
            <a:r>
              <a:rPr lang="en-US" dirty="0" smtClean="0"/>
              <a:t>Teaching</a:t>
            </a:r>
          </a:p>
          <a:p>
            <a:r>
              <a:rPr lang="en-US" dirty="0" smtClean="0"/>
              <a:t>Graduate/Professional School</a:t>
            </a:r>
          </a:p>
          <a:p>
            <a:r>
              <a:rPr lang="en-US" dirty="0" smtClean="0"/>
              <a:t>Business</a:t>
            </a:r>
          </a:p>
          <a:p>
            <a:r>
              <a:rPr lang="en-US" dirty="0" smtClean="0"/>
              <a:t>IT/Computer/Software</a:t>
            </a:r>
          </a:p>
          <a:p>
            <a:r>
              <a:rPr lang="en-US" dirty="0" smtClean="0"/>
              <a:t>Information/Library/IP/Patents</a:t>
            </a:r>
          </a:p>
          <a:p>
            <a:r>
              <a:rPr lang="en-US" dirty="0" smtClean="0"/>
              <a:t>Entrepreneurship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08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Research*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</a:t>
            </a:r>
          </a:p>
          <a:p>
            <a:r>
              <a:rPr lang="en-US" dirty="0" smtClean="0"/>
              <a:t>Academic</a:t>
            </a:r>
          </a:p>
          <a:p>
            <a:r>
              <a:rPr lang="en-US" dirty="0" smtClean="0"/>
              <a:t>Government, etc.</a:t>
            </a:r>
          </a:p>
          <a:p>
            <a:endParaRPr lang="en-US" dirty="0"/>
          </a:p>
          <a:p>
            <a:r>
              <a:rPr lang="en-US" dirty="0" smtClean="0"/>
              <a:t>In most organizations, a MS/PhD required for research as a professional; anything less, including a B.S., usually qualifies for a technician level position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College/University/2-year Schools</a:t>
            </a:r>
          </a:p>
          <a:p>
            <a:r>
              <a:rPr lang="en-US" dirty="0" smtClean="0"/>
              <a:t>High School/Middle School/Elementary</a:t>
            </a:r>
          </a:p>
          <a:p>
            <a:r>
              <a:rPr lang="en-US" dirty="0" smtClean="0"/>
              <a:t>Training, non-academic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35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Professorship*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Colleges (4 Year Liberal Arts)</a:t>
            </a:r>
          </a:p>
          <a:p>
            <a:r>
              <a:rPr lang="en-US" dirty="0" smtClean="0"/>
              <a:t>   Emphasis on teaching but also research</a:t>
            </a:r>
          </a:p>
          <a:p>
            <a:r>
              <a:rPr lang="en-US" dirty="0" smtClean="0"/>
              <a:t>Universities</a:t>
            </a:r>
          </a:p>
          <a:p>
            <a:r>
              <a:rPr lang="en-US" dirty="0"/>
              <a:t> </a:t>
            </a:r>
            <a:r>
              <a:rPr lang="en-US" dirty="0" smtClean="0"/>
              <a:t>  Emphasis on research, less on teaching</a:t>
            </a:r>
          </a:p>
          <a:p>
            <a:r>
              <a:rPr lang="en-US" dirty="0" smtClean="0"/>
              <a:t>2-Year Community Colleges</a:t>
            </a:r>
          </a:p>
          <a:p>
            <a:r>
              <a:rPr lang="en-US" dirty="0" smtClean="0"/>
              <a:t>Tenure track vs. adjunct</a:t>
            </a:r>
          </a:p>
          <a:p>
            <a:r>
              <a:rPr lang="en-US" dirty="0" smtClean="0"/>
              <a:t>Research often involves </a:t>
            </a:r>
            <a:r>
              <a:rPr lang="en-US" dirty="0" err="1" smtClean="0"/>
              <a:t>grantsmanship</a:t>
            </a:r>
            <a:endParaRPr lang="en-US" dirty="0" smtClean="0"/>
          </a:p>
          <a:p>
            <a:r>
              <a:rPr lang="en-US" dirty="0" smtClean="0"/>
              <a:t>Postdoctoral often required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Teaching, K-12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School</a:t>
            </a:r>
          </a:p>
          <a:p>
            <a:r>
              <a:rPr lang="en-US" dirty="0" smtClean="0"/>
              <a:t>Middle School</a:t>
            </a:r>
          </a:p>
          <a:p>
            <a:r>
              <a:rPr lang="en-US" dirty="0" smtClean="0"/>
              <a:t>Elementary</a:t>
            </a:r>
          </a:p>
          <a:p>
            <a:endParaRPr lang="en-US" dirty="0"/>
          </a:p>
          <a:p>
            <a:r>
              <a:rPr lang="en-US" dirty="0" smtClean="0"/>
              <a:t>Current STEM initiatives stress degrees in relevant science/engineering/math as well as education courses/background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5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Training, non-Academic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 within organizations/corporations</a:t>
            </a:r>
          </a:p>
          <a:p>
            <a:r>
              <a:rPr lang="en-US" dirty="0" smtClean="0"/>
              <a:t>Training/education on topics of interest to the organization and employees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Careers in Chemistry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254D5-31DF-4815-A7DD-410C2E1B4B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9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514</Words>
  <Application>Microsoft Office PowerPoint</Application>
  <PresentationFormat>On-screen Show (4:3)</PresentationFormat>
  <Paragraphs>144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Careers in Chemistry</vt:lpstr>
      <vt:lpstr>Career Options</vt:lpstr>
      <vt:lpstr>Job Availability</vt:lpstr>
      <vt:lpstr>Outline (brief) </vt:lpstr>
      <vt:lpstr>Laboratory Research*</vt:lpstr>
      <vt:lpstr>Teaching</vt:lpstr>
      <vt:lpstr>Professorship*</vt:lpstr>
      <vt:lpstr>Teaching, K-12</vt:lpstr>
      <vt:lpstr>Training, non-Academic</vt:lpstr>
      <vt:lpstr>Graduate/Professional School</vt:lpstr>
      <vt:lpstr>Graduate/Professional School cont.</vt:lpstr>
      <vt:lpstr>Business</vt:lpstr>
      <vt:lpstr>Computer/Software*</vt:lpstr>
      <vt:lpstr>Information/Library*</vt:lpstr>
      <vt:lpstr>Intellectual Property (IP)*</vt:lpstr>
      <vt:lpstr>Entrepreneurship</vt:lpstr>
      <vt:lpstr>Resources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Careers in Chemistry</dc:title>
  <dc:creator>Owner</dc:creator>
  <cp:lastModifiedBy>Owner</cp:lastModifiedBy>
  <cp:revision>14</cp:revision>
  <cp:lastPrinted>2021-02-16T14:42:31Z</cp:lastPrinted>
  <dcterms:created xsi:type="dcterms:W3CDTF">2012-12-06T20:11:10Z</dcterms:created>
  <dcterms:modified xsi:type="dcterms:W3CDTF">2021-02-16T14:43:49Z</dcterms:modified>
</cp:coreProperties>
</file>