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9" r:id="rId2"/>
    <p:sldId id="280" r:id="rId3"/>
  </p:sldIdLst>
  <p:sldSz cx="7772400" cy="5029200"/>
  <p:notesSz cx="6881813" cy="9296400"/>
  <p:embeddedFontLst>
    <p:embeddedFont>
      <p:font typeface="Calibri"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9"/>
            <p14:sldId id="28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22" d="100"/>
          <a:sy n="122" d="100"/>
        </p:scale>
        <p:origin x="-732" y="-96"/>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6/23/2014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188132" y="262221"/>
            <a:ext cx="793295" cy="384721"/>
          </a:xfrm>
          <a:prstGeom prst="rect">
            <a:avLst/>
          </a:prstGeom>
        </p:spPr>
        <p:txBody>
          <a:bodyPr wrap="none">
            <a:spAutoFit/>
          </a:bodyPr>
          <a:lstStyle/>
          <a:p>
            <a:pPr algn="ctr"/>
            <a:r>
              <a:rPr lang="es-ES_tradnl" sz="1900" b="0" kern="1200" dirty="0" err="1" smtClean="0">
                <a:solidFill>
                  <a:schemeClr val="tx1"/>
                </a:solidFill>
                <a:effectLst/>
                <a:latin typeface="+mn-lt"/>
                <a:ea typeface="+mn-ea"/>
                <a:cs typeface="+mn-cs"/>
              </a:rPr>
              <a:t>Water</a:t>
            </a:r>
            <a:endParaRPr lang="en-US" sz="1400" b="0" dirty="0"/>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6466" y="304800"/>
            <a:ext cx="4131334" cy="400110"/>
          </a:xfrm>
          <a:prstGeom prst="rect">
            <a:avLst/>
          </a:prstGeom>
        </p:spPr>
        <p:txBody>
          <a:bodyPr wrap="square">
            <a:spAutoFit/>
          </a:bodyPr>
          <a:lstStyle/>
          <a:p>
            <a:pPr algn="ctr"/>
            <a:r>
              <a:rPr lang="en-US" sz="2000" b="1" dirty="0"/>
              <a:t>Water Walkers</a:t>
            </a:r>
          </a:p>
        </p:txBody>
      </p:sp>
      <p:sp>
        <p:nvSpPr>
          <p:cNvPr id="3" name="Rectangle 2"/>
          <p:cNvSpPr/>
          <p:nvPr/>
        </p:nvSpPr>
        <p:spPr>
          <a:xfrm>
            <a:off x="230554" y="914400"/>
            <a:ext cx="3657600" cy="1446550"/>
          </a:xfrm>
          <a:prstGeom prst="rect">
            <a:avLst/>
          </a:prstGeom>
        </p:spPr>
        <p:txBody>
          <a:bodyPr wrap="square">
            <a:spAutoFit/>
          </a:bodyPr>
          <a:lstStyle/>
          <a:p>
            <a:r>
              <a:rPr lang="en-US" sz="1100" b="1" dirty="0"/>
              <a:t>Materials</a:t>
            </a:r>
            <a:endParaRPr lang="en-US" sz="1100" dirty="0"/>
          </a:p>
          <a:p>
            <a:pPr marL="171450" lvl="0" indent="-171450">
              <a:buFont typeface="Arial" pitchFamily="34" charset="0"/>
              <a:buChar char="•"/>
            </a:pPr>
            <a:r>
              <a:rPr lang="en-US" sz="1100" dirty="0"/>
              <a:t>Disposable </a:t>
            </a:r>
            <a:r>
              <a:rPr lang="en-US" sz="1100" dirty="0" err="1"/>
              <a:t>aluminium</a:t>
            </a:r>
            <a:r>
              <a:rPr lang="en-US" sz="1100" dirty="0"/>
              <a:t> pan for baking cookies and cakes</a:t>
            </a:r>
          </a:p>
          <a:p>
            <a:pPr marL="171450" lvl="0" indent="-171450">
              <a:buFont typeface="Arial" pitchFamily="34" charset="0"/>
              <a:buChar char="•"/>
            </a:pPr>
            <a:r>
              <a:rPr lang="en-US" sz="1100" dirty="0"/>
              <a:t>Water</a:t>
            </a:r>
          </a:p>
          <a:p>
            <a:pPr marL="171450" lvl="0" indent="-171450">
              <a:buFont typeface="Arial" pitchFamily="34" charset="0"/>
              <a:buChar char="•"/>
            </a:pPr>
            <a:r>
              <a:rPr lang="en-US" sz="1100" dirty="0"/>
              <a:t>Small paper clips</a:t>
            </a:r>
          </a:p>
          <a:p>
            <a:pPr marL="171450" lvl="0" indent="-171450">
              <a:buFont typeface="Arial" pitchFamily="34" charset="0"/>
              <a:buChar char="•"/>
            </a:pPr>
            <a:r>
              <a:rPr lang="en-US" sz="1100" dirty="0"/>
              <a:t>Pop-top rings, plastic labels</a:t>
            </a:r>
          </a:p>
          <a:p>
            <a:pPr marL="171450" lvl="0" indent="-171450">
              <a:buFont typeface="Arial" pitchFamily="34" charset="0"/>
              <a:buChar char="•"/>
            </a:pPr>
            <a:r>
              <a:rPr lang="en-US" sz="1100" dirty="0" err="1"/>
              <a:t>Aluminium</a:t>
            </a:r>
            <a:r>
              <a:rPr lang="en-US" sz="1100" dirty="0"/>
              <a:t> foil or paper</a:t>
            </a:r>
          </a:p>
          <a:p>
            <a:pPr marL="171450" lvl="0" indent="-171450">
              <a:buFont typeface="Arial" pitchFamily="34" charset="0"/>
              <a:buChar char="•"/>
            </a:pPr>
            <a:r>
              <a:rPr lang="en-US" sz="1100" dirty="0"/>
              <a:t>Pencil</a:t>
            </a:r>
          </a:p>
          <a:p>
            <a:pPr marL="171450" indent="-171450">
              <a:buFont typeface="Arial" pitchFamily="34" charset="0"/>
              <a:buChar char="•"/>
            </a:pPr>
            <a:r>
              <a:rPr lang="en-US" sz="1100" dirty="0"/>
              <a:t>Scissors</a:t>
            </a:r>
          </a:p>
        </p:txBody>
      </p:sp>
      <p:sp>
        <p:nvSpPr>
          <p:cNvPr id="4" name="Rectangle 3"/>
          <p:cNvSpPr/>
          <p:nvPr/>
        </p:nvSpPr>
        <p:spPr>
          <a:xfrm>
            <a:off x="3888154" y="937736"/>
            <a:ext cx="3666995" cy="738664"/>
          </a:xfrm>
          <a:prstGeom prst="rect">
            <a:avLst/>
          </a:prstGeom>
        </p:spPr>
        <p:txBody>
          <a:bodyPr wrap="square">
            <a:spAutoFit/>
          </a:bodyPr>
          <a:lstStyle/>
          <a:p>
            <a:pPr algn="ctr"/>
            <a:r>
              <a:rPr lang="en-US" sz="1400" b="1" dirty="0" smtClean="0"/>
              <a:t>Precaution</a:t>
            </a:r>
            <a:r>
              <a:rPr lang="es-CO" sz="1400" dirty="0"/>
              <a:t> </a:t>
            </a:r>
            <a:endParaRPr lang="en-US" sz="800" dirty="0"/>
          </a:p>
          <a:p>
            <a:pPr algn="ctr"/>
            <a:r>
              <a:rPr lang="en-US" sz="1400" b="1" dirty="0">
                <a:solidFill>
                  <a:srgbClr val="FF0000"/>
                </a:solidFill>
              </a:rPr>
              <a:t>Do not drink any of the water samples used in this </a:t>
            </a:r>
            <a:r>
              <a:rPr lang="en-US" sz="1400" b="1" dirty="0" smtClean="0">
                <a:solidFill>
                  <a:srgbClr val="FF0000"/>
                </a:solidFill>
              </a:rPr>
              <a:t>activity</a:t>
            </a:r>
            <a:endParaRPr lang="en-US" sz="1400" b="1" dirty="0">
              <a:solidFill>
                <a:srgbClr val="FF0000"/>
              </a:solidFill>
            </a:endParaRPr>
          </a:p>
        </p:txBody>
      </p:sp>
      <p:sp>
        <p:nvSpPr>
          <p:cNvPr id="5" name="Rectangle 4"/>
          <p:cNvSpPr/>
          <p:nvPr/>
        </p:nvSpPr>
        <p:spPr>
          <a:xfrm>
            <a:off x="222739" y="2360950"/>
            <a:ext cx="3806092" cy="2041585"/>
          </a:xfrm>
          <a:prstGeom prst="rect">
            <a:avLst/>
          </a:prstGeom>
        </p:spPr>
        <p:txBody>
          <a:bodyPr wrap="square">
            <a:spAutoFit/>
          </a:bodyPr>
          <a:lstStyle/>
          <a:p>
            <a:pPr>
              <a:spcAft>
                <a:spcPts val="500"/>
              </a:spcAft>
            </a:pPr>
            <a:r>
              <a:rPr lang="en-US" sz="1100" b="1" dirty="0" smtClean="0"/>
              <a:t>Procedure</a:t>
            </a:r>
            <a:endParaRPr lang="en-US" sz="1100" dirty="0"/>
          </a:p>
          <a:p>
            <a:pPr>
              <a:spcAft>
                <a:spcPts val="500"/>
              </a:spcAft>
            </a:pPr>
            <a:r>
              <a:rPr lang="en-US" sz="1100" dirty="0"/>
              <a:t>1. Fill up the pan with a few centimeters of water.  Do not fill it up too much</a:t>
            </a:r>
            <a:r>
              <a:rPr lang="en-US" sz="1100" dirty="0" smtClean="0"/>
              <a:t>.</a:t>
            </a:r>
            <a:endParaRPr lang="en-US" sz="1100" dirty="0"/>
          </a:p>
          <a:p>
            <a:pPr>
              <a:spcAft>
                <a:spcPts val="500"/>
              </a:spcAft>
            </a:pPr>
            <a:r>
              <a:rPr lang="en-US" sz="1100" dirty="0"/>
              <a:t>2. Hold a paper clip and watch what happens when you drop it into the water</a:t>
            </a:r>
            <a:r>
              <a:rPr lang="en-US" sz="1100" dirty="0" smtClean="0"/>
              <a:t>.</a:t>
            </a:r>
            <a:endParaRPr lang="en-US" sz="1100" dirty="0"/>
          </a:p>
          <a:p>
            <a:pPr>
              <a:spcAft>
                <a:spcPts val="500"/>
              </a:spcAft>
            </a:pPr>
            <a:r>
              <a:rPr lang="en-US" sz="1100" dirty="0"/>
              <a:t>3. Now try to place a second paper clip on the surface, carefully laying it flat on top of the water's "skin" or surface.  Try this until you can get the paper clip to float</a:t>
            </a:r>
            <a:r>
              <a:rPr lang="en-US" sz="1100" dirty="0" smtClean="0"/>
              <a:t>.</a:t>
            </a:r>
            <a:endParaRPr lang="en-US" sz="1100" dirty="0"/>
          </a:p>
          <a:p>
            <a:pPr>
              <a:spcAft>
                <a:spcPts val="500"/>
              </a:spcAft>
            </a:pPr>
            <a:r>
              <a:rPr lang="en-US" sz="1100" dirty="0"/>
              <a:t>4. Try to make another paper clip or plastic label float on top of the water's surface. You will need practice and a steady hand.</a:t>
            </a:r>
          </a:p>
        </p:txBody>
      </p:sp>
      <p:sp>
        <p:nvSpPr>
          <p:cNvPr id="6" name="Rectangle 5"/>
          <p:cNvSpPr/>
          <p:nvPr/>
        </p:nvSpPr>
        <p:spPr>
          <a:xfrm>
            <a:off x="4063626" y="2103581"/>
            <a:ext cx="3505200" cy="2316019"/>
          </a:xfrm>
          <a:prstGeom prst="rect">
            <a:avLst/>
          </a:prstGeom>
        </p:spPr>
        <p:txBody>
          <a:bodyPr wrap="square">
            <a:spAutoFit/>
          </a:bodyPr>
          <a:lstStyle/>
          <a:p>
            <a:pPr>
              <a:spcAft>
                <a:spcPts val="500"/>
              </a:spcAft>
            </a:pPr>
            <a:r>
              <a:rPr lang="en-US" sz="1100" dirty="0"/>
              <a:t>5. Once you have practiced placing things on top of the water's surface, you are ready to create your own "water walker." Use the pencil to draw any type of animal you wish on the aluminum foil or paper, like you see in this picture.  Make sure that your design has a flat surface that can float on the water -- and "big feet" work best</a:t>
            </a:r>
            <a:r>
              <a:rPr lang="en-US" sz="1100" dirty="0" smtClean="0"/>
              <a:t>!</a:t>
            </a:r>
            <a:endParaRPr lang="en-US" sz="1100" dirty="0"/>
          </a:p>
          <a:p>
            <a:pPr>
              <a:spcAft>
                <a:spcPts val="500"/>
              </a:spcAft>
            </a:pPr>
            <a:r>
              <a:rPr lang="en-US" sz="1100" dirty="0"/>
              <a:t>6. Use the scissors to cut your design out</a:t>
            </a:r>
            <a:r>
              <a:rPr lang="en-US" sz="1100" dirty="0" smtClean="0"/>
              <a:t>.</a:t>
            </a:r>
            <a:endParaRPr lang="en-US" sz="1100" dirty="0"/>
          </a:p>
          <a:p>
            <a:pPr>
              <a:spcAft>
                <a:spcPts val="500"/>
              </a:spcAft>
            </a:pPr>
            <a:r>
              <a:rPr lang="en-US" sz="1100" dirty="0"/>
              <a:t>7. Carefully place your design on the water and observe it.  Does it float?  If it does not float, try again, or make another "water walker" that you believe will work better</a:t>
            </a:r>
            <a:r>
              <a:rPr lang="en-US" sz="1100" dirty="0" smtClean="0"/>
              <a:t>.</a:t>
            </a:r>
            <a:endParaRPr lang="en-US" sz="1100" dirty="0"/>
          </a:p>
          <a:p>
            <a:pPr>
              <a:spcAft>
                <a:spcPts val="500"/>
              </a:spcAft>
            </a:pPr>
            <a:r>
              <a:rPr lang="en-US" sz="1100" dirty="0"/>
              <a:t>8. Clean your work area thoroughly and wash your hands.  Pour the water down the drain and throw out any trash.</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1114" y="1452563"/>
            <a:ext cx="1062037" cy="106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351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5616" y="1070044"/>
            <a:ext cx="4876800" cy="2816156"/>
          </a:xfrm>
          <a:prstGeom prst="rect">
            <a:avLst/>
          </a:prstGeom>
        </p:spPr>
        <p:txBody>
          <a:bodyPr wrap="square">
            <a:spAutoFit/>
          </a:bodyPr>
          <a:lstStyle/>
          <a:p>
            <a:r>
              <a:rPr lang="en-US" sz="1200" b="1" dirty="0" smtClean="0"/>
              <a:t>Chemical explanation</a:t>
            </a:r>
            <a:endParaRPr lang="en-US" sz="1200" dirty="0"/>
          </a:p>
          <a:p>
            <a:r>
              <a:rPr lang="en-US" sz="1200" dirty="0"/>
              <a:t>As you learned in the "Testing the Water's Skin" activity, water molecules tend to attach to each other.  This cohesion is strong enough on the water's surface to form a "skin."  In this activity, you have to be very careful when placing the paper clip and other objects on the water's surface, so that you don't break the water's "skin."  You must also lay them flat on the water, so that their weight is distributed over a large area.  By spreading out the object's weight over a large area, it is </a:t>
            </a:r>
            <a:r>
              <a:rPr lang="en-US" sz="1200" dirty="0" smtClean="0"/>
              <a:t>able to </a:t>
            </a:r>
            <a:r>
              <a:rPr lang="en-US" sz="1200" dirty="0"/>
              <a:t>float without breaking the water's "skin</a:t>
            </a:r>
            <a:r>
              <a:rPr lang="en-US" sz="1200" dirty="0" smtClean="0"/>
              <a:t>.“</a:t>
            </a:r>
          </a:p>
          <a:p>
            <a:endParaRPr lang="en-US" sz="1200" dirty="0"/>
          </a:p>
          <a:p>
            <a:endParaRPr lang="en-US" sz="1200" dirty="0"/>
          </a:p>
          <a:p>
            <a:endParaRPr lang="en-US" sz="1200" dirty="0"/>
          </a:p>
          <a:p>
            <a:r>
              <a:rPr lang="en-US" sz="1100" b="1" i="1" dirty="0"/>
              <a:t>Note: </a:t>
            </a:r>
            <a:r>
              <a:rPr lang="en-US" sz="1100" i="1" dirty="0"/>
              <a:t>Once detergent is added to the pan, the water's "skin" will break.  You will have to pour all of the water out and wash the pan well before continuing with your experiments.</a:t>
            </a:r>
            <a:endParaRPr lang="en-US" sz="11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5873" y="1258003"/>
            <a:ext cx="2393373" cy="2636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126466" y="304800"/>
            <a:ext cx="4131334" cy="400110"/>
          </a:xfrm>
          <a:prstGeom prst="rect">
            <a:avLst/>
          </a:prstGeom>
        </p:spPr>
        <p:txBody>
          <a:bodyPr wrap="square">
            <a:spAutoFit/>
          </a:bodyPr>
          <a:lstStyle/>
          <a:p>
            <a:pPr algn="ctr"/>
            <a:r>
              <a:rPr lang="en-US" sz="2000" b="1" dirty="0"/>
              <a:t>Water Walkers</a:t>
            </a:r>
          </a:p>
        </p:txBody>
      </p:sp>
    </p:spTree>
    <p:extLst>
      <p:ext uri="{BB962C8B-B14F-4D97-AF65-F5344CB8AC3E}">
        <p14:creationId xmlns:p14="http://schemas.microsoft.com/office/powerpoint/2010/main" val="362139976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1326</TotalTime>
  <Words>443</Words>
  <Application>Microsoft Office PowerPoint</Application>
  <PresentationFormat>Custom</PresentationFormat>
  <Paragraphs>27</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TheSans ACS W7 Bold</vt:lpstr>
      <vt:lpstr>Wingdings</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Molly Sherlock (Contractor)</cp:lastModifiedBy>
  <cp:revision>175</cp:revision>
  <cp:lastPrinted>2013-08-28T20:02:02Z</cp:lastPrinted>
  <dcterms:created xsi:type="dcterms:W3CDTF">2013-07-29T15:01:58Z</dcterms:created>
  <dcterms:modified xsi:type="dcterms:W3CDTF">2014-06-23T21:04:59Z</dcterms:modified>
</cp:coreProperties>
</file>