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4" r:id="rId2"/>
    <p:sldId id="276"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4"/>
            <p14:sldId id="276"/>
          </p14:sldIdLst>
        </p14:section>
      </p14:sectionLst>
    </p:ext>
    <p:ext uri="{EFAFB233-063F-42B5-8137-9DF3F51BA10A}">
      <p15:sldGuideLst xmlns:p15="http://schemas.microsoft.com/office/powerpoint/2012/main">
        <p15:guide id="1" orient="horz" pos="1584">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09" d="100"/>
          <a:sy n="109" d="100"/>
        </p:scale>
        <p:origin x="924"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7/3/2018</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1</a:t>
            </a:fld>
            <a:endParaRPr lang="en-US"/>
          </a:p>
        </p:txBody>
      </p:sp>
    </p:spTree>
    <p:extLst>
      <p:ext uri="{BB962C8B-B14F-4D97-AF65-F5344CB8AC3E}">
        <p14:creationId xmlns:p14="http://schemas.microsoft.com/office/powerpoint/2010/main" val="2150881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2</a:t>
            </a:fld>
            <a:endParaRPr lang="en-US"/>
          </a:p>
        </p:txBody>
      </p:sp>
    </p:spTree>
    <p:extLst>
      <p:ext uri="{BB962C8B-B14F-4D97-AF65-F5344CB8AC3E}">
        <p14:creationId xmlns:p14="http://schemas.microsoft.com/office/powerpoint/2010/main" val="2076566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8716" y="300693"/>
            <a:ext cx="854466" cy="307777"/>
          </a:xfrm>
          <a:prstGeom prst="rect">
            <a:avLst/>
          </a:prstGeom>
        </p:spPr>
        <p:txBody>
          <a:bodyPr wrap="none">
            <a:spAutoFit/>
          </a:bodyPr>
          <a:lstStyle/>
          <a:p>
            <a:pPr algn="ctr"/>
            <a:r>
              <a:rPr lang="en-US" sz="1400" dirty="0" smtClean="0"/>
              <a:t>Polymers</a:t>
            </a:r>
            <a:endParaRPr lang="en-US" sz="140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798" y="230777"/>
            <a:ext cx="4191001" cy="400110"/>
          </a:xfrm>
          <a:prstGeom prst="rect">
            <a:avLst/>
          </a:prstGeom>
          <a:noFill/>
        </p:spPr>
        <p:txBody>
          <a:bodyPr wrap="square" rtlCol="0">
            <a:spAutoFit/>
          </a:bodyPr>
          <a:lstStyle>
            <a:defPPr>
              <a:defRPr lang="en-US"/>
            </a:defPPr>
            <a:lvl1pPr algn="ctr">
              <a:defRPr sz="2200">
                <a:solidFill>
                  <a:srgbClr val="0039A6"/>
                </a:solidFill>
                <a:latin typeface="TheSans ACS W7 Bold" pitchFamily="34" charset="0"/>
              </a:defRPr>
            </a:lvl1pPr>
          </a:lstStyle>
          <a:p>
            <a:r>
              <a:rPr lang="en-US" sz="2000" b="1" dirty="0" smtClean="0">
                <a:solidFill>
                  <a:schemeClr val="tx1"/>
                </a:solidFill>
                <a:latin typeface="+mn-lt"/>
              </a:rPr>
              <a:t>The Secret Science of Diapers</a:t>
            </a:r>
            <a:endParaRPr lang="en-US" sz="2000" b="1" dirty="0">
              <a:solidFill>
                <a:schemeClr val="tx1"/>
              </a:solidFill>
              <a:latin typeface="+mn-lt"/>
            </a:endParaRPr>
          </a:p>
        </p:txBody>
      </p:sp>
      <p:sp>
        <p:nvSpPr>
          <p:cNvPr id="5" name="Rectangle 4"/>
          <p:cNvSpPr/>
          <p:nvPr/>
        </p:nvSpPr>
        <p:spPr>
          <a:xfrm>
            <a:off x="228600" y="990600"/>
            <a:ext cx="3657600" cy="938719"/>
          </a:xfrm>
          <a:prstGeom prst="rect">
            <a:avLst/>
          </a:prstGeom>
        </p:spPr>
        <p:txBody>
          <a:bodyPr wrap="square">
            <a:spAutoFit/>
          </a:bodyPr>
          <a:lstStyle/>
          <a:p>
            <a:pPr hangingPunct="0"/>
            <a:r>
              <a:rPr lang="en-US" sz="1100" b="1" dirty="0"/>
              <a:t>Materials</a:t>
            </a:r>
            <a:endParaRPr lang="en-US" sz="1100" dirty="0"/>
          </a:p>
          <a:p>
            <a:pPr hangingPunct="0"/>
            <a:r>
              <a:rPr lang="en-US" sz="1100" dirty="0"/>
              <a:t>• Sodium </a:t>
            </a:r>
            <a:r>
              <a:rPr lang="en-US" sz="1100" dirty="0" err="1"/>
              <a:t>polyacrylate</a:t>
            </a:r>
            <a:endParaRPr lang="en-US" sz="1100" dirty="0"/>
          </a:p>
          <a:p>
            <a:pPr hangingPunct="0"/>
            <a:r>
              <a:rPr lang="en-US" sz="1100" dirty="0"/>
              <a:t>• Water</a:t>
            </a:r>
          </a:p>
          <a:p>
            <a:pPr hangingPunct="0"/>
            <a:r>
              <a:rPr lang="en-US" sz="1100" dirty="0"/>
              <a:t>• 3 opaque plastic cups</a:t>
            </a:r>
          </a:p>
          <a:p>
            <a:pPr hangingPunct="0"/>
            <a:r>
              <a:rPr lang="en-US" sz="1100" dirty="0"/>
              <a:t>• 3 clear plastic </a:t>
            </a:r>
            <a:r>
              <a:rPr lang="en-US" sz="1100" dirty="0" smtClean="0"/>
              <a:t>cups</a:t>
            </a:r>
            <a:endParaRPr lang="en-US" sz="1100" dirty="0"/>
          </a:p>
        </p:txBody>
      </p:sp>
      <p:sp>
        <p:nvSpPr>
          <p:cNvPr id="6" name="Rectangle 5"/>
          <p:cNvSpPr/>
          <p:nvPr/>
        </p:nvSpPr>
        <p:spPr>
          <a:xfrm>
            <a:off x="228601" y="1954719"/>
            <a:ext cx="3657600" cy="2462213"/>
          </a:xfrm>
          <a:prstGeom prst="rect">
            <a:avLst/>
          </a:prstGeom>
        </p:spPr>
        <p:txBody>
          <a:bodyPr wrap="square">
            <a:spAutoFit/>
          </a:bodyPr>
          <a:lstStyle/>
          <a:p>
            <a:pPr hangingPunct="0"/>
            <a:r>
              <a:rPr lang="es-ES_tradnl" sz="1100" b="1" dirty="0" err="1" smtClean="0"/>
              <a:t>Procedure</a:t>
            </a:r>
            <a:endParaRPr lang="en-US" sz="1100" dirty="0"/>
          </a:p>
          <a:p>
            <a:pPr hangingPunct="0"/>
            <a:r>
              <a:rPr lang="en-US" sz="1100" dirty="0"/>
              <a:t>1. Pour 30 ml of water into the cup with the sodium </a:t>
            </a:r>
            <a:r>
              <a:rPr lang="en-US" sz="1100" dirty="0" err="1"/>
              <a:t>polyacrylate</a:t>
            </a:r>
            <a:r>
              <a:rPr lang="en-US" sz="1100" dirty="0"/>
              <a:t>. Tell students that you will move the cups around and that they will have to tell you which cup has water in it. </a:t>
            </a:r>
          </a:p>
          <a:p>
            <a:pPr hangingPunct="0"/>
            <a:r>
              <a:rPr lang="es-ES_tradnl" sz="1100" dirty="0"/>
              <a:t> </a:t>
            </a:r>
            <a:endParaRPr lang="en-US" sz="1100" dirty="0"/>
          </a:p>
          <a:p>
            <a:pPr hangingPunct="0"/>
            <a:r>
              <a:rPr lang="en-US" sz="1100" dirty="0"/>
              <a:t>2. Move two of the cups, so that they swap places. Repeat the same procedure with different cups, 3 to 5 times.</a:t>
            </a:r>
          </a:p>
          <a:p>
            <a:pPr hangingPunct="0"/>
            <a:r>
              <a:rPr lang="es-ES_tradnl" sz="1100" dirty="0"/>
              <a:t> </a:t>
            </a:r>
            <a:endParaRPr lang="en-US" sz="1100" dirty="0"/>
          </a:p>
          <a:p>
            <a:r>
              <a:rPr lang="en-US" sz="1100" dirty="0"/>
              <a:t>3. Ask the students: Which glass contains the water? When they choose a cup, turn it over. It does not matter which cup they choose, the water will not spill! Ask the students to choose another cup and hold the cup upside down. Lastly, turn the last cup over.</a:t>
            </a:r>
          </a:p>
        </p:txBody>
      </p:sp>
      <p:sp>
        <p:nvSpPr>
          <p:cNvPr id="7" name="Rectangle 6"/>
          <p:cNvSpPr/>
          <p:nvPr/>
        </p:nvSpPr>
        <p:spPr>
          <a:xfrm>
            <a:off x="3886202" y="990600"/>
            <a:ext cx="3657598" cy="1785104"/>
          </a:xfrm>
          <a:prstGeom prst="rect">
            <a:avLst/>
          </a:prstGeom>
        </p:spPr>
        <p:txBody>
          <a:bodyPr wrap="square">
            <a:spAutoFit/>
          </a:bodyPr>
          <a:lstStyle/>
          <a:p>
            <a:pPr hangingPunct="0"/>
            <a:r>
              <a:rPr lang="en-US" sz="1100" dirty="0"/>
              <a:t>4. In front of the students, put three teaspoons of sodium </a:t>
            </a:r>
            <a:r>
              <a:rPr lang="en-US" sz="1100" dirty="0" err="1"/>
              <a:t>polyacrylate</a:t>
            </a:r>
            <a:r>
              <a:rPr lang="en-US" sz="1100" dirty="0"/>
              <a:t> in a clear plastic cup.</a:t>
            </a:r>
          </a:p>
          <a:p>
            <a:pPr hangingPunct="0"/>
            <a:r>
              <a:rPr lang="es-ES_tradnl" sz="1100" dirty="0"/>
              <a:t> </a:t>
            </a:r>
            <a:endParaRPr lang="en-US" sz="1100" dirty="0"/>
          </a:p>
          <a:p>
            <a:pPr hangingPunct="0"/>
            <a:r>
              <a:rPr lang="en-US" sz="1100" dirty="0"/>
              <a:t>5. Place this cup next to two other identical empty cups, all in a row.</a:t>
            </a:r>
          </a:p>
          <a:p>
            <a:pPr hangingPunct="0"/>
            <a:r>
              <a:rPr lang="es-ES_tradnl" sz="1100" dirty="0"/>
              <a:t> </a:t>
            </a:r>
            <a:endParaRPr lang="en-US" sz="1100" dirty="0"/>
          </a:p>
          <a:p>
            <a:pPr hangingPunct="0"/>
            <a:r>
              <a:rPr lang="en-US" sz="1100" dirty="0"/>
              <a:t>6. Pour 30 ml of water into a beaker. Then, pour this water into the cup with the sodium </a:t>
            </a:r>
            <a:r>
              <a:rPr lang="en-US" sz="1100" dirty="0" err="1"/>
              <a:t>polyacrylate</a:t>
            </a:r>
            <a:r>
              <a:rPr lang="en-US" sz="1100" dirty="0"/>
              <a:t>.</a:t>
            </a:r>
          </a:p>
          <a:p>
            <a:pPr hangingPunct="0"/>
            <a:r>
              <a:rPr lang="es-ES_tradnl" sz="1100" dirty="0"/>
              <a:t> </a:t>
            </a:r>
            <a:endParaRPr lang="en-US" sz="1100" dirty="0"/>
          </a:p>
          <a:p>
            <a:r>
              <a:rPr lang="en-US" sz="1100" dirty="0"/>
              <a:t>7. Move the cups around like you did in the demonstration.</a:t>
            </a:r>
          </a:p>
        </p:txBody>
      </p:sp>
      <p:pic>
        <p:nvPicPr>
          <p:cNvPr id="9" name="Picture 6" descr="http://thumbs.gograph.com/gg617081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985780" y="3617744"/>
            <a:ext cx="291031" cy="3657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5671534" flipH="1">
            <a:off x="4508798" y="3068314"/>
            <a:ext cx="609498"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49763">
            <a:off x="6126951" y="3114824"/>
            <a:ext cx="1109247" cy="1005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413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66798" y="230777"/>
            <a:ext cx="4191001" cy="400110"/>
          </a:xfrm>
          <a:prstGeom prst="rect">
            <a:avLst/>
          </a:prstGeom>
          <a:noFill/>
        </p:spPr>
        <p:txBody>
          <a:bodyPr wrap="square" rtlCol="0">
            <a:spAutoFit/>
          </a:bodyPr>
          <a:lstStyle>
            <a:defPPr>
              <a:defRPr lang="en-US"/>
            </a:defPPr>
            <a:lvl1pPr algn="ctr">
              <a:defRPr sz="2200">
                <a:solidFill>
                  <a:srgbClr val="0039A6"/>
                </a:solidFill>
                <a:latin typeface="TheSans ACS W7 Bold" pitchFamily="34" charset="0"/>
              </a:defRPr>
            </a:lvl1pPr>
          </a:lstStyle>
          <a:p>
            <a:r>
              <a:rPr lang="en-US" sz="2000" b="1" dirty="0">
                <a:solidFill>
                  <a:schemeClr val="tx1"/>
                </a:solidFill>
                <a:latin typeface="+mj-lt"/>
              </a:rPr>
              <a:t>The Secret Science of </a:t>
            </a:r>
            <a:r>
              <a:rPr lang="en-US" sz="2000" b="1" dirty="0" smtClean="0">
                <a:solidFill>
                  <a:schemeClr val="tx1"/>
                </a:solidFill>
                <a:latin typeface="+mj-lt"/>
              </a:rPr>
              <a:t>Diapers</a:t>
            </a:r>
            <a:endParaRPr lang="en-US" sz="2000" b="1" dirty="0">
              <a:solidFill>
                <a:schemeClr val="tx1"/>
              </a:solidFill>
              <a:latin typeface="+mj-lt"/>
            </a:endParaRPr>
          </a:p>
        </p:txBody>
      </p:sp>
      <p:sp>
        <p:nvSpPr>
          <p:cNvPr id="3" name="Rectangle 2"/>
          <p:cNvSpPr/>
          <p:nvPr/>
        </p:nvSpPr>
        <p:spPr>
          <a:xfrm>
            <a:off x="228600" y="941725"/>
            <a:ext cx="5105400" cy="3139321"/>
          </a:xfrm>
          <a:prstGeom prst="rect">
            <a:avLst/>
          </a:prstGeom>
        </p:spPr>
        <p:txBody>
          <a:bodyPr wrap="square">
            <a:spAutoFit/>
          </a:bodyPr>
          <a:lstStyle/>
          <a:p>
            <a:pPr hangingPunct="0"/>
            <a:r>
              <a:rPr lang="en-US" sz="1100" b="1" dirty="0"/>
              <a:t>Chemical </a:t>
            </a:r>
            <a:r>
              <a:rPr lang="en-US" sz="1100" b="1" dirty="0" smtClean="0"/>
              <a:t>explanation</a:t>
            </a:r>
          </a:p>
          <a:p>
            <a:pPr hangingPunct="0"/>
            <a:endParaRPr lang="en-US" sz="1100" dirty="0"/>
          </a:p>
          <a:p>
            <a:pPr hangingPunct="0"/>
            <a:r>
              <a:rPr lang="en-US" sz="1100" dirty="0"/>
              <a:t>Sodium </a:t>
            </a:r>
            <a:r>
              <a:rPr lang="en-US" sz="1100" dirty="0" err="1"/>
              <a:t>polyacrylate</a:t>
            </a:r>
            <a:r>
              <a:rPr lang="en-US" sz="1100" dirty="0"/>
              <a:t> absorbs water well due to its shape and the intense way it attracts water.</a:t>
            </a:r>
          </a:p>
          <a:p>
            <a:pPr hangingPunct="0"/>
            <a:r>
              <a:rPr lang="es-ES_tradnl" sz="1100" dirty="0"/>
              <a:t> </a:t>
            </a:r>
            <a:endParaRPr lang="en-US" sz="1100" dirty="0"/>
          </a:p>
          <a:p>
            <a:pPr hangingPunct="0"/>
            <a:r>
              <a:rPr lang="en-US" sz="1100" dirty="0"/>
              <a:t>Like all polymers, sodium </a:t>
            </a:r>
            <a:r>
              <a:rPr lang="en-US" sz="1100" dirty="0" err="1"/>
              <a:t>polyacrylate</a:t>
            </a:r>
            <a:r>
              <a:rPr lang="en-US" sz="1100" dirty="0"/>
              <a:t> is made up of long molecules. Long molecules contain repeated combinations of the same atoms, making the polymer a chain with many similar links. When dry, sodium </a:t>
            </a:r>
            <a:r>
              <a:rPr lang="en-US" sz="1100" dirty="0" err="1"/>
              <a:t>polyacrylate</a:t>
            </a:r>
            <a:r>
              <a:rPr lang="en-US" sz="1100" dirty="0"/>
              <a:t> molecules have a spiral form. When water is added, the long chains stretch and harden, exposing even more areas to attract water.</a:t>
            </a:r>
          </a:p>
          <a:p>
            <a:pPr hangingPunct="0"/>
            <a:r>
              <a:rPr lang="es-ES_tradnl" sz="1100" dirty="0"/>
              <a:t> </a:t>
            </a:r>
            <a:endParaRPr lang="en-US" sz="1100" dirty="0"/>
          </a:p>
          <a:p>
            <a:pPr hangingPunct="0"/>
            <a:r>
              <a:rPr lang="en-US" sz="1100" dirty="0"/>
              <a:t>Water molecules can also fit between the sodium </a:t>
            </a:r>
            <a:r>
              <a:rPr lang="en-US" sz="1100" dirty="0" err="1"/>
              <a:t>polyacrylate</a:t>
            </a:r>
            <a:r>
              <a:rPr lang="en-US" sz="1100" dirty="0"/>
              <a:t> molecules because they can simultaneously attract two polymer chains. This attraction connects independent polymer chains. When enough water molecules connect separate polymer chains, a layer of water forms between the sodium </a:t>
            </a:r>
            <a:r>
              <a:rPr lang="en-US" sz="1100" dirty="0" err="1"/>
              <a:t>polyacrylate</a:t>
            </a:r>
            <a:r>
              <a:rPr lang="en-US" sz="1100" dirty="0"/>
              <a:t> molecules.</a:t>
            </a:r>
          </a:p>
          <a:p>
            <a:pPr hangingPunct="0"/>
            <a:r>
              <a:rPr lang="es-ES_tradnl" sz="1100" dirty="0"/>
              <a:t> </a:t>
            </a:r>
            <a:endParaRPr lang="en-US" sz="1100" dirty="0"/>
          </a:p>
          <a:p>
            <a:r>
              <a:rPr lang="en-US" sz="1100" dirty="0"/>
              <a:t>Having many areas that attract water and being able to trap it between the polymer chains makes sodium </a:t>
            </a:r>
            <a:r>
              <a:rPr lang="en-US" sz="1100" dirty="0" err="1"/>
              <a:t>polyacrylate</a:t>
            </a:r>
            <a:r>
              <a:rPr lang="en-US" sz="1100" dirty="0"/>
              <a:t> very absorbent.</a:t>
            </a:r>
            <a:endParaRPr lang="es-ES" sz="1100" dirty="0"/>
          </a:p>
        </p:txBody>
      </p:sp>
      <p:pic>
        <p:nvPicPr>
          <p:cNvPr id="8"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5342466" y="1475334"/>
            <a:ext cx="2292225" cy="2410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190155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1254</TotalTime>
  <Words>107</Words>
  <Application>Microsoft Office PowerPoint</Application>
  <PresentationFormat>Custom</PresentationFormat>
  <Paragraphs>31</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TheSans ACS W7 Bold</vt:lpstr>
      <vt:lpstr>Calibri</vt:lpstr>
      <vt:lpstr>Arial</vt:lpstr>
      <vt:lpstr>Wingdings</vt:lpstr>
      <vt:lpstr>1_Template</vt:lpstr>
      <vt:lpstr>PowerPoint Presentation</vt:lpstr>
      <vt:lpstr>PowerPoint Presentation</vt:lpstr>
    </vt:vector>
  </TitlesOfParts>
  <Company>American Chemical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Lily L Raines</cp:lastModifiedBy>
  <cp:revision>169</cp:revision>
  <cp:lastPrinted>2013-08-28T20:02:02Z</cp:lastPrinted>
  <dcterms:created xsi:type="dcterms:W3CDTF">2013-07-29T15:01:58Z</dcterms:created>
  <dcterms:modified xsi:type="dcterms:W3CDTF">2018-07-03T14:05:45Z</dcterms:modified>
</cp:coreProperties>
</file>