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9" r:id="rId2"/>
    <p:sldId id="280" r:id="rId3"/>
  </p:sldIdLst>
  <p:sldSz cx="7772400" cy="5029200"/>
  <p:notesSz cx="6881813" cy="92964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9"/>
            <p14:sldId id="280"/>
          </p14:sldIdLst>
        </p14:section>
      </p14:sectionLst>
    </p:ext>
    <p:ext uri="{EFAFB233-063F-42B5-8137-9DF3F51BA10A}">
      <p15:sldGuideLst xmlns:p15="http://schemas.microsoft.com/office/powerpoint/2012/main">
        <p15:guide id="1" orient="horz" pos="1584">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09" d="100"/>
          <a:sy n="109" d="100"/>
        </p:scale>
        <p:origin x="924" y="102"/>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7/3/2018</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sp>
        <p:nvSpPr>
          <p:cNvPr id="5" name="Rectangle 4"/>
          <p:cNvSpPr/>
          <p:nvPr userDrawn="1"/>
        </p:nvSpPr>
        <p:spPr>
          <a:xfrm rot="16200000">
            <a:off x="-218716" y="300693"/>
            <a:ext cx="854466" cy="307777"/>
          </a:xfrm>
          <a:prstGeom prst="rect">
            <a:avLst/>
          </a:prstGeom>
        </p:spPr>
        <p:txBody>
          <a:bodyPr wrap="none">
            <a:spAutoFit/>
          </a:bodyPr>
          <a:lstStyle/>
          <a:p>
            <a:pPr algn="ctr"/>
            <a:r>
              <a:rPr lang="en-US" sz="1400" dirty="0" smtClean="0"/>
              <a:t>Polymers</a:t>
            </a:r>
            <a:endParaRPr lang="en-US" sz="1400" dirty="0"/>
          </a:p>
        </p:txBody>
      </p:sp>
      <p:pic>
        <p:nvPicPr>
          <p:cNvPr id="12" name="Picture 11"/>
          <p:cNvPicPr>
            <a:picLocks noChangeAspect="1"/>
          </p:cNvPicPr>
          <p:nvPr userDrawn="1"/>
        </p:nvPicPr>
        <p:blipFill>
          <a:blip r:embed="rId5"/>
          <a:srcRect/>
          <a:stretch>
            <a:fillRect/>
          </a:stretch>
        </p:blipFill>
        <p:spPr bwMode="auto">
          <a:xfrm>
            <a:off x="381000" y="134541"/>
            <a:ext cx="660697" cy="640080"/>
          </a:xfrm>
          <a:prstGeom prst="ellipse">
            <a:avLst/>
          </a:prstGeom>
          <a:noFill/>
          <a:ln w="28575" cmpd="sng">
            <a:solidFill>
              <a:srgbClr val="E7216C"/>
            </a:solidFill>
            <a:miter lim="800000"/>
            <a:headEnd/>
            <a:tailEnd/>
          </a:ln>
        </p:spPr>
      </p:pic>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76255"/>
            <a:ext cx="4191000" cy="400110"/>
          </a:xfrm>
          <a:prstGeom prst="rect">
            <a:avLst/>
          </a:prstGeom>
        </p:spPr>
        <p:txBody>
          <a:bodyPr wrap="square">
            <a:spAutoFit/>
          </a:bodyPr>
          <a:lstStyle/>
          <a:p>
            <a:pPr algn="ctr"/>
            <a:r>
              <a:rPr lang="en-US" sz="2000" b="1" dirty="0"/>
              <a:t>How much can a toy dinosaur grow?</a:t>
            </a:r>
          </a:p>
        </p:txBody>
      </p:sp>
      <p:sp>
        <p:nvSpPr>
          <p:cNvPr id="3" name="Rectangle 2"/>
          <p:cNvSpPr/>
          <p:nvPr/>
        </p:nvSpPr>
        <p:spPr>
          <a:xfrm>
            <a:off x="228600" y="990600"/>
            <a:ext cx="3657600" cy="1107996"/>
          </a:xfrm>
          <a:prstGeom prst="rect">
            <a:avLst/>
          </a:prstGeom>
        </p:spPr>
        <p:txBody>
          <a:bodyPr wrap="square">
            <a:spAutoFit/>
          </a:bodyPr>
          <a:lstStyle/>
          <a:p>
            <a:r>
              <a:rPr lang="en-US" sz="1100" b="1" dirty="0"/>
              <a:t>Materials</a:t>
            </a:r>
            <a:endParaRPr lang="en-US" sz="1100" dirty="0"/>
          </a:p>
          <a:p>
            <a:pPr marL="171450" lvl="0" indent="-171450">
              <a:buFont typeface="Arial" pitchFamily="34" charset="0"/>
              <a:buChar char="•"/>
            </a:pPr>
            <a:r>
              <a:rPr lang="en-US" sz="1100" dirty="0"/>
              <a:t>Toy dinosaur that absorbs water</a:t>
            </a:r>
          </a:p>
          <a:p>
            <a:pPr marL="171450" lvl="0" indent="-171450">
              <a:buFont typeface="Arial" pitchFamily="34" charset="0"/>
              <a:buChar char="•"/>
            </a:pPr>
            <a:r>
              <a:rPr lang="en-US" sz="1100" dirty="0"/>
              <a:t>Water</a:t>
            </a:r>
          </a:p>
          <a:p>
            <a:pPr marL="171450" lvl="0" indent="-171450">
              <a:buFont typeface="Arial" pitchFamily="34" charset="0"/>
              <a:buChar char="•"/>
            </a:pPr>
            <a:r>
              <a:rPr lang="en-US" sz="1100" dirty="0"/>
              <a:t>Beaker</a:t>
            </a:r>
          </a:p>
          <a:p>
            <a:pPr marL="171450" lvl="0" indent="-171450">
              <a:buFont typeface="Arial" pitchFamily="34" charset="0"/>
              <a:buChar char="•"/>
            </a:pPr>
            <a:r>
              <a:rPr lang="en-US" sz="1100" dirty="0"/>
              <a:t>Ziploc bag </a:t>
            </a:r>
          </a:p>
          <a:p>
            <a:pPr marL="171450" indent="-171450">
              <a:buFont typeface="Arial" pitchFamily="34" charset="0"/>
              <a:buChar char="•"/>
            </a:pPr>
            <a:r>
              <a:rPr lang="en-US" sz="1100" dirty="0"/>
              <a:t>Metric ruler</a:t>
            </a:r>
            <a:endParaRPr lang="es-ES" sz="1100" dirty="0"/>
          </a:p>
        </p:txBody>
      </p:sp>
      <p:sp>
        <p:nvSpPr>
          <p:cNvPr id="4" name="Rectangle 3"/>
          <p:cNvSpPr/>
          <p:nvPr/>
        </p:nvSpPr>
        <p:spPr>
          <a:xfrm>
            <a:off x="3886200" y="990600"/>
            <a:ext cx="3657600" cy="1954381"/>
          </a:xfrm>
          <a:prstGeom prst="rect">
            <a:avLst/>
          </a:prstGeom>
        </p:spPr>
        <p:txBody>
          <a:bodyPr wrap="square">
            <a:spAutoFit/>
          </a:bodyPr>
          <a:lstStyle/>
          <a:p>
            <a:r>
              <a:rPr lang="en-US" sz="1100" b="1" dirty="0"/>
              <a:t>Two days later</a:t>
            </a:r>
            <a:endParaRPr lang="en-US" sz="1100" dirty="0"/>
          </a:p>
          <a:p>
            <a:r>
              <a:rPr lang="es-CO" sz="1100" dirty="0"/>
              <a:t> </a:t>
            </a:r>
            <a:endParaRPr lang="en-US" sz="1100" dirty="0"/>
          </a:p>
          <a:p>
            <a:r>
              <a:rPr lang="en-US" sz="1100" dirty="0"/>
              <a:t>Leave the sealed dinosaur inside the bag and place it on the ruler. Measure the distance from its tail to its nose, to the nearest millimeter. How long is your dinosaur?</a:t>
            </a:r>
            <a:endParaRPr lang="es-ES" sz="1100" dirty="0"/>
          </a:p>
          <a:p>
            <a:r>
              <a:rPr lang="es-ES" sz="1100" dirty="0"/>
              <a:t> </a:t>
            </a:r>
          </a:p>
          <a:p>
            <a:r>
              <a:rPr lang="en-US" sz="1100" b="1" dirty="0"/>
              <a:t>Expected results</a:t>
            </a:r>
            <a:endParaRPr lang="en-US" sz="1100" dirty="0"/>
          </a:p>
          <a:p>
            <a:r>
              <a:rPr lang="es-CO" sz="1100" dirty="0"/>
              <a:t> </a:t>
            </a:r>
            <a:endParaRPr lang="en-US" sz="1100" dirty="0"/>
          </a:p>
          <a:p>
            <a:r>
              <a:rPr lang="en-US" sz="1100" dirty="0"/>
              <a:t>In a few days, the dinosaur will grow to almost six (6) times its original size. There will also be about half the amount of water left unabsorbed in the bag.</a:t>
            </a:r>
            <a:endParaRPr lang="es-ES" sz="1100" dirty="0"/>
          </a:p>
        </p:txBody>
      </p:sp>
      <p:sp>
        <p:nvSpPr>
          <p:cNvPr id="5" name="Rectangle 4"/>
          <p:cNvSpPr/>
          <p:nvPr/>
        </p:nvSpPr>
        <p:spPr>
          <a:xfrm>
            <a:off x="228600" y="2209800"/>
            <a:ext cx="3657600" cy="1954381"/>
          </a:xfrm>
          <a:prstGeom prst="rect">
            <a:avLst/>
          </a:prstGeom>
        </p:spPr>
        <p:txBody>
          <a:bodyPr wrap="square">
            <a:spAutoFit/>
          </a:bodyPr>
          <a:lstStyle/>
          <a:p>
            <a:r>
              <a:rPr lang="en-US" sz="1100" b="1" dirty="0"/>
              <a:t>Procedure</a:t>
            </a:r>
            <a:endParaRPr lang="en-US" sz="1100" dirty="0"/>
          </a:p>
          <a:p>
            <a:r>
              <a:rPr lang="es-CO" sz="1100" dirty="0"/>
              <a:t> </a:t>
            </a:r>
            <a:endParaRPr lang="en-US" sz="1100" dirty="0"/>
          </a:p>
          <a:p>
            <a:r>
              <a:rPr lang="en-US" sz="1100" dirty="0"/>
              <a:t>1. Place the dinosaur on the ruler so that its tail is on the line marked with zero and its nose is on the millimeter lines. Measure it, to the nearest millimeter.</a:t>
            </a:r>
          </a:p>
          <a:p>
            <a:r>
              <a:rPr lang="es-CO" sz="1100" dirty="0"/>
              <a:t> </a:t>
            </a:r>
            <a:endParaRPr lang="en-US" sz="1100" dirty="0"/>
          </a:p>
          <a:p>
            <a:r>
              <a:rPr lang="en-US" sz="1100" dirty="0"/>
              <a:t>2. Use your beaker to measure 90 ml of water. Pour the water into the Ziploc bag. </a:t>
            </a:r>
          </a:p>
          <a:p>
            <a:r>
              <a:rPr lang="es-CO" sz="1100" dirty="0"/>
              <a:t> </a:t>
            </a:r>
            <a:endParaRPr lang="en-US" sz="1100" dirty="0"/>
          </a:p>
          <a:p>
            <a:r>
              <a:rPr lang="en-US" sz="1100" dirty="0"/>
              <a:t>3. Place the dinosaur into the water, get out as much air as possible and carefully seal the bag.</a:t>
            </a:r>
            <a:endParaRPr lang="es-ES" sz="1100" dirty="0"/>
          </a:p>
        </p:txBody>
      </p:sp>
      <p:pic>
        <p:nvPicPr>
          <p:cNvPr id="6" name="Picture 5" descr="http://www.doodleblob.com/Doodleblob_Old/Stegosaurus_Royalty_Free_Cute_Dinosaur_Clipart_files/Stegosaurus%20Clipart%20Doodleblob.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84" t="4578" r="4888" b="7709"/>
          <a:stretch/>
        </p:blipFill>
        <p:spPr bwMode="auto">
          <a:xfrm>
            <a:off x="4038600" y="3886200"/>
            <a:ext cx="715014" cy="457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ww.doodleblob.com/Doodleblob_Old/Stegosaurus_Royalty_Free_Cute_Dinosaur_Clipart_files/Stegosaurus%20Clipart%20Doodleblo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384" t="4578" r="4888" b="7709"/>
          <a:stretch/>
        </p:blipFill>
        <p:spPr bwMode="auto">
          <a:xfrm>
            <a:off x="4953000" y="3627120"/>
            <a:ext cx="1001020" cy="6400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doodleblob.com/Doodleblob_Old/Stegosaurus_Royalty_Free_Cute_Dinosaur_Clipart_files/Stegosaurus%20Clipart%20Doodleblob.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84" t="4578" r="4888" b="7709"/>
          <a:stretch/>
        </p:blipFill>
        <p:spPr bwMode="auto">
          <a:xfrm>
            <a:off x="6113774" y="3191571"/>
            <a:ext cx="143002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912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066800"/>
            <a:ext cx="7315200" cy="1277273"/>
          </a:xfrm>
          <a:prstGeom prst="rect">
            <a:avLst/>
          </a:prstGeom>
        </p:spPr>
        <p:txBody>
          <a:bodyPr wrap="square">
            <a:spAutoFit/>
          </a:bodyPr>
          <a:lstStyle/>
          <a:p>
            <a:r>
              <a:rPr lang="en-US" sz="1100" b="1" dirty="0"/>
              <a:t>Chemical explanation</a:t>
            </a:r>
            <a:endParaRPr lang="en-US" sz="1100" dirty="0"/>
          </a:p>
          <a:p>
            <a:r>
              <a:rPr lang="es-CO" sz="1100" dirty="0"/>
              <a:t> </a:t>
            </a:r>
            <a:endParaRPr lang="en-US" sz="1100" dirty="0"/>
          </a:p>
          <a:p>
            <a:r>
              <a:rPr lang="en-US" sz="1100" dirty="0"/>
              <a:t>These water-absorbing dinosaurs are made from two polymers: a super absorbent polymer called polyacrylamide and another polymer called cellulose, like the one used in sponges. The water is absorbed well because the polyacrylamide molecules are strongly attracted to the water molecules. Cellulose is also attracted to water, but it is mainly used to help keep the dinosaur's shape, as it grows to accommodate more and more water.</a:t>
            </a:r>
            <a:endParaRPr lang="es-ES" sz="1100" dirty="0"/>
          </a:p>
          <a:p>
            <a:r>
              <a:rPr lang="es-ES" sz="1100" dirty="0"/>
              <a:t> </a:t>
            </a:r>
          </a:p>
        </p:txBody>
      </p:sp>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295400" y="2240280"/>
            <a:ext cx="1870265" cy="2103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514600"/>
            <a:ext cx="3132693"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066800" y="276255"/>
            <a:ext cx="4191000" cy="400110"/>
          </a:xfrm>
          <a:prstGeom prst="rect">
            <a:avLst/>
          </a:prstGeom>
        </p:spPr>
        <p:txBody>
          <a:bodyPr wrap="square">
            <a:spAutoFit/>
          </a:bodyPr>
          <a:lstStyle/>
          <a:p>
            <a:pPr algn="ctr"/>
            <a:r>
              <a:rPr lang="en-US" sz="2000" b="1" dirty="0"/>
              <a:t>How much can a toy dinosaur grow?</a:t>
            </a:r>
          </a:p>
        </p:txBody>
      </p:sp>
    </p:spTree>
    <p:extLst>
      <p:ext uri="{BB962C8B-B14F-4D97-AF65-F5344CB8AC3E}">
        <p14:creationId xmlns:p14="http://schemas.microsoft.com/office/powerpoint/2010/main" val="192732823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1234</TotalTime>
  <Words>34</Words>
  <Application>Microsoft Office PowerPoint</Application>
  <PresentationFormat>Custom</PresentationFormat>
  <Paragraphs>26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TheSans ACS W7 Bold</vt:lpstr>
      <vt:lpstr>Calibri</vt:lpstr>
      <vt:lpstr>Wingdings</vt:lpstr>
      <vt:lpstr>Arial</vt:lpstr>
      <vt:lpstr>1_Template</vt:lpstr>
      <vt:lpstr>PowerPoint Presentation</vt:lpstr>
      <vt:lpstr>PowerPoint Presentation</vt:lpstr>
    </vt:vector>
  </TitlesOfParts>
  <Company>American Chemical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Lily L Raines</cp:lastModifiedBy>
  <cp:revision>168</cp:revision>
  <cp:lastPrinted>2013-08-28T20:02:02Z</cp:lastPrinted>
  <dcterms:created xsi:type="dcterms:W3CDTF">2013-07-29T15:01:58Z</dcterms:created>
  <dcterms:modified xsi:type="dcterms:W3CDTF">2018-07-03T14:05:17Z</dcterms:modified>
</cp:coreProperties>
</file>