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2" r:id="rId1"/>
  </p:sldMasterIdLst>
  <p:notesMasterIdLst>
    <p:notesMasterId r:id="rId4"/>
  </p:notesMasterIdLst>
  <p:sldIdLst>
    <p:sldId id="274" r:id="rId2"/>
    <p:sldId id="275" r:id="rId3"/>
  </p:sldIdLst>
  <p:sldSz cx="7772400" cy="5029200"/>
  <p:notesSz cx="6881813" cy="9296400"/>
  <p:embeddedFontLst>
    <p:embeddedFont>
      <p:font typeface="Calibri" pitchFamily="34" charset="0"/>
      <p:regular r:id="rId5"/>
      <p:bold r:id="rId6"/>
      <p:italic r:id="rId7"/>
      <p:boldItalic r:id="rId8"/>
    </p:embeddedFont>
  </p:embeddedFontLst>
  <p:defaultText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2F88BE0-F2B0-4610-A638-D2B7EB153FCC}">
          <p14:sldIdLst>
            <p14:sldId id="274"/>
            <p14:sldId id="27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39A6"/>
    <a:srgbClr val="FDC82F"/>
    <a:srgbClr val="7B5B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97" autoAdjust="0"/>
    <p:restoredTop sz="99853" autoAdjust="0"/>
  </p:normalViewPr>
  <p:slideViewPr>
    <p:cSldViewPr>
      <p:cViewPr varScale="1">
        <p:scale>
          <a:sx n="122" d="100"/>
          <a:sy n="122" d="100"/>
        </p:scale>
        <p:origin x="-732" y="594"/>
      </p:cViewPr>
      <p:guideLst>
        <p:guide orient="horz" pos="1584"/>
        <p:guide pos="244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2" y="0"/>
            <a:ext cx="2982119" cy="465138"/>
          </a:xfrm>
          <a:prstGeom prst="rect">
            <a:avLst/>
          </a:prstGeom>
        </p:spPr>
        <p:txBody>
          <a:bodyPr vert="horz" lIns="91440" tIns="45720" rIns="91440" bIns="45720" rtlCol="0"/>
          <a:lstStyle>
            <a:lvl1pPr algn="r">
              <a:defRPr sz="1200"/>
            </a:lvl1pPr>
          </a:lstStyle>
          <a:p>
            <a:fld id="{241210E7-0AE4-461F-8B46-8C4CBB53560E}" type="datetimeFigureOut">
              <a:rPr lang="en-US" smtClean="0"/>
              <a:t>6/23/2014</a:t>
            </a:fld>
            <a:endParaRPr lang="en-US"/>
          </a:p>
        </p:txBody>
      </p:sp>
      <p:sp>
        <p:nvSpPr>
          <p:cNvPr id="4" name="Slide Image Placeholder 3"/>
          <p:cNvSpPr>
            <a:spLocks noGrp="1" noRot="1" noChangeAspect="1"/>
          </p:cNvSpPr>
          <p:nvPr>
            <p:ph type="sldImg" idx="2"/>
          </p:nvPr>
        </p:nvSpPr>
        <p:spPr>
          <a:xfrm>
            <a:off x="747713" y="696913"/>
            <a:ext cx="5386387"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16426"/>
            <a:ext cx="55054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82119"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675"/>
            <a:ext cx="2982119" cy="465138"/>
          </a:xfrm>
          <a:prstGeom prst="rect">
            <a:avLst/>
          </a:prstGeom>
        </p:spPr>
        <p:txBody>
          <a:bodyPr vert="horz" lIns="91440" tIns="45720" rIns="91440" bIns="45720" rtlCol="0" anchor="b"/>
          <a:lstStyle>
            <a:lvl1pPr algn="r">
              <a:defRPr sz="1200"/>
            </a:lvl1pPr>
          </a:lstStyle>
          <a:p>
            <a:fld id="{D4BE72CE-50C9-43FA-A9CE-2DC14DAB056C}" type="slidenum">
              <a:rPr lang="en-US" smtClean="0"/>
              <a:t>‹#›</a:t>
            </a:fld>
            <a:endParaRPr lang="en-US"/>
          </a:p>
        </p:txBody>
      </p:sp>
    </p:spTree>
    <p:extLst>
      <p:ext uri="{BB962C8B-B14F-4D97-AF65-F5344CB8AC3E}">
        <p14:creationId xmlns:p14="http://schemas.microsoft.com/office/powerpoint/2010/main" val="3542832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696913"/>
            <a:ext cx="5386387"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BE72CE-50C9-43FA-A9CE-2DC14DAB056C}" type="slidenum">
              <a:rPr lang="en-US" smtClean="0"/>
              <a:t>1</a:t>
            </a:fld>
            <a:endParaRPr lang="en-US"/>
          </a:p>
        </p:txBody>
      </p:sp>
    </p:spTree>
    <p:extLst>
      <p:ext uri="{BB962C8B-B14F-4D97-AF65-F5344CB8AC3E}">
        <p14:creationId xmlns:p14="http://schemas.microsoft.com/office/powerpoint/2010/main" val="2150881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49603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0"/>
            <a:ext cx="7772400" cy="914400"/>
          </a:xfrm>
          <a:prstGeom prst="rect">
            <a:avLst/>
          </a:prstGeom>
          <a:solidFill>
            <a:srgbClr val="FDC8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4419600"/>
            <a:ext cx="7772400" cy="30226"/>
          </a:xfrm>
          <a:prstGeom prst="rect">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3657600" y="4459057"/>
            <a:ext cx="4038601" cy="484748"/>
          </a:xfrm>
          <a:prstGeom prst="rect">
            <a:avLst/>
          </a:prstGeom>
          <a:noFill/>
        </p:spPr>
        <p:txBody>
          <a:bodyPr wrap="square" rtlCol="0">
            <a:spAutoFit/>
          </a:bodyPr>
          <a:lstStyle/>
          <a:p>
            <a:pPr algn="r"/>
            <a:r>
              <a:rPr lang="en-US" sz="850" dirty="0" smtClean="0"/>
              <a:t>Office of International</a:t>
            </a:r>
            <a:r>
              <a:rPr lang="en-US" sz="850" baseline="0" dirty="0" smtClean="0"/>
              <a:t> Activities, Division of </a:t>
            </a:r>
            <a:r>
              <a:rPr lang="en-US" sz="850" dirty="0" smtClean="0"/>
              <a:t>Membership and Scientific Advancement</a:t>
            </a:r>
          </a:p>
          <a:p>
            <a:pPr algn="r"/>
            <a:r>
              <a:rPr lang="en-US" sz="850" dirty="0" smtClean="0"/>
              <a:t>American Chemical Society, 1155 Sixteenth Street NW, Washington, DC 20036.</a:t>
            </a:r>
          </a:p>
          <a:p>
            <a:pPr algn="r"/>
            <a:r>
              <a:rPr lang="en-US" sz="850" dirty="0" smtClean="0"/>
              <a:t>2014, all rights reserved. </a:t>
            </a:r>
            <a:endParaRPr lang="en-US" sz="850" dirty="0"/>
          </a:p>
        </p:txBody>
      </p:sp>
      <p:sp>
        <p:nvSpPr>
          <p:cNvPr id="14" name="Text Placeholder 5"/>
          <p:cNvSpPr txBox="1">
            <a:spLocks/>
          </p:cNvSpPr>
          <p:nvPr userDrawn="1"/>
        </p:nvSpPr>
        <p:spPr>
          <a:xfrm>
            <a:off x="1016391" y="136854"/>
            <a:ext cx="3689755" cy="322406"/>
          </a:xfrm>
          <a:prstGeom prst="rect">
            <a:avLst/>
          </a:prstGeom>
        </p:spPr>
        <p:txBody>
          <a:bodyPr/>
          <a:lstStyle>
            <a:lvl1pPr marL="0" indent="0" algn="ctr" defTabSz="956097" rtl="0" eaLnBrk="1" latinLnBrk="0" hangingPunct="1">
              <a:spcBef>
                <a:spcPct val="20000"/>
              </a:spcBef>
              <a:buFontTx/>
              <a:buNone/>
              <a:defRPr sz="2000" kern="1200">
                <a:solidFill>
                  <a:schemeClr val="tx1"/>
                </a:solidFill>
                <a:latin typeface="TheSans ACS W7 Bold" pitchFamily="34" charset="0"/>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endParaRPr lang="en-US" dirty="0" smtClean="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57800" y="91440"/>
            <a:ext cx="2393859" cy="731520"/>
          </a:xfrm>
          <a:prstGeom prst="rect">
            <a:avLst/>
          </a:prstGeom>
        </p:spPr>
      </p:pic>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7094" y="4495800"/>
            <a:ext cx="1398594" cy="457200"/>
          </a:xfrm>
          <a:prstGeom prst="rect">
            <a:avLst/>
          </a:prstGeom>
        </p:spPr>
      </p:pic>
      <p:pic>
        <p:nvPicPr>
          <p:cNvPr id="10" name="Picture 9"/>
          <p:cNvPicPr>
            <a:picLocks noChangeAspect="1"/>
          </p:cNvPicPr>
          <p:nvPr userDrawn="1"/>
        </p:nvPicPr>
        <p:blipFill>
          <a:blip r:embed="rId5"/>
          <a:srcRect/>
          <a:stretch>
            <a:fillRect/>
          </a:stretch>
        </p:blipFill>
        <p:spPr bwMode="auto">
          <a:xfrm>
            <a:off x="558503" y="139220"/>
            <a:ext cx="660697" cy="640080"/>
          </a:xfrm>
          <a:prstGeom prst="ellipse">
            <a:avLst/>
          </a:prstGeom>
          <a:noFill/>
          <a:ln w="28575" cmpd="sng">
            <a:solidFill>
              <a:srgbClr val="E7216C"/>
            </a:solidFill>
            <a:miter lim="800000"/>
            <a:headEnd/>
            <a:tailEnd/>
          </a:ln>
        </p:spPr>
      </p:pic>
      <p:sp>
        <p:nvSpPr>
          <p:cNvPr id="13" name="Rectangle 12"/>
          <p:cNvSpPr/>
          <p:nvPr userDrawn="1"/>
        </p:nvSpPr>
        <p:spPr>
          <a:xfrm rot="16200000">
            <a:off x="-188805" y="192196"/>
            <a:ext cx="921189" cy="523220"/>
          </a:xfrm>
          <a:prstGeom prst="rect">
            <a:avLst/>
          </a:prstGeom>
        </p:spPr>
        <p:txBody>
          <a:bodyPr wrap="square">
            <a:spAutoFit/>
          </a:bodyPr>
          <a:lstStyle/>
          <a:p>
            <a:pPr algn="ctr"/>
            <a:r>
              <a:rPr lang="en-US" sz="1400" b="0" kern="1200" noProof="0" dirty="0" smtClean="0">
                <a:solidFill>
                  <a:schemeClr val="tx1"/>
                </a:solidFill>
                <a:effectLst/>
                <a:latin typeface="+mn-lt"/>
                <a:ea typeface="+mn-ea"/>
                <a:cs typeface="+mn-cs"/>
              </a:rPr>
              <a:t>Climate Science</a:t>
            </a:r>
            <a:endParaRPr lang="en-US" sz="1400" b="0" noProof="0" dirty="0"/>
          </a:p>
        </p:txBody>
      </p:sp>
    </p:spTree>
    <p:extLst>
      <p:ext uri="{BB962C8B-B14F-4D97-AF65-F5344CB8AC3E}">
        <p14:creationId xmlns:p14="http://schemas.microsoft.com/office/powerpoint/2010/main" val="3411847444"/>
      </p:ext>
    </p:extLst>
  </p:cSld>
  <p:clrMap bg1="lt1" tx1="dk1" bg2="lt2" tx2="dk2" accent1="accent1" accent2="accent2" accent3="accent3" accent4="accent4" accent5="accent5" accent6="accent6" hlink="hlink" folHlink="folHlink"/>
  <p:sldLayoutIdLst>
    <p:sldLayoutId id="2147483653" r:id="rId1"/>
  </p:sldLayoutIdLst>
  <p:txStyles>
    <p:titleStyle>
      <a:lvl1pPr algn="ctr" defTabSz="956097" rtl="0" eaLnBrk="1" latinLnBrk="0" hangingPunct="1">
        <a:spcBef>
          <a:spcPct val="0"/>
        </a:spcBef>
        <a:buNone/>
        <a:defRPr sz="2000" kern="1200">
          <a:solidFill>
            <a:schemeClr val="tx1"/>
          </a:solidFill>
          <a:latin typeface="TheSans ACS W7 Bold" pitchFamily="34" charset="0"/>
          <a:ea typeface="+mj-ea"/>
          <a:cs typeface="+mj-cs"/>
        </a:defRPr>
      </a:lvl1pPr>
    </p:titleStyle>
    <p:bodyStyle>
      <a:lvl1pPr marL="358536" indent="-358536" algn="l" defTabSz="956097" rtl="0" eaLnBrk="1" latinLnBrk="0" hangingPunct="1">
        <a:spcBef>
          <a:spcPct val="20000"/>
        </a:spcBef>
        <a:buFont typeface="Wingdings" pitchFamily="2" charset="2"/>
        <a:buChar char="v"/>
        <a:defRPr sz="1600" kern="1200">
          <a:solidFill>
            <a:schemeClr val="tx1"/>
          </a:solidFill>
          <a:latin typeface="+mn-lt"/>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29924" y="-8748713"/>
            <a:ext cx="1194713"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178406" y="285690"/>
            <a:ext cx="4079394" cy="400110"/>
          </a:xfrm>
          <a:prstGeom prst="rect">
            <a:avLst/>
          </a:prstGeom>
        </p:spPr>
        <p:txBody>
          <a:bodyPr wrap="square">
            <a:spAutoFit/>
          </a:bodyPr>
          <a:lstStyle/>
          <a:p>
            <a:pPr algn="ctr"/>
            <a:r>
              <a:rPr lang="en-US" sz="2000" b="1" dirty="0"/>
              <a:t>Safely Under the Sun</a:t>
            </a:r>
            <a:endParaRPr lang="en-US" sz="2000" dirty="0"/>
          </a:p>
        </p:txBody>
      </p:sp>
      <p:sp>
        <p:nvSpPr>
          <p:cNvPr id="6" name="Rectangle 5"/>
          <p:cNvSpPr/>
          <p:nvPr/>
        </p:nvSpPr>
        <p:spPr>
          <a:xfrm>
            <a:off x="190500" y="932527"/>
            <a:ext cx="7391400" cy="1277273"/>
          </a:xfrm>
          <a:prstGeom prst="rect">
            <a:avLst/>
          </a:prstGeom>
        </p:spPr>
        <p:txBody>
          <a:bodyPr wrap="square">
            <a:spAutoFit/>
          </a:bodyPr>
          <a:lstStyle/>
          <a:p>
            <a:r>
              <a:rPr lang="en-US" sz="1100" b="1" dirty="0"/>
              <a:t>Materials </a:t>
            </a:r>
            <a:endParaRPr lang="en-US" sz="1100" dirty="0"/>
          </a:p>
          <a:p>
            <a:pPr marL="171450" lvl="0" indent="-171450">
              <a:buFont typeface="Arial" pitchFamily="34" charset="0"/>
              <a:buChar char="•"/>
            </a:pPr>
            <a:r>
              <a:rPr lang="en-US" sz="1100" dirty="0"/>
              <a:t>A card with a photochromic ultraviolet light sensor (PULS) or another indicator card, or UV detection beads</a:t>
            </a:r>
          </a:p>
          <a:p>
            <a:pPr marL="171450" lvl="0" indent="-171450">
              <a:buFont typeface="Arial" pitchFamily="34" charset="0"/>
              <a:buChar char="•"/>
            </a:pPr>
            <a:r>
              <a:rPr lang="en-US" sz="1100" dirty="0"/>
              <a:t>One letter-sized envelope</a:t>
            </a:r>
          </a:p>
          <a:p>
            <a:pPr marL="171450" lvl="0" indent="-171450">
              <a:buFont typeface="Arial" pitchFamily="34" charset="0"/>
              <a:buChar char="•"/>
            </a:pPr>
            <a:r>
              <a:rPr lang="en-US" sz="1100" dirty="0"/>
              <a:t>One Ziploc bag (snack size)</a:t>
            </a:r>
          </a:p>
          <a:p>
            <a:pPr marL="171450" lvl="0" indent="-171450">
              <a:buFont typeface="Arial" pitchFamily="34" charset="0"/>
              <a:buChar char="•"/>
            </a:pPr>
            <a:r>
              <a:rPr lang="en-US" sz="1100" dirty="0"/>
              <a:t>A watch with second hand</a:t>
            </a:r>
          </a:p>
          <a:p>
            <a:pPr marL="171450" lvl="0" indent="-171450">
              <a:buFont typeface="Arial" pitchFamily="34" charset="0"/>
              <a:buChar char="•"/>
            </a:pPr>
            <a:r>
              <a:rPr lang="en-US" sz="1100" dirty="0"/>
              <a:t>A clear sunscreen spray with SPF 30 or higher</a:t>
            </a:r>
          </a:p>
          <a:p>
            <a:pPr marL="171450" indent="-171450">
              <a:buFont typeface="Arial" pitchFamily="34" charset="0"/>
              <a:buChar char="•"/>
            </a:pPr>
            <a:r>
              <a:rPr lang="en-US" sz="1100" dirty="0"/>
              <a:t>Paper  towels</a:t>
            </a:r>
          </a:p>
        </p:txBody>
      </p:sp>
      <p:sp>
        <p:nvSpPr>
          <p:cNvPr id="7" name="Rectangle 6"/>
          <p:cNvSpPr/>
          <p:nvPr/>
        </p:nvSpPr>
        <p:spPr>
          <a:xfrm>
            <a:off x="3886200" y="2820650"/>
            <a:ext cx="3695700" cy="1446550"/>
          </a:xfrm>
          <a:prstGeom prst="rect">
            <a:avLst/>
          </a:prstGeom>
        </p:spPr>
        <p:txBody>
          <a:bodyPr wrap="square">
            <a:spAutoFit/>
          </a:bodyPr>
          <a:lstStyle/>
          <a:p>
            <a:r>
              <a:rPr lang="en-US" sz="1100" b="1" dirty="0"/>
              <a:t>Chemical </a:t>
            </a:r>
            <a:r>
              <a:rPr lang="en-US" sz="1100" b="1" dirty="0" smtClean="0"/>
              <a:t>explanation</a:t>
            </a:r>
            <a:br>
              <a:rPr lang="en-US" sz="1100" b="1" dirty="0" smtClean="0"/>
            </a:br>
            <a:endParaRPr lang="en-US" sz="1100" dirty="0"/>
          </a:p>
          <a:p>
            <a:r>
              <a:rPr lang="en-US" sz="1100" dirty="0"/>
              <a:t>Sunscreen protects our skin from ultraviolet rays. We can get an idea of how well a sunscreen will work based on its SPF. The higher the SPF, the stronger the sunscreen. The American Academy of Dermatology recommends using sunscreen with an SPF of 15 or higher anytime you go to work or play outside.</a:t>
            </a:r>
          </a:p>
        </p:txBody>
      </p:sp>
      <p:pic>
        <p:nvPicPr>
          <p:cNvPr id="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286000"/>
            <a:ext cx="2853598" cy="190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5976" y="1752600"/>
            <a:ext cx="1483486" cy="1309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41396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0500" y="867043"/>
            <a:ext cx="7467600" cy="8048357"/>
          </a:xfrm>
          <a:prstGeom prst="rect">
            <a:avLst/>
          </a:prstGeom>
        </p:spPr>
        <p:txBody>
          <a:bodyPr wrap="square" numCol="2" spcCol="365760">
            <a:spAutoFit/>
          </a:bodyPr>
          <a:lstStyle/>
          <a:p>
            <a:pPr>
              <a:spcAft>
                <a:spcPts val="600"/>
              </a:spcAft>
            </a:pPr>
            <a:r>
              <a:rPr lang="en-US" sz="1100" b="1" dirty="0"/>
              <a:t>Procedure</a:t>
            </a:r>
            <a:endParaRPr lang="en-US" sz="1100" dirty="0"/>
          </a:p>
          <a:p>
            <a:pPr>
              <a:spcAft>
                <a:spcPts val="600"/>
              </a:spcAft>
            </a:pPr>
            <a:r>
              <a:rPr lang="en-US" sz="1100" dirty="0" smtClean="0"/>
              <a:t>1</a:t>
            </a:r>
            <a:r>
              <a:rPr lang="en-US" sz="1100" dirty="0"/>
              <a:t>. Before going out, place the PULS card in an envelope so that it does not come in to contact with the sunlight</a:t>
            </a:r>
            <a:r>
              <a:rPr lang="en-US" sz="1100" dirty="0" smtClean="0"/>
              <a:t>.</a:t>
            </a:r>
            <a:endParaRPr lang="en-US" sz="1100" dirty="0"/>
          </a:p>
          <a:p>
            <a:pPr>
              <a:spcAft>
                <a:spcPts val="600"/>
              </a:spcAft>
            </a:pPr>
            <a:r>
              <a:rPr lang="en-US" sz="1100" dirty="0"/>
              <a:t>2. Look for a sunny spot where you can place your card.  Avoid the shadows of buildings and trees</a:t>
            </a:r>
            <a:r>
              <a:rPr lang="en-US" sz="1100" dirty="0" smtClean="0"/>
              <a:t>.</a:t>
            </a:r>
            <a:endParaRPr lang="en-US" sz="1100" dirty="0"/>
          </a:p>
          <a:p>
            <a:pPr>
              <a:spcAft>
                <a:spcPts val="600"/>
              </a:spcAft>
            </a:pPr>
            <a:r>
              <a:rPr lang="en-US" sz="1100" dirty="0"/>
              <a:t>3. Using terms like "partially cloudy," "rainy," or "sunny," describe the weather in that area. What did you observe</a:t>
            </a:r>
            <a:r>
              <a:rPr lang="en-US" sz="1100" dirty="0" smtClean="0"/>
              <a:t>?</a:t>
            </a:r>
            <a:endParaRPr lang="en-US" sz="1100" dirty="0"/>
          </a:p>
          <a:p>
            <a:pPr>
              <a:spcAft>
                <a:spcPts val="600"/>
              </a:spcAft>
            </a:pPr>
            <a:r>
              <a:rPr lang="en-US" sz="1100" dirty="0"/>
              <a:t>4. Remove the PULS card from the envelope and place it in a Ziploc bag</a:t>
            </a:r>
            <a:r>
              <a:rPr lang="en-US" sz="1100" dirty="0" smtClean="0"/>
              <a:t>.</a:t>
            </a:r>
            <a:endParaRPr lang="en-US" sz="1100" dirty="0"/>
          </a:p>
          <a:p>
            <a:pPr>
              <a:spcAft>
                <a:spcPts val="600"/>
              </a:spcAft>
            </a:pPr>
            <a:r>
              <a:rPr lang="en-US" sz="1100" dirty="0"/>
              <a:t>5. Hold the bag with the card inside, pointing it toward the sun for around 20 </a:t>
            </a:r>
            <a:r>
              <a:rPr lang="en-US" sz="1100" dirty="0" smtClean="0"/>
              <a:t>seconds.</a:t>
            </a:r>
            <a:endParaRPr lang="en-US" sz="1100" dirty="0"/>
          </a:p>
          <a:p>
            <a:pPr>
              <a:spcAft>
                <a:spcPts val="600"/>
              </a:spcAft>
            </a:pPr>
            <a:r>
              <a:rPr lang="en-US" sz="1100" dirty="0"/>
              <a:t>6. Closely observe the portion of the card that changes color and compare it to the "Level of sun exposure" section. Choose the saturated color from the scale that is closest to the portion of the card that changed color. Read the word that is written below that saturated color (minimum, low, moderate, high or critical) and write it down in the "What did you observe?" section.</a:t>
            </a:r>
          </a:p>
          <a:p>
            <a:pPr>
              <a:spcAft>
                <a:spcPts val="600"/>
              </a:spcAft>
            </a:pPr>
            <a:r>
              <a:rPr lang="es-ES" sz="1100" dirty="0"/>
              <a:t> </a:t>
            </a:r>
            <a:endParaRPr lang="en-US" sz="1100" dirty="0"/>
          </a:p>
          <a:p>
            <a:pPr>
              <a:spcAft>
                <a:spcPts val="600"/>
              </a:spcAft>
            </a:pPr>
            <a:endParaRPr lang="en-US" sz="1100" dirty="0" smtClean="0"/>
          </a:p>
          <a:p>
            <a:pPr>
              <a:spcAft>
                <a:spcPts val="600"/>
              </a:spcAft>
            </a:pPr>
            <a:endParaRPr lang="en-US" sz="1100" dirty="0"/>
          </a:p>
          <a:p>
            <a:pPr>
              <a:spcAft>
                <a:spcPts val="600"/>
              </a:spcAft>
            </a:pPr>
            <a:endParaRPr lang="en-US" sz="1100" dirty="0" smtClean="0"/>
          </a:p>
          <a:p>
            <a:pPr>
              <a:spcAft>
                <a:spcPts val="600"/>
              </a:spcAft>
            </a:pPr>
            <a:endParaRPr lang="en-US" sz="1100" dirty="0"/>
          </a:p>
          <a:p>
            <a:pPr>
              <a:spcAft>
                <a:spcPts val="600"/>
              </a:spcAft>
            </a:pPr>
            <a:endParaRPr lang="en-US" sz="1100" dirty="0" smtClean="0"/>
          </a:p>
          <a:p>
            <a:pPr>
              <a:spcAft>
                <a:spcPts val="600"/>
              </a:spcAft>
            </a:pPr>
            <a:endParaRPr lang="en-US" sz="1100" dirty="0"/>
          </a:p>
          <a:p>
            <a:pPr>
              <a:spcAft>
                <a:spcPts val="600"/>
              </a:spcAft>
            </a:pPr>
            <a:endParaRPr lang="en-US" sz="1100" dirty="0" smtClean="0"/>
          </a:p>
          <a:p>
            <a:pPr>
              <a:spcAft>
                <a:spcPts val="600"/>
              </a:spcAft>
            </a:pPr>
            <a:endParaRPr lang="en-US" sz="1100" dirty="0"/>
          </a:p>
          <a:p>
            <a:pPr>
              <a:spcAft>
                <a:spcPts val="600"/>
              </a:spcAft>
            </a:pPr>
            <a:endParaRPr lang="en-US" sz="1100" dirty="0" smtClean="0"/>
          </a:p>
          <a:p>
            <a:pPr>
              <a:spcAft>
                <a:spcPts val="600"/>
              </a:spcAft>
            </a:pPr>
            <a:endParaRPr lang="en-US" sz="1100" dirty="0"/>
          </a:p>
          <a:p>
            <a:pPr>
              <a:spcAft>
                <a:spcPts val="600"/>
              </a:spcAft>
            </a:pPr>
            <a:endParaRPr lang="en-US" sz="1100" dirty="0" smtClean="0"/>
          </a:p>
          <a:p>
            <a:pPr>
              <a:spcAft>
                <a:spcPts val="600"/>
              </a:spcAft>
            </a:pPr>
            <a:endParaRPr lang="en-US" sz="1100" dirty="0"/>
          </a:p>
          <a:p>
            <a:pPr>
              <a:spcAft>
                <a:spcPts val="600"/>
              </a:spcAft>
            </a:pPr>
            <a:endParaRPr lang="en-US" sz="1100" dirty="0" smtClean="0"/>
          </a:p>
          <a:p>
            <a:pPr>
              <a:spcAft>
                <a:spcPts val="600"/>
              </a:spcAft>
            </a:pPr>
            <a:endParaRPr lang="en-US" sz="1100" dirty="0"/>
          </a:p>
          <a:p>
            <a:pPr>
              <a:spcAft>
                <a:spcPts val="600"/>
              </a:spcAft>
            </a:pPr>
            <a:endParaRPr lang="en-US" sz="1100" dirty="0" smtClean="0"/>
          </a:p>
          <a:p>
            <a:pPr>
              <a:spcAft>
                <a:spcPts val="600"/>
              </a:spcAft>
            </a:pPr>
            <a:endParaRPr lang="en-US" sz="1100" dirty="0"/>
          </a:p>
          <a:p>
            <a:pPr>
              <a:spcAft>
                <a:spcPts val="600"/>
              </a:spcAft>
            </a:pPr>
            <a:endParaRPr lang="en-US" sz="1100" dirty="0" smtClean="0"/>
          </a:p>
          <a:p>
            <a:pPr>
              <a:spcAft>
                <a:spcPts val="600"/>
              </a:spcAft>
            </a:pPr>
            <a:endParaRPr lang="en-US" sz="1100" dirty="0" smtClean="0"/>
          </a:p>
          <a:p>
            <a:pPr>
              <a:spcAft>
                <a:spcPts val="600"/>
              </a:spcAft>
            </a:pPr>
            <a:r>
              <a:rPr lang="en-US" sz="1100" dirty="0" smtClean="0"/>
              <a:t>7</a:t>
            </a:r>
            <a:r>
              <a:rPr lang="en-US" sz="1100" dirty="0"/>
              <a:t>. Remove the card from the plastic bag and put it back into the envelope so that it is out of the sunlight for at least 3 minutes</a:t>
            </a:r>
            <a:r>
              <a:rPr lang="en-US" sz="1100" dirty="0" smtClean="0"/>
              <a:t>.</a:t>
            </a:r>
            <a:endParaRPr lang="en-US" sz="1100" dirty="0"/>
          </a:p>
          <a:p>
            <a:pPr>
              <a:spcAft>
                <a:spcPts val="600"/>
              </a:spcAft>
            </a:pPr>
            <a:r>
              <a:rPr lang="en-US" sz="1100" dirty="0"/>
              <a:t>8. While you wait, spray the outside of the bag with sunscreen. Be careful to spray it in an even coating.  If the sunscreen does not form an even and transparent coating, remove any excess with a paper towel. </a:t>
            </a:r>
          </a:p>
          <a:p>
            <a:pPr>
              <a:spcAft>
                <a:spcPts val="600"/>
              </a:spcAft>
            </a:pPr>
            <a:r>
              <a:rPr lang="en-US" sz="1100" dirty="0"/>
              <a:t>9. Write down the SPF grade of the sunscreen in the "What did you observe?" section</a:t>
            </a:r>
            <a:r>
              <a:rPr lang="en-US" sz="1100" dirty="0" smtClean="0"/>
              <a:t>.</a:t>
            </a:r>
            <a:endParaRPr lang="en-US" sz="1100" dirty="0"/>
          </a:p>
          <a:p>
            <a:pPr>
              <a:spcAft>
                <a:spcPts val="600"/>
              </a:spcAft>
            </a:pPr>
            <a:r>
              <a:rPr lang="en-US" sz="1100" dirty="0"/>
              <a:t>10. After 3 minutes, open the plastic bag and place the PULS card inside</a:t>
            </a:r>
            <a:r>
              <a:rPr lang="en-US" sz="1100" dirty="0" smtClean="0"/>
              <a:t>.</a:t>
            </a:r>
            <a:endParaRPr lang="en-US" sz="1100" dirty="0"/>
          </a:p>
          <a:p>
            <a:pPr>
              <a:spcAft>
                <a:spcPts val="600"/>
              </a:spcAft>
            </a:pPr>
            <a:r>
              <a:rPr lang="en-US" sz="1100" dirty="0"/>
              <a:t>11. Repeat Steps 5 &amp; 6, writing down the results in the "What did you observe?" section</a:t>
            </a:r>
            <a:r>
              <a:rPr lang="en-US" sz="1100" dirty="0" smtClean="0"/>
              <a:t>.</a:t>
            </a:r>
            <a:endParaRPr lang="en-US" sz="1100" dirty="0"/>
          </a:p>
          <a:p>
            <a:pPr>
              <a:spcAft>
                <a:spcPts val="600"/>
              </a:spcAft>
            </a:pPr>
            <a:r>
              <a:rPr lang="en-US" sz="1100" dirty="0"/>
              <a:t>12. Discard the plastic bag in the garbage can, but save the card and sunscreen for future use. Thoroughly clean your work area and wash your hands</a:t>
            </a:r>
            <a:r>
              <a:rPr lang="en-US" sz="1100" dirty="0" smtClean="0"/>
              <a:t>.</a:t>
            </a:r>
            <a:endParaRPr lang="en-US" sz="1100" dirty="0"/>
          </a:p>
        </p:txBody>
      </p:sp>
      <p:sp>
        <p:nvSpPr>
          <p:cNvPr id="4" name="Rectangle 3"/>
          <p:cNvSpPr/>
          <p:nvPr/>
        </p:nvSpPr>
        <p:spPr>
          <a:xfrm>
            <a:off x="1178406" y="285690"/>
            <a:ext cx="4079394" cy="400110"/>
          </a:xfrm>
          <a:prstGeom prst="rect">
            <a:avLst/>
          </a:prstGeom>
        </p:spPr>
        <p:txBody>
          <a:bodyPr wrap="square">
            <a:spAutoFit/>
          </a:bodyPr>
          <a:lstStyle/>
          <a:p>
            <a:pPr algn="ctr"/>
            <a:r>
              <a:rPr lang="en-US" sz="2000" b="1" dirty="0"/>
              <a:t>Safely Under the Sun</a:t>
            </a:r>
            <a:endParaRPr lang="en-US" sz="2000" dirty="0"/>
          </a:p>
        </p:txBody>
      </p:sp>
    </p:spTree>
    <p:extLst>
      <p:ext uri="{BB962C8B-B14F-4D97-AF65-F5344CB8AC3E}">
        <p14:creationId xmlns:p14="http://schemas.microsoft.com/office/powerpoint/2010/main" val="3177823985"/>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1663</TotalTime>
  <Words>252</Words>
  <Application>Microsoft Office PowerPoint</Application>
  <PresentationFormat>Custom</PresentationFormat>
  <Paragraphs>44</Paragraphs>
  <Slides>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TheSans ACS W7 Bold</vt:lpstr>
      <vt:lpstr>Wingdings</vt:lpstr>
      <vt:lpstr>1_Template</vt:lpstr>
      <vt:lpstr>PowerPoint Presentation</vt:lpstr>
      <vt:lpstr>PowerPoint Presentation</vt:lpstr>
    </vt:vector>
  </TitlesOfParts>
  <Company>American Chemical Society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Parker Bryant</dc:creator>
  <cp:lastModifiedBy>Molly Sherlock (Contractor)</cp:lastModifiedBy>
  <cp:revision>199</cp:revision>
  <cp:lastPrinted>2013-08-28T20:02:02Z</cp:lastPrinted>
  <dcterms:created xsi:type="dcterms:W3CDTF">2013-07-29T15:01:58Z</dcterms:created>
  <dcterms:modified xsi:type="dcterms:W3CDTF">2014-06-23T21:01:14Z</dcterms:modified>
</cp:coreProperties>
</file>