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" ContentType="application/vnd.ms-exce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
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thumbnail" Target="docProps/thumbnail.jpeg"/>
  <Relationship Id="rId3" Type="http://schemas.openxmlformats.org/package/2006/relationships/metadata/core-properties" Target="docProps/core.xml"/>
  <Relationship Id="rId4" Type="http://schemas.openxmlformats.org/officeDocument/2006/relationships/extended-properties" Target="docProps/app.xml"/>
  <Relationship Id="rId5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40"/>
  </p:notesMasterIdLst>
  <p:sldIdLst>
    <p:sldId id="256" r:id="rId3"/>
    <p:sldId id="285" r:id="rId4"/>
    <p:sldId id="286" r:id="rId5"/>
    <p:sldId id="288" r:id="rId6"/>
    <p:sldId id="287" r:id="rId7"/>
    <p:sldId id="289" r:id="rId8"/>
    <p:sldId id="290" r:id="rId9"/>
    <p:sldId id="291" r:id="rId10"/>
    <p:sldId id="292" r:id="rId11"/>
    <p:sldId id="295" r:id="rId12"/>
    <p:sldId id="297" r:id="rId13"/>
    <p:sldId id="294" r:id="rId14"/>
    <p:sldId id="298" r:id="rId15"/>
    <p:sldId id="303" r:id="rId16"/>
    <p:sldId id="304" r:id="rId17"/>
    <p:sldId id="300" r:id="rId18"/>
    <p:sldId id="305" r:id="rId19"/>
    <p:sldId id="307" r:id="rId20"/>
    <p:sldId id="293" r:id="rId21"/>
    <p:sldId id="299" r:id="rId22"/>
    <p:sldId id="301" r:id="rId23"/>
    <p:sldId id="302" r:id="rId24"/>
    <p:sldId id="306" r:id="rId25"/>
    <p:sldId id="296" r:id="rId26"/>
    <p:sldId id="273" r:id="rId27"/>
    <p:sldId id="272" r:id="rId28"/>
    <p:sldId id="274" r:id="rId29"/>
    <p:sldId id="275" r:id="rId30"/>
    <p:sldId id="276" r:id="rId31"/>
    <p:sldId id="277" r:id="rId32"/>
    <p:sldId id="284" r:id="rId33"/>
    <p:sldId id="278" r:id="rId34"/>
    <p:sldId id="279" r:id="rId35"/>
    <p:sldId id="280" r:id="rId36"/>
    <p:sldId id="281" r:id="rId37"/>
    <p:sldId id="282" r:id="rId38"/>
    <p:sldId id="283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82060" autoAdjust="0"/>
  </p:normalViewPr>
  <p:slideViewPr>
    <p:cSldViewPr>
      <p:cViewPr>
        <p:scale>
          <a:sx n="74" d="100"/>
          <a:sy n="74" d="100"/>
        </p:scale>
        <p:origin x="-2070" y="-4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?>

<Relationships xmlns="http://schemas.openxmlformats.org/package/2006/relationships">
  <Relationship Id="rId1" Type="http://schemas.openxmlformats.org/officeDocument/2006/relationships/slideMaster" Target="slideMasters/slideMaster1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" Type="http://schemas.openxmlformats.org/officeDocument/2006/relationships/slideMaster" Target="slideMasters/slideMaster2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" Type="http://schemas.openxmlformats.org/officeDocument/2006/relationships/slide" Target="slides/slide1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" Type="http://schemas.openxmlformats.org/officeDocument/2006/relationships/slide" Target="slides/slide2.xml"/>
  <Relationship Id="rId40" Type="http://schemas.openxmlformats.org/officeDocument/2006/relationships/notesMaster" Target="notesMasters/notesMaster1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heme" Target="theme/theme1.xml"/>
  <Relationship Id="rId44" Type="http://schemas.openxmlformats.org/officeDocument/2006/relationships/tableStyles" Target="tableStyles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</Relationships>

</file>

<file path=ppt/drawings/_rels/vmlDrawing1.vml.rels><?xml version="1.0" encoding="UTF-8"?>

<Relationships xmlns="http://schemas.openxmlformats.org/package/2006/relationships">
  <Relationship Id="rId1" Type="http://schemas.openxmlformats.org/officeDocument/2006/relationships/image" Target="../media/image9.emf"/>
</Relationships>

</file>

<file path=ppt/notesMasters/_rels/notesMaster1.xml.rels><?xml version="1.0" encoding="UTF-8"?>

<Relationships xmlns="http://schemas.openxmlformats.org/package/2006/relationships">
  <Relationship Id="rId1" Type="http://schemas.openxmlformats.org/officeDocument/2006/relationships/theme" Target="../theme/theme3.xml"/>
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402CB3B-919C-4F4B-9C6F-500788B8A57E}" type="datetimeFigureOut">
              <a:rPr lang="en-US"/>
              <a:pPr>
                <a:defRPr/>
              </a:pPr>
              <a:t>5/2/2011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64FC283-8EEF-4BCE-8EB1-09A92871E1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42199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
</file>

<file path=ppt/notesSlides/_rels/notesSlide2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
</file>

<file path=ppt/notesSlides/_rels/notesSlide3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
</file>

<file path=ppt/notesSlides/_rels/notesSlide4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
</file>

<file path=ppt/notesSlides/_rels/notesSlide5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C3DCED2-E1B4-4296-B48A-3D2B4BF6741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64FC283-8EEF-4BCE-8EB1-09A92871E16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6568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Too</a:t>
            </a:r>
            <a:r>
              <a:rPr lang="en-US" baseline="0" dirty="0" smtClean="0"/>
              <a:t> simple a measure that does not capture enough of the multidimensional phenomena of a journal’s influence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Concern over the definition of citable items</a:t>
            </a:r>
          </a:p>
          <a:p>
            <a:endParaRPr lang="en-US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impact factor is a ratio that is the mean of skewed distribution.  The familiar</a:t>
            </a:r>
            <a:r>
              <a:rPr lang="en-US" baseline="0" dirty="0" smtClean="0"/>
              <a:t> 80/20 rule, meaning that a small portion of the population of papers accounts for a very large portion of the influence, in this case citations.  It is thus misleading concerning central tendency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Review journals often have high impact factors and thus have</a:t>
            </a:r>
            <a:r>
              <a:rPr lang="en-US" baseline="0" dirty="0" smtClean="0"/>
              <a:t> an advantage over non-review journals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indent="0">
              <a:buNone/>
            </a:pPr>
            <a:r>
              <a:rPr lang="en-US" sz="1200" dirty="0" smtClean="0"/>
              <a:t>Differing absolute impact factor from one field to another makes cross-field comparisons difficult or meaningless</a:t>
            </a:r>
          </a:p>
          <a:p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Two year citation data too short for some fields such as mathematics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Matching citation counts to journal titles can be problematic.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Multidisciplinary journals – mixed set of papers in terms of fields, produce</a:t>
            </a:r>
            <a:r>
              <a:rPr lang="en-US" sz="1200" baseline="0" dirty="0" smtClean="0"/>
              <a:t> mixed impact factor which is of little use</a:t>
            </a:r>
          </a:p>
          <a:p>
            <a:pPr marL="0" indent="0">
              <a:buNone/>
            </a:pPr>
            <a:endParaRPr lang="en-US" sz="1200" baseline="0" dirty="0" smtClean="0"/>
          </a:p>
          <a:p>
            <a:pPr marL="0" indent="0">
              <a:buNone/>
            </a:pPr>
            <a:r>
              <a:rPr lang="en-US" sz="1200" baseline="0" dirty="0" smtClean="0"/>
              <a:t>If a journal is not indexed in ISI, there is no impact factor</a:t>
            </a:r>
          </a:p>
          <a:p>
            <a:pPr marL="0" indent="0">
              <a:buNone/>
            </a:pPr>
            <a:endParaRPr lang="en-US" sz="1200" baseline="0" dirty="0" smtClean="0"/>
          </a:p>
          <a:p>
            <a:pPr marL="0" indent="0">
              <a:buNone/>
            </a:pPr>
            <a:r>
              <a:rPr lang="en-US" sz="1200" baseline="0" dirty="0" smtClean="0"/>
              <a:t>Coverage biased against certain nations and English language journals.  Hence they reward some journals and hurt others.</a:t>
            </a:r>
            <a:endParaRPr lang="en-US" sz="1200" dirty="0" smtClean="0"/>
          </a:p>
          <a:p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64FC283-8EEF-4BCE-8EB1-09A92871E16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2034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is important to recognize that all these measures and several others</a:t>
            </a:r>
            <a:r>
              <a:rPr lang="en-US" baseline="0" dirty="0" smtClean="0"/>
              <a:t> are used to answer different questions and each will emphasize certain aspects.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Many of these measures are used in evaluation of research productivity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64FC283-8EEF-4BCE-8EB1-09A92871E16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4254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64FC283-8EEF-4BCE-8EB1-09A92871E169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1318951"/>
      </p:ext>
    </p:extLst>
  </p:cSld>
  <p:clrMapOvr>
    <a:masterClrMapping/>
  </p:clrMapOvr>
</p:notes>
</file>

<file path=ppt/slideLayouts/_rels/slideLayout1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5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6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7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8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9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0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1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2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2.xml"/>
  <Relationship Id="rId2" Type="http://schemas.openxmlformats.org/officeDocument/2006/relationships/image" Target="../media/image1.jpeg"/>
</Relationships>

</file>

<file path=ppt/slideLayouts/_rels/slideLayout13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2.xml"/>
  <Relationship Id="rId2" Type="http://schemas.openxmlformats.org/officeDocument/2006/relationships/image" Target="../media/image2.jpeg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D4469-CF67-4651-B6E4-99201639E8C9}" type="datetimeFigureOut">
              <a:rPr lang="en-US"/>
              <a:pPr>
                <a:defRPr/>
              </a:pPr>
              <a:t>5/2/2011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543F4-385E-4AF3-9F8C-55D70ACEA7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05781-D377-4767-9AC6-A1A1E3C3E9C2}" type="datetimeFigureOut">
              <a:rPr lang="en-US"/>
              <a:pPr>
                <a:defRPr/>
              </a:pPr>
              <a:t>5/2/2011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783FD-C3C9-4EFA-8F79-98CF370893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487FC-9D58-4E11-8EE1-F10868D5DF89}" type="datetimeFigureOut">
              <a:rPr lang="en-US"/>
              <a:pPr>
                <a:defRPr/>
              </a:pPr>
              <a:t>5/2/2011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24BCC-E0F6-4DC2-ABB1-CD056403A9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7FE37-DA3F-45D1-9F12-649028E769DA}" type="datetimeFigureOut">
              <a:rPr lang="en-US"/>
              <a:pPr>
                <a:defRPr/>
              </a:pPr>
              <a:t>5/2/2011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9F2FF-D8E1-45FC-B8FA-A0FF956D05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919F3-2E7E-4B2A-8BC3-E02AF6AAEF71}" type="datetimeFigureOut">
              <a:rPr lang="en-US"/>
              <a:pPr>
                <a:defRPr/>
              </a:pPr>
              <a:t>5/2/2011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987F9-0E1B-48FF-98D6-E7E1B46041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B3300-E2D6-4559-8FDF-91E74900A00A}" type="datetimeFigureOut">
              <a:rPr lang="en-US"/>
              <a:pPr>
                <a:defRPr/>
              </a:pPr>
              <a:t>5/2/2011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69E0F-06AB-42AE-BB68-D990FAC76B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1E621-61EF-4FEF-A791-67353865CAD9}" type="datetimeFigureOut">
              <a:rPr lang="en-US"/>
              <a:pPr>
                <a:defRPr/>
              </a:pPr>
              <a:t>5/2/2011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A950A-4D14-41AE-84B8-7AF9996AB0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26662-A55A-4E2E-9BEF-B9F3456D5602}" type="datetimeFigureOut">
              <a:rPr lang="en-US"/>
              <a:pPr>
                <a:defRPr/>
              </a:pPr>
              <a:t>5/2/2011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89517-E304-46C5-9FC8-B01CE6C338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9C51C-929A-4267-AE82-79504AE95B18}" type="datetimeFigureOut">
              <a:rPr lang="en-US"/>
              <a:pPr>
                <a:defRPr/>
              </a:pPr>
              <a:t>5/2/2011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AEF2D-C604-45F1-8B34-01CA873BB5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A6C0A-5080-4655-B193-09136844F6AD}" type="datetimeFigureOut">
              <a:rPr lang="en-US"/>
              <a:pPr>
                <a:defRPr/>
              </a:pPr>
              <a:t>5/2/2011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40437-D638-4701-A21C-5F5A97EE4F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9EC12-39A8-4CAD-8B5A-FFF2052AAB76}" type="datetimeFigureOut">
              <a:rPr lang="en-US"/>
              <a:pPr>
                <a:defRPr/>
              </a:pPr>
              <a:t>5/2/2011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0A6D3-FAFE-4868-BDA5-3A5EE9C2D2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CS-1000 PPT CAP template.jpg" descr="/CLIENTS/ACS/ACS-1000 PPT CAP template/ACS-1000 PPT CAP templat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CS-1000 PPT CAP template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30160" cy="581025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0E4C8D"/>
                </a:solidFill>
                <a:latin typeface="Garamond" pitchFamily="18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647700" y="2138363"/>
            <a:ext cx="7632700" cy="4217987"/>
          </a:xfrm>
          <a:prstGeom prst="rect">
            <a:avLst/>
          </a:prstGeom>
        </p:spPr>
        <p:txBody>
          <a:bodyPr/>
          <a:lstStyle>
            <a:lvl1pPr>
              <a:buFont typeface="Arial" pitchFamily="34" charset="0"/>
              <a:buChar char="•"/>
              <a:defRPr sz="2800">
                <a:latin typeface="Garamond" pitchFamily="18" charset="0"/>
                <a:cs typeface="Arial" pitchFamily="34" charset="0"/>
              </a:defRPr>
            </a:lvl1pPr>
            <a:lvl2pPr>
              <a:buFont typeface="Arial" pitchFamily="34" charset="0"/>
              <a:buChar char="•"/>
              <a:defRPr sz="2400">
                <a:latin typeface="Garamond" pitchFamily="18" charset="0"/>
                <a:cs typeface="Arial" pitchFamily="34" charset="0"/>
              </a:defRPr>
            </a:lvl2pPr>
            <a:lvl3pPr>
              <a:buFont typeface="Arial" pitchFamily="34" charset="0"/>
              <a:buChar char="•"/>
              <a:defRPr sz="1800">
                <a:latin typeface="Garamond" pitchFamily="18" charset="0"/>
                <a:cs typeface="Arial" pitchFamily="34" charset="0"/>
              </a:defRPr>
            </a:lvl3pPr>
            <a:lvl4pPr>
              <a:buFont typeface="Arial" pitchFamily="34" charset="0"/>
              <a:buChar char="•"/>
              <a:defRPr sz="1800">
                <a:latin typeface="Garamond" pitchFamily="18" charset="0"/>
                <a:cs typeface="Arial" pitchFamily="34" charset="0"/>
              </a:defRPr>
            </a:lvl4pPr>
            <a:lvl5pPr>
              <a:buFont typeface="Arial" pitchFamily="34" charset="0"/>
              <a:buChar char="•"/>
              <a:defRPr sz="1800">
                <a:latin typeface="Garamond" pitchFamily="18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.xml"/>
  <Relationship Id="rId10" Type="http://schemas.openxmlformats.org/officeDocument/2006/relationships/slideLayout" Target="../slideLayouts/slideLayout10.xml"/>
  <Relationship Id="rId11" Type="http://schemas.openxmlformats.org/officeDocument/2006/relationships/slideLayout" Target="../slideLayouts/slideLayout11.xml"/>
  <Relationship Id="rId12" Type="http://schemas.openxmlformats.org/officeDocument/2006/relationships/theme" Target="../theme/theme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slideLayout" Target="../slideLayouts/slideLayout5.xml"/>
  <Relationship Id="rId6" Type="http://schemas.openxmlformats.org/officeDocument/2006/relationships/slideLayout" Target="../slideLayouts/slideLayout6.xml"/>
  <Relationship Id="rId7" Type="http://schemas.openxmlformats.org/officeDocument/2006/relationships/slideLayout" Target="../slideLayouts/slideLayout7.xml"/>
  <Relationship Id="rId8" Type="http://schemas.openxmlformats.org/officeDocument/2006/relationships/slideLayout" Target="../slideLayouts/slideLayout8.xml"/>
  <Relationship Id="rId9" Type="http://schemas.openxmlformats.org/officeDocument/2006/relationships/slideLayout" Target="../slideLayouts/slideLayout9.xml"/>
</Relationships>

</file>

<file path=ppt/slideMasters/_rels/slideMaster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2.xml"/>
  <Relationship Id="rId2" Type="http://schemas.openxmlformats.org/officeDocument/2006/relationships/slideLayout" Target="../slideLayouts/slideLayout13.xml"/>
  <Relationship Id="rId3" Type="http://schemas.openxmlformats.org/officeDocument/2006/relationships/theme" Target="../theme/theme2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4EE6D01-0274-46D7-814C-9996774A836E}" type="datetimeFigureOut">
              <a:rPr lang="en-US"/>
              <a:pPr>
                <a:defRPr/>
              </a:pPr>
              <a:t>5/2/2011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DAC414-2EA0-4205-B693-1CBFC3769D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4" r:id="rId2"/>
    <p:sldLayoutId id="2147483683" r:id="rId3"/>
    <p:sldLayoutId id="2147483682" r:id="rId4"/>
    <p:sldLayoutId id="2147483681" r:id="rId5"/>
    <p:sldLayoutId id="2147483680" r:id="rId6"/>
    <p:sldLayoutId id="2147483679" r:id="rId7"/>
    <p:sldLayoutId id="2147483678" r:id="rId8"/>
    <p:sldLayoutId id="2147483677" r:id="rId9"/>
    <p:sldLayoutId id="2147483676" r:id="rId10"/>
    <p:sldLayoutId id="2147483675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667000" y="274638"/>
            <a:ext cx="60198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</p:sldLayoutIdLst>
  <p:timing>
    <p:tnLst>
      <p:par>
        <p:cTn id="1" dur="indefinite" restart="never" nodeType="tmRoot"/>
      </p:par>
    </p:tnLst>
  </p:timing>
  <p:txStyles>
    <p:titleStyle>
      <a:lvl1pPr algn="ctr" defTabSz="457200" rtl="0" fontAlgn="base"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Arial" charset="0"/>
          <a:ea typeface="ＭＳ Ｐゴシック" pitchFamily="32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2.xml"/>
  <Relationship Id="rId2" Type="http://schemas.openxmlformats.org/officeDocument/2006/relationships/notesSlide" Target="../notesSlides/notesSlide1.xml"/>
</Relationships>

</file>

<file path=ppt/slides/_rels/slide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  <Relationship Id="rId2" Type="http://schemas.openxmlformats.org/officeDocument/2006/relationships/notesSlide" Target="../notesSlides/notesSlide2.xml"/>
</Relationships>

</file>

<file path=ppt/slides/_rels/slide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  <Relationship Id="rId2" Type="http://schemas.openxmlformats.org/officeDocument/2006/relationships/notesSlide" Target="../notesSlides/notesSlide3.xml"/>
</Relationships>

</file>

<file path=ppt/slides/_rels/slide6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7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8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9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  <Relationship Id="rId2" Type="http://schemas.openxmlformats.org/officeDocument/2006/relationships/notesSlide" Target="../notesSlides/notesSlide4.xml"/>
  <Relationship Id="rId3" Type="http://schemas.openxmlformats.org/officeDocument/2006/relationships/hyperlink" TargetMode="External" Target="http%3A%2F%2Fwww.journalindicators.com%2F"/>
  <Relationship Id="rId4" Type="http://schemas.openxmlformats.org/officeDocument/2006/relationships/hyperlink" TargetMode="External" Target="http%3A%2F%2Fwww.scimagojr.com%2F"/>
</Relationships>

</file>

<file path=ppt/slides/_rels/slide10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  <Relationship Id="rId2" Type="http://schemas.openxmlformats.org/officeDocument/2006/relationships/image" Target="../media/image3.png"/>
</Relationships>

</file>

<file path=ppt/slides/_rels/slide1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  <Relationship Id="rId2" Type="http://schemas.openxmlformats.org/officeDocument/2006/relationships/image" Target="../media/image4.png"/>
</Relationships>

</file>

<file path=ppt/slides/_rels/slide1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  <Relationship Id="rId2" Type="http://schemas.openxmlformats.org/officeDocument/2006/relationships/notesSlide" Target="../notesSlides/notesSlide5.xml"/>
  <Relationship Id="rId3" Type="http://schemas.openxmlformats.org/officeDocument/2006/relationships/image" Target="../media/image5.png"/>
</Relationships>

</file>

<file path=ppt/slides/_rels/slide1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  <Relationship Id="rId2" Type="http://schemas.openxmlformats.org/officeDocument/2006/relationships/image" Target="../media/image6.png"/>
  <Relationship Id="rId3" Type="http://schemas.openxmlformats.org/officeDocument/2006/relationships/image" Target="../media/image7.png"/>
</Relationships>

</file>

<file path=ppt/slides/_rels/slide1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  <Relationship Id="rId2" Type="http://schemas.openxmlformats.org/officeDocument/2006/relationships/image" Target="../media/image3.png"/>
</Relationships>

</file>

<file path=ppt/slides/_rels/slide1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  <Relationship Id="rId2" Type="http://schemas.openxmlformats.org/officeDocument/2006/relationships/image" Target="../media/image8.png"/>
</Relationships>

</file>

<file path=ppt/slides/_rels/slide16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17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18.xml.rels><?xml version="1.0" encoding="UTF-8"?>

<Relationships xmlns="http://schemas.openxmlformats.org/package/2006/relationships">
  <Relationship Id="rId1" Type="http://schemas.openxmlformats.org/officeDocument/2006/relationships/vmlDrawing" Target="../drawings/vmlDrawing1.vml"/>
  <Relationship Id="rId2" Type="http://schemas.openxmlformats.org/officeDocument/2006/relationships/slideLayout" Target="../slideLayouts/slideLayout13.xml"/>
  <Relationship Id="rId3" Type="http://schemas.openxmlformats.org/officeDocument/2006/relationships/oleObject" Target="../embeddings/Microsoft_Office_Excel_Chart1.xls"/>
</Relationships>

</file>

<file path=ppt/slides/_rels/slide19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20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2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2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2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</Relationships>

</file>

<file path=ppt/slides/_rels/slide2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2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26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27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28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29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30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3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3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3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3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3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36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37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ctrTitle" idx="4294967295"/>
          </p:nvPr>
        </p:nvSpPr>
        <p:spPr>
          <a:xfrm>
            <a:off x="76200" y="1676400"/>
            <a:ext cx="8915399" cy="2286000"/>
          </a:xfrm>
        </p:spPr>
        <p:txBody>
          <a:bodyPr/>
          <a:lstStyle/>
          <a:p>
            <a:r>
              <a:rPr lang="en-US" sz="2800" dirty="0" smtClean="0">
                <a:latin typeface="Georgia" pitchFamily="18" charset="0"/>
                <a:ea typeface="ＭＳ Ｐゴシック" pitchFamily="34" charset="-128"/>
              </a:rPr>
              <a:t/>
            </a:r>
            <a:br>
              <a:rPr lang="en-US" sz="2800" dirty="0" smtClean="0">
                <a:latin typeface="Georgia" pitchFamily="18" charset="0"/>
                <a:ea typeface="ＭＳ Ｐゴシック" pitchFamily="34" charset="-128"/>
              </a:rPr>
            </a:br>
            <a:r>
              <a:rPr lang="en-US" sz="2800" dirty="0">
                <a:latin typeface="Georgia" pitchFamily="18" charset="0"/>
                <a:ea typeface="ＭＳ Ｐゴシック" pitchFamily="34" charset="-128"/>
              </a:rPr>
              <a:t/>
            </a:r>
            <a:br>
              <a:rPr lang="en-US" sz="2800" dirty="0">
                <a:latin typeface="Georgia" pitchFamily="18" charset="0"/>
                <a:ea typeface="ＭＳ Ｐゴシック" pitchFamily="34" charset="-128"/>
              </a:rPr>
            </a:br>
            <a:r>
              <a:rPr lang="en-US" sz="2800" dirty="0" smtClean="0">
                <a:solidFill>
                  <a:srgbClr val="FF0000"/>
                </a:solidFill>
                <a:latin typeface="Georgia" pitchFamily="18" charset="0"/>
                <a:ea typeface="ＭＳ Ｐゴシック" pitchFamily="34" charset="-128"/>
              </a:rPr>
              <a:t>Bibliometric applications in libraries:  an overview    </a:t>
            </a:r>
            <a:r>
              <a:rPr lang="en-US" sz="2800" dirty="0" smtClean="0">
                <a:latin typeface="Georgia" pitchFamily="18" charset="0"/>
                <a:ea typeface="ＭＳ Ｐゴシック" pitchFamily="34" charset="-128"/>
              </a:rPr>
              <a:t/>
            </a:r>
            <a:br>
              <a:rPr lang="en-US" sz="2800" dirty="0" smtClean="0">
                <a:latin typeface="Georgia" pitchFamily="18" charset="0"/>
                <a:ea typeface="ＭＳ Ｐゴシック" pitchFamily="34" charset="-128"/>
              </a:rPr>
            </a:br>
            <a:r>
              <a:rPr lang="en-US" sz="2800" dirty="0" smtClean="0">
                <a:solidFill>
                  <a:srgbClr val="FF0000"/>
                </a:solidFill>
                <a:latin typeface="Georgia" pitchFamily="18" charset="0"/>
                <a:ea typeface="ＭＳ Ｐゴシック" pitchFamily="34" charset="-128"/>
              </a:rPr>
              <a:t>June, 2011</a:t>
            </a:r>
          </a:p>
        </p:txBody>
      </p:sp>
      <p:sp>
        <p:nvSpPr>
          <p:cNvPr id="17410" name="Subtitle 2"/>
          <p:cNvSpPr>
            <a:spLocks noGrp="1"/>
          </p:cNvSpPr>
          <p:nvPr>
            <p:ph type="subTitle" idx="4294967295"/>
          </p:nvPr>
        </p:nvSpPr>
        <p:spPr>
          <a:xfrm>
            <a:off x="838200" y="5867400"/>
            <a:ext cx="7446963" cy="381000"/>
          </a:xfrm>
        </p:spPr>
        <p:txBody>
          <a:bodyPr/>
          <a:lstStyle/>
          <a:p>
            <a:pPr marL="0" indent="0" algn="r">
              <a:lnSpc>
                <a:spcPct val="80000"/>
              </a:lnSpc>
              <a:buNone/>
            </a:pPr>
            <a:r>
              <a:rPr lang="en-US" sz="16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Steve Hansen </a:t>
            </a:r>
            <a:r>
              <a:rPr lang="en-US" sz="1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, </a:t>
            </a:r>
            <a:r>
              <a:rPr lang="en-US" sz="16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Sara </a:t>
            </a:r>
            <a:r>
              <a:rPr lang="en-US" sz="1600" dirty="0" err="1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Rouhi</a:t>
            </a:r>
            <a:r>
              <a:rPr lang="en-US" sz="1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,  Lutishoor Salisbury , </a:t>
            </a:r>
            <a:r>
              <a:rPr lang="en-US" sz="16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and Andrew White</a:t>
            </a:r>
            <a:endParaRPr lang="en-US" sz="160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9200"/>
            <a:ext cx="8382000" cy="838199"/>
          </a:xfrm>
        </p:spPr>
        <p:txBody>
          <a:bodyPr/>
          <a:lstStyle/>
          <a:p>
            <a:r>
              <a:rPr lang="en-US" b="1" dirty="0" smtClean="0"/>
              <a:t>Metrics in Use  -- ISI Journal Citation Reports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2209800"/>
            <a:ext cx="7632700" cy="4343401"/>
          </a:xfrm>
        </p:spPr>
        <p:txBody>
          <a:bodyPr/>
          <a:lstStyle/>
          <a:p>
            <a:pPr marL="0" lvl="0" indent="0">
              <a:buNone/>
            </a:pPr>
            <a:r>
              <a:rPr lang="en-US" sz="1800" b="1" dirty="0"/>
              <a:t>ISI Journal Citation Reports</a:t>
            </a:r>
            <a:r>
              <a:rPr lang="en-US" sz="1800" dirty="0"/>
              <a:t>  -- provides journal impact factor, 5-year journal impact factor, journal immediacy Index and Journal Cited Half-Life</a:t>
            </a:r>
            <a:r>
              <a:rPr lang="en-US" sz="1800" dirty="0" smtClean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Journal Impact </a:t>
            </a:r>
            <a:r>
              <a:rPr lang="en-US" sz="1800" b="1" dirty="0" smtClean="0"/>
              <a:t>Factor</a:t>
            </a: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To </a:t>
            </a:r>
            <a:r>
              <a:rPr lang="en-US" sz="1800" dirty="0"/>
              <a:t>calculate, divide citations to articles from the most recent two full years by the total number of articles from the most recent two full years.  </a:t>
            </a:r>
            <a:r>
              <a:rPr lang="en-US" sz="1800" b="1" dirty="0"/>
              <a:t>This answers: how much is this journal being cited during the most recent two full </a:t>
            </a:r>
            <a:r>
              <a:rPr lang="en-US" sz="1800" b="1" dirty="0" smtClean="0"/>
              <a:t>years?</a:t>
            </a:r>
          </a:p>
          <a:p>
            <a:endParaRPr lang="en-US" sz="1800" dirty="0"/>
          </a:p>
          <a:p>
            <a:pPr marL="0" indent="0">
              <a:buNone/>
            </a:pPr>
            <a:r>
              <a:rPr lang="en-US" sz="1800" b="1" dirty="0" smtClean="0"/>
              <a:t>5-Year </a:t>
            </a:r>
            <a:r>
              <a:rPr lang="en-US" sz="1800" b="1" dirty="0"/>
              <a:t>Journal Impact Factor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To calculate, divide citations to articles from the most recent five full years by the total number of articles from the most recent five full years.  </a:t>
            </a:r>
            <a:r>
              <a:rPr lang="en-US" sz="1800" b="1" dirty="0"/>
              <a:t>This answers: how much is this journal being cited during the most recent five full </a:t>
            </a:r>
            <a:r>
              <a:rPr lang="en-US" sz="1800" b="1" dirty="0" smtClean="0"/>
              <a:t>years?</a:t>
            </a:r>
            <a:endParaRPr lang="en-US" sz="1800" b="1" dirty="0"/>
          </a:p>
          <a:p>
            <a:endParaRPr lang="en-US" sz="1400" b="1" dirty="0"/>
          </a:p>
          <a:p>
            <a:pPr marL="0" indent="0">
              <a:buNone/>
            </a:pPr>
            <a:r>
              <a:rPr lang="en-US" sz="1400" b="1" dirty="0"/>
              <a:t/>
            </a:r>
            <a:br>
              <a:rPr lang="en-US" sz="1400" b="1" dirty="0"/>
            </a:b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123276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Metrics in Use </a:t>
            </a:r>
            <a:r>
              <a:rPr lang="en-US" dirty="0" smtClean="0"/>
              <a:t>-  </a:t>
            </a:r>
            <a:r>
              <a:rPr lang="en-US" sz="2800" b="1" dirty="0" smtClean="0"/>
              <a:t>ISI Journal Citation Reports</a:t>
            </a:r>
            <a:endParaRPr lang="en-US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Journal Immediacy Index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This is calculated by dividing the citations to articles from the current year by the total number of articles from the current year.  </a:t>
            </a:r>
            <a:r>
              <a:rPr lang="en-US" sz="2000" b="1" dirty="0"/>
              <a:t>This answers:  how is this journal being cited during the current year?</a:t>
            </a:r>
            <a:br>
              <a:rPr lang="en-US" sz="2000" b="1" dirty="0"/>
            </a:b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Journal </a:t>
            </a:r>
            <a:r>
              <a:rPr lang="en-US" sz="2000" b="1" dirty="0"/>
              <a:t>Cited Half-Life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For the current Journal Citation Reports year, the median age of journal articles cited.  This answers:  what is the duration of citation to articles in this Journal?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6847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JCR  -- Strengths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Global </a:t>
            </a:r>
            <a:r>
              <a:rPr lang="en-US" dirty="0"/>
              <a:t>v</a:t>
            </a:r>
            <a:r>
              <a:rPr lang="en-US" dirty="0" smtClean="0"/>
              <a:t>iew of internationally influential journal</a:t>
            </a:r>
          </a:p>
          <a:p>
            <a:r>
              <a:rPr lang="en-US" dirty="0" smtClean="0"/>
              <a:t>Simple calculation to understand</a:t>
            </a:r>
          </a:p>
          <a:p>
            <a:r>
              <a:rPr lang="en-US" dirty="0" smtClean="0"/>
              <a:t>Does not reward journals because of longevity, published many papers or are issued frequently</a:t>
            </a:r>
          </a:p>
          <a:p>
            <a:r>
              <a:rPr lang="en-US" dirty="0" smtClean="0"/>
              <a:t>Gives insight into recent performance</a:t>
            </a:r>
          </a:p>
          <a:p>
            <a:r>
              <a:rPr lang="en-US" dirty="0" smtClean="0"/>
              <a:t>Produced for a long time, view changes of a journal through time</a:t>
            </a:r>
          </a:p>
          <a:p>
            <a:pPr marL="0" indent="0">
              <a:buNone/>
            </a:pPr>
            <a:r>
              <a:rPr lang="en-US" sz="1800" i="1" dirty="0" smtClean="0"/>
              <a:t>Ref: </a:t>
            </a:r>
            <a:r>
              <a:rPr lang="en-US" sz="1800" i="1" dirty="0" err="1" smtClean="0"/>
              <a:t>Pendlebury</a:t>
            </a:r>
            <a:r>
              <a:rPr lang="en-US" sz="1800" i="1" dirty="0" smtClean="0"/>
              <a:t>, David A. 2009. Use and misuse of journal metrics and other indicators. Arch </a:t>
            </a:r>
            <a:r>
              <a:rPr lang="en-US" sz="1800" i="1" dirty="0" err="1" smtClean="0"/>
              <a:t>Immunol</a:t>
            </a:r>
            <a:r>
              <a:rPr lang="en-US" sz="1800" i="1" dirty="0" smtClean="0"/>
              <a:t>. </a:t>
            </a:r>
            <a:r>
              <a:rPr lang="en-US" sz="1800" i="1" dirty="0" err="1" smtClean="0"/>
              <a:t>Ther</a:t>
            </a:r>
            <a:r>
              <a:rPr lang="en-US" sz="1800" i="1" dirty="0" smtClean="0"/>
              <a:t>. Exp. Vol. 57, p3</a:t>
            </a:r>
            <a:endParaRPr lang="en-US" sz="1800" i="1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678222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JCR Limitations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/>
              <a:t>Too simple a measure – does not capture enough of the multidimensional phenomena of a journal’s influence</a:t>
            </a:r>
          </a:p>
          <a:p>
            <a:pPr marL="0" indent="0">
              <a:buNone/>
            </a:pPr>
            <a:r>
              <a:rPr lang="en-US" sz="2000" dirty="0" smtClean="0"/>
              <a:t>There is confusion over the definition of citable items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The impact factor is a ratio that is the mean of skewed distribution</a:t>
            </a:r>
          </a:p>
          <a:p>
            <a:pPr marL="0" indent="0">
              <a:buNone/>
            </a:pPr>
            <a:r>
              <a:rPr lang="en-US" sz="2000" dirty="0" smtClean="0"/>
              <a:t>Review journals often have high impact factors</a:t>
            </a:r>
          </a:p>
          <a:p>
            <a:pPr marL="0" indent="0">
              <a:buNone/>
            </a:pPr>
            <a:r>
              <a:rPr lang="en-US" sz="2000" dirty="0" smtClean="0"/>
              <a:t>Differing absolute impact factor from one field to another makes cross-field comparisons difficult or meaningless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Two year citation data too short for some fields</a:t>
            </a:r>
          </a:p>
          <a:p>
            <a:pPr marL="0" indent="0">
              <a:buNone/>
            </a:pPr>
            <a:r>
              <a:rPr lang="en-US" sz="2000" dirty="0" smtClean="0"/>
              <a:t>Matching citation counts to journal titles can be problematic</a:t>
            </a:r>
          </a:p>
          <a:p>
            <a:pPr marL="0" indent="0">
              <a:buNone/>
            </a:pPr>
            <a:r>
              <a:rPr lang="en-US" sz="2000" dirty="0" smtClean="0"/>
              <a:t>Multidisciplinary journals – mixed set of papers</a:t>
            </a:r>
          </a:p>
          <a:p>
            <a:pPr marL="0" indent="0">
              <a:buNone/>
            </a:pPr>
            <a:r>
              <a:rPr lang="en-US" sz="2000" dirty="0" smtClean="0"/>
              <a:t>Subject field definition is murky</a:t>
            </a:r>
          </a:p>
          <a:p>
            <a:pPr marL="0" indent="0">
              <a:buNone/>
            </a:pPr>
            <a:r>
              <a:rPr lang="en-US" sz="2000" dirty="0" smtClean="0"/>
              <a:t>Not useful for the humanities </a:t>
            </a:r>
            <a:endParaRPr lang="en-US" sz="2000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2000" i="1" dirty="0"/>
              <a:t>Ref: </a:t>
            </a:r>
            <a:r>
              <a:rPr lang="en-US" sz="2000" i="1" dirty="0" err="1"/>
              <a:t>Pendlebury</a:t>
            </a:r>
            <a:r>
              <a:rPr lang="en-US" sz="2000" i="1" dirty="0"/>
              <a:t>, David A. 2009. Use and misuse of journal metrics and other indicators. Arch </a:t>
            </a:r>
            <a:r>
              <a:rPr lang="en-US" sz="2000" i="1" dirty="0" err="1"/>
              <a:t>Immunol</a:t>
            </a:r>
            <a:r>
              <a:rPr lang="en-US" sz="2000" i="1" dirty="0"/>
              <a:t>. </a:t>
            </a:r>
            <a:r>
              <a:rPr lang="en-US" sz="2000" i="1" dirty="0" err="1"/>
              <a:t>Ther</a:t>
            </a:r>
            <a:r>
              <a:rPr lang="en-US" sz="2000" i="1" dirty="0"/>
              <a:t>. Exp. Vol. 57, p3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939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Eigenfactor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US" b="1" dirty="0"/>
              <a:t>Eigenfactor (http://www.eigenfactor.org/)</a:t>
            </a:r>
            <a:r>
              <a:rPr lang="en-US" dirty="0"/>
              <a:t>. </a:t>
            </a:r>
            <a:r>
              <a:rPr lang="en-US" dirty="0" smtClean="0"/>
              <a:t>Data </a:t>
            </a:r>
            <a:r>
              <a:rPr lang="en-US" dirty="0"/>
              <a:t>supplied for this metric by Thomson Reuters (ISI) --  </a:t>
            </a:r>
            <a:r>
              <a:rPr lang="en-US" b="1" dirty="0"/>
              <a:t>provides Eigenfactor  for journals and article influence for each article in a journal.</a:t>
            </a:r>
          </a:p>
          <a:p>
            <a:pPr marL="0" indent="0">
              <a:buNone/>
            </a:pPr>
            <a:r>
              <a:rPr lang="en-US" dirty="0" smtClean="0"/>
              <a:t> The </a:t>
            </a:r>
            <a:r>
              <a:rPr lang="en-US" i="1" dirty="0"/>
              <a:t>Eigenfactor</a:t>
            </a:r>
            <a:r>
              <a:rPr lang="en-US" dirty="0"/>
              <a:t> score and the </a:t>
            </a:r>
            <a:r>
              <a:rPr lang="en-US" i="1" dirty="0"/>
              <a:t>Article Influence </a:t>
            </a:r>
            <a:r>
              <a:rPr lang="en-US" dirty="0"/>
              <a:t>score is calculated based on the citations received over a five year period</a:t>
            </a:r>
          </a:p>
        </p:txBody>
      </p:sp>
    </p:spTree>
    <p:extLst>
      <p:ext uri="{BB962C8B-B14F-4D97-AF65-F5344CB8AC3E}">
        <p14:creationId xmlns:p14="http://schemas.microsoft.com/office/powerpoint/2010/main" xmlns="" val="3548171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 journal's </a:t>
            </a:r>
            <a:r>
              <a:rPr lang="en-US" i="1" dirty="0"/>
              <a:t>Eigenfactor</a:t>
            </a:r>
            <a:r>
              <a:rPr lang="en-US" dirty="0"/>
              <a:t>  score is a measure of the journal's total importance to the scientific community. With all else equal, a journal's </a:t>
            </a:r>
            <a:r>
              <a:rPr lang="en-US" i="1" dirty="0"/>
              <a:t>Eigenfactor</a:t>
            </a:r>
            <a:r>
              <a:rPr lang="en-US" dirty="0"/>
              <a:t> score doubles when it doubles in size. </a:t>
            </a:r>
            <a:endParaRPr lang="en-US" dirty="0" smtClean="0"/>
          </a:p>
          <a:p>
            <a:r>
              <a:rPr lang="en-US" dirty="0" smtClean="0"/>
              <a:t>Thus </a:t>
            </a:r>
            <a:r>
              <a:rPr lang="en-US" dirty="0"/>
              <a:t>a very large journal such as the </a:t>
            </a:r>
            <a:r>
              <a:rPr lang="en-US" i="1" dirty="0"/>
              <a:t>Journal of Biological Chemistry </a:t>
            </a:r>
            <a:r>
              <a:rPr lang="en-US" dirty="0"/>
              <a:t>which publishes more than 6,000 articles annually, will have extremely high </a:t>
            </a:r>
            <a:r>
              <a:rPr lang="en-US" i="1" dirty="0"/>
              <a:t>Eigenfactor</a:t>
            </a:r>
            <a:r>
              <a:rPr lang="en-US" dirty="0"/>
              <a:t> scores simply based upon its size.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4841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i="1" dirty="0"/>
              <a:t>Article Influence</a:t>
            </a:r>
            <a:r>
              <a:rPr lang="en-US" dirty="0"/>
              <a:t> score measures the average influence, per article, of the papers in a journal. As such, it is comparable to Thomson Scientific's widely-used Impact Factor. </a:t>
            </a:r>
            <a:r>
              <a:rPr lang="en-US" i="1" dirty="0"/>
              <a:t>Article Influence</a:t>
            </a:r>
            <a:r>
              <a:rPr lang="en-US" dirty="0"/>
              <a:t> scores are normalized so that the mean article in the entire Thomson Journal Citation Reports (JCR) database has an article influence of 1.00. 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8873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6801"/>
            <a:ext cx="7630160" cy="762000"/>
          </a:xfrm>
        </p:spPr>
        <p:txBody>
          <a:bodyPr/>
          <a:lstStyle/>
          <a:p>
            <a:r>
              <a:rPr lang="en-US" b="1" dirty="0"/>
              <a:t>Scopus Journal Analyzer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1752601"/>
            <a:ext cx="7632700" cy="460375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It allows searching the entire collection of journals covered by </a:t>
            </a:r>
            <a:r>
              <a:rPr lang="en-US" sz="2400" dirty="0" smtClean="0"/>
              <a:t>Scopus </a:t>
            </a:r>
            <a:r>
              <a:rPr lang="en-US" sz="2400" dirty="0"/>
              <a:t>along with their </a:t>
            </a:r>
            <a:r>
              <a:rPr lang="en-US" sz="2400" dirty="0" smtClean="0"/>
              <a:t>SNIP </a:t>
            </a:r>
            <a:r>
              <a:rPr lang="en-US" sz="2400" dirty="0"/>
              <a:t>and SJR metrics going back to 1999.  </a:t>
            </a:r>
          </a:p>
          <a:p>
            <a:pPr marL="0" indent="0">
              <a:buNone/>
            </a:pPr>
            <a:r>
              <a:rPr lang="en-US" sz="2000" b="1" dirty="0"/>
              <a:t>Source Normalized Impact per Paper</a:t>
            </a:r>
            <a:r>
              <a:rPr lang="en-US" sz="2000" dirty="0"/>
              <a:t> (</a:t>
            </a:r>
            <a:r>
              <a:rPr lang="en-US" sz="2000" u="sng" dirty="0">
                <a:hlinkClick r:id="rId3"/>
              </a:rPr>
              <a:t>SNIP</a:t>
            </a:r>
            <a:r>
              <a:rPr lang="en-US" sz="2000" dirty="0"/>
              <a:t>) </a:t>
            </a:r>
            <a:r>
              <a:rPr lang="en-US" sz="2000" dirty="0" smtClean="0"/>
              <a:t>measures </a:t>
            </a:r>
            <a:r>
              <a:rPr lang="en-US" sz="2000" dirty="0"/>
              <a:t>contextual citation impact by weighting citations based on the total number of citations in a subject field. The impact of a single citation is given higher value in subject areas where citations are less likely, and vice </a:t>
            </a:r>
            <a:r>
              <a:rPr lang="en-US" sz="2000" dirty="0" smtClean="0"/>
              <a:t>versa.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b="1" dirty="0" err="1" smtClean="0"/>
              <a:t>SCImago</a:t>
            </a:r>
            <a:r>
              <a:rPr lang="en-US" sz="2000" b="1" dirty="0" smtClean="0"/>
              <a:t> </a:t>
            </a:r>
            <a:r>
              <a:rPr lang="en-US" sz="2000" b="1" dirty="0"/>
              <a:t>Journal Rank (</a:t>
            </a:r>
            <a:r>
              <a:rPr lang="en-US" sz="2000" u="sng" dirty="0">
                <a:hlinkClick r:id="rId4"/>
              </a:rPr>
              <a:t>SJR</a:t>
            </a:r>
            <a:r>
              <a:rPr lang="en-US" sz="2000" dirty="0"/>
              <a:t>) </a:t>
            </a:r>
            <a:r>
              <a:rPr lang="en-US" sz="2000" dirty="0" smtClean="0"/>
              <a:t>-- metric </a:t>
            </a:r>
            <a:r>
              <a:rPr lang="en-US" sz="2000" dirty="0"/>
              <a:t>based on the idea that </a:t>
            </a:r>
            <a:r>
              <a:rPr lang="en-US" sz="2000" dirty="0" smtClean="0"/>
              <a:t>all </a:t>
            </a:r>
            <a:r>
              <a:rPr lang="en-US" sz="2000" dirty="0"/>
              <a:t>citations are not created equal</a:t>
            </a:r>
            <a:r>
              <a:rPr lang="en-US" sz="2000" dirty="0" smtClean="0"/>
              <a:t>’ </a:t>
            </a:r>
            <a:r>
              <a:rPr lang="en-US" sz="2000" dirty="0"/>
              <a:t>With SJR, the subject field, quality and reputation of the journal has a direct effect on the value of a </a:t>
            </a:r>
            <a:r>
              <a:rPr lang="en-US" sz="2000" dirty="0" smtClean="0"/>
              <a:t>citation.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41204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Counter Measures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2138363"/>
            <a:ext cx="7632700" cy="365283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374" y="2590800"/>
            <a:ext cx="8165402" cy="276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6824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6800"/>
            <a:ext cx="7630160" cy="581025"/>
          </a:xfrm>
        </p:spPr>
        <p:txBody>
          <a:bodyPr/>
          <a:lstStyle/>
          <a:p>
            <a:r>
              <a:rPr lang="en-US" dirty="0" smtClean="0"/>
              <a:t>How ACS Compares Against Other Vendors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28800"/>
            <a:ext cx="9248964" cy="528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8892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90601"/>
            <a:ext cx="7630160" cy="609600"/>
          </a:xfrm>
        </p:spPr>
        <p:txBody>
          <a:bodyPr/>
          <a:lstStyle/>
          <a:p>
            <a:r>
              <a:rPr lang="en-US" dirty="0" smtClean="0"/>
              <a:t>ACS Data Available to aid Decisions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447800" y="2286000"/>
            <a:ext cx="6248400" cy="3505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1" y="1827311"/>
            <a:ext cx="6400800" cy="4250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7853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Reports to Aid Collection Decisions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33600"/>
            <a:ext cx="3571875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898801"/>
            <a:ext cx="55626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6351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ACS Compares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2138363"/>
            <a:ext cx="7632700" cy="365283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374" y="2590800"/>
            <a:ext cx="8165402" cy="276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2374" y="2590800"/>
            <a:ext cx="7574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5-Point Star 8"/>
          <p:cNvSpPr/>
          <p:nvPr/>
        </p:nvSpPr>
        <p:spPr>
          <a:xfrm flipH="1">
            <a:off x="0" y="4876800"/>
            <a:ext cx="502374" cy="479047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4-Point Star 9"/>
          <p:cNvSpPr/>
          <p:nvPr/>
        </p:nvSpPr>
        <p:spPr>
          <a:xfrm>
            <a:off x="-69928" y="2590800"/>
            <a:ext cx="572301" cy="572500"/>
          </a:xfrm>
          <a:prstGeom prst="star4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691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43001"/>
            <a:ext cx="7630160" cy="381000"/>
          </a:xfrm>
        </p:spPr>
        <p:txBody>
          <a:bodyPr/>
          <a:lstStyle/>
          <a:p>
            <a:r>
              <a:rPr lang="en-US" dirty="0" smtClean="0"/>
              <a:t>AIP Statistics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524000"/>
            <a:ext cx="6610350" cy="516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239000" y="2209800"/>
            <a:ext cx="175260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Almost same information -- Do not have to request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691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 smtClean="0"/>
              <a:t>What is Lacking from Counter to Aid </a:t>
            </a:r>
            <a:r>
              <a:rPr lang="en-US" sz="2400" b="1" dirty="0"/>
              <a:t>C</a:t>
            </a:r>
            <a:r>
              <a:rPr lang="en-US" sz="2400" b="1" dirty="0" smtClean="0"/>
              <a:t>ollection </a:t>
            </a:r>
            <a:r>
              <a:rPr lang="en-US" sz="2400" b="1" dirty="0"/>
              <a:t>D</a:t>
            </a:r>
            <a:r>
              <a:rPr lang="en-US" sz="2400" b="1" dirty="0" smtClean="0"/>
              <a:t>ecision</a:t>
            </a:r>
            <a:endParaRPr lang="en-US" sz="2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Data supplied is an overview of the journal and its use by month/year/type of page</a:t>
            </a:r>
          </a:p>
          <a:p>
            <a:r>
              <a:rPr lang="en-US" dirty="0" smtClean="0"/>
              <a:t>How many articles are in the journal issue and how many was used/downloaded?</a:t>
            </a:r>
          </a:p>
          <a:p>
            <a:r>
              <a:rPr lang="en-US" dirty="0" smtClean="0"/>
              <a:t>What specific articles are used?</a:t>
            </a:r>
          </a:p>
          <a:p>
            <a:r>
              <a:rPr lang="en-US" dirty="0" smtClean="0"/>
              <a:t>How many times a particular hot article was accessed from a journal?  </a:t>
            </a:r>
          </a:p>
          <a:p>
            <a:r>
              <a:rPr lang="en-US" dirty="0" smtClean="0"/>
              <a:t>Are a few articles contributing to high use of a journal continuously?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959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Peer review</a:t>
            </a:r>
          </a:p>
          <a:p>
            <a:r>
              <a:rPr lang="en-US" dirty="0" smtClean="0"/>
              <a:t>Citation index</a:t>
            </a:r>
          </a:p>
          <a:p>
            <a:r>
              <a:rPr lang="en-US" dirty="0" smtClean="0"/>
              <a:t>Author reputation</a:t>
            </a:r>
          </a:p>
          <a:p>
            <a:r>
              <a:rPr lang="en-US" dirty="0" smtClean="0"/>
              <a:t>Publisher reputation</a:t>
            </a:r>
          </a:p>
          <a:p>
            <a:r>
              <a:rPr lang="en-US" dirty="0" smtClean="0"/>
              <a:t>Usage </a:t>
            </a:r>
            <a:r>
              <a:rPr lang="en-US" dirty="0"/>
              <a:t>statistics</a:t>
            </a:r>
          </a:p>
          <a:p>
            <a:pPr lvl="1"/>
            <a:r>
              <a:rPr lang="en-US" dirty="0"/>
              <a:t>Cost per use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8839200" cy="6858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Helvetica" pitchFamily="34" charset="0"/>
              </a:rPr>
              <a:t>Measuring Value of Scholarly Publications</a:t>
            </a:r>
            <a:endParaRPr lang="en-US" sz="3600" b="1" dirty="0">
              <a:solidFill>
                <a:srgbClr val="FF0000"/>
              </a:solidFill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308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04322670"/>
              </p:ext>
            </p:extLst>
          </p:nvPr>
        </p:nvGraphicFramePr>
        <p:xfrm>
          <a:off x="76200" y="1524000"/>
          <a:ext cx="8988287" cy="3733800"/>
        </p:xfrm>
        <a:graphic>
          <a:graphicData uri="http://schemas.openxmlformats.org/presentationml/2006/ole">
            <p:oleObj spid="_x0000_s59394" name="Chart" r:id="rId3" imgW="6458102" imgH="2628900" progId="Excel.Chart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28600"/>
            <a:ext cx="6629400" cy="581025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Does impact equate to local use?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456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95400"/>
            <a:ext cx="7630160" cy="990600"/>
          </a:xfrm>
        </p:spPr>
        <p:txBody>
          <a:bodyPr/>
          <a:lstStyle/>
          <a:p>
            <a:r>
              <a:rPr lang="en-US" sz="2400" b="1" dirty="0" smtClean="0"/>
              <a:t>How libraries use metrics:</a:t>
            </a:r>
            <a:br>
              <a:rPr lang="en-US" sz="2400" b="1" dirty="0" smtClean="0"/>
            </a:br>
            <a:r>
              <a:rPr lang="en-US" sz="2400" b="1" dirty="0" smtClean="0"/>
              <a:t>No </a:t>
            </a:r>
            <a:r>
              <a:rPr lang="en-US" sz="2400" b="1" dirty="0"/>
              <a:t>one single approach is used to make </a:t>
            </a:r>
            <a:r>
              <a:rPr lang="en-US" sz="2400" b="1" dirty="0" smtClean="0"/>
              <a:t>decisions!!</a:t>
            </a:r>
            <a:r>
              <a:rPr lang="en-US" sz="2400" b="1" dirty="0"/>
              <a:t/>
            </a:r>
            <a:br>
              <a:rPr lang="en-US" sz="2400" b="1" dirty="0"/>
            </a:br>
            <a:endParaRPr lang="en-US" sz="2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Online Usage data</a:t>
            </a:r>
          </a:p>
          <a:p>
            <a:r>
              <a:rPr lang="en-US" dirty="0" smtClean="0"/>
              <a:t>In house use data</a:t>
            </a:r>
          </a:p>
          <a:p>
            <a:r>
              <a:rPr lang="en-US" dirty="0" smtClean="0"/>
              <a:t>Citation data (faculty and journals)</a:t>
            </a:r>
          </a:p>
          <a:p>
            <a:r>
              <a:rPr lang="en-US" dirty="0" smtClean="0"/>
              <a:t>Interlibrary Loan</a:t>
            </a:r>
          </a:p>
          <a:p>
            <a:r>
              <a:rPr lang="en-US" dirty="0" smtClean="0"/>
              <a:t>Faculty perception of usefulness</a:t>
            </a:r>
          </a:p>
          <a:p>
            <a:r>
              <a:rPr lang="en-US" dirty="0" smtClean="0"/>
              <a:t>Top journals in the field</a:t>
            </a:r>
          </a:p>
          <a:p>
            <a:r>
              <a:rPr lang="en-US" dirty="0" smtClean="0"/>
              <a:t>Strength and focus of program</a:t>
            </a:r>
          </a:p>
          <a:p>
            <a:r>
              <a:rPr lang="en-US" dirty="0" smtClean="0"/>
              <a:t>Librarian’s assessment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367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8001000" cy="990600"/>
          </a:xfrm>
        </p:spPr>
        <p:txBody>
          <a:bodyPr/>
          <a:lstStyle/>
          <a:p>
            <a:r>
              <a:rPr lang="en-US" sz="2400" b="1" dirty="0" smtClean="0"/>
              <a:t>Examples of Using Metrics for E-Journal Selections</a:t>
            </a:r>
            <a:endParaRPr lang="en-US" sz="2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Luti will be working on these soon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594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886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06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-6" y="817880"/>
          <a:ext cx="9144007" cy="6040122"/>
        </p:xfrm>
        <a:graphic>
          <a:graphicData uri="http://schemas.openxmlformats.org/drawingml/2006/table">
            <a:tbl>
              <a:tblPr/>
              <a:tblGrid>
                <a:gridCol w="1300872"/>
                <a:gridCol w="694642"/>
                <a:gridCol w="442046"/>
                <a:gridCol w="568343"/>
                <a:gridCol w="593604"/>
                <a:gridCol w="631492"/>
                <a:gridCol w="909349"/>
                <a:gridCol w="606232"/>
                <a:gridCol w="3397427"/>
              </a:tblGrid>
              <a:tr h="10032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latin typeface="Arial"/>
                        </a:rPr>
                        <a:t>Title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latin typeface="Arial"/>
                        </a:rPr>
                        <a:t>Impact Factor 2004 from JCR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Format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Latest Payment  Cost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Cost per Use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2005 Visits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2005 Unique_Visitors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Rank out of 3460 used e-resources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latin typeface="Arial"/>
                        </a:rPr>
                        <a:t>Subject headings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329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Acta Neuropathologica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2.503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5,375.00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67.19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634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Histological Techniques -- periodicals.####Histological Techniques -- electronic journals####Neurology -- periodicals####Neurology -- electronic journals####Nervous System Diseases -- periodicals####Nervous System Diseases -- electronic journals####Pathol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32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Acta Odontologica Scandinavica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0.884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379.00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22.29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1765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Dentistry -- periodicals####Dentistry -- electronic journals##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32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Administration in Social Work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0.179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573.68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33.75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1778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Social Work -- organization &amp; administration -- periodicals.##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32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Aids Research and Human Retroviruses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2.375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2,185.26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49.67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1046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Acquired Immunodeficiency Syndrome -- periodicals.####Retroviridae -- periodicals.####Sexually Transmitted Diseases -- periodicals##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264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Alcohol research &amp; health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0.918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26.32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5.26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2583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Alcoholism -- periodicals.####Alcoholism -- electronic journals####Alcoholism -- therapy -- periodicals.####Alcoholism -- therapy -- electronic journals####Alcoholism -- prevention &amp; control -- periodicals.####Alcoholism -- prevention &amp; control -- elctron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32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Alcoholism Treatment Quarterly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585.00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58.50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2148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Alcoholism -- therapy -- periodicals.####Social Work -- periodicals##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264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American Journal of Community Psychology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0.938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1,029.47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35.50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1394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Community Mental Health Services -- periodicals.####Community Mental Health Services -- electronic journals####Psychiatry -- periodicals####Psychiatry -- electronic journals####Psychology -- periodicals####Psychology -- electronic journals##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32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American Journal of Nephrology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1.342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1,863.00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60.10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1313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Nephrology -- periodicals.##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32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American Journal of Reproductive Immunology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1.808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1,139.00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87.62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1940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latin typeface="Arial"/>
                        </a:rPr>
                        <a:t>Allergy and Immunology -- periodicals.####Reproduction -- periodicals.##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/>
          <a:lstStyle/>
          <a:p>
            <a:r>
              <a:rPr lang="en-US" dirty="0" smtClean="0"/>
              <a:t>Stony Brook U. Health Sciences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libraries use 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Not one single approach is used to make decisions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709164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Agenda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800" dirty="0" err="1" smtClean="0">
                <a:ea typeface="ＭＳ Ｐゴシック" pitchFamily="34" charset="-128"/>
              </a:rPr>
              <a:t>Bibliometrics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800" dirty="0" smtClean="0">
                <a:ea typeface="ＭＳ Ｐゴシック" pitchFamily="34" charset="-128"/>
              </a:rPr>
              <a:t>Today’s available metrics – review, what is used and what isn’t</a:t>
            </a:r>
          </a:p>
          <a:p>
            <a:pPr>
              <a:lnSpc>
                <a:spcPct val="90000"/>
              </a:lnSpc>
            </a:pPr>
            <a:r>
              <a:rPr lang="en-US" sz="2800" dirty="0" smtClean="0">
                <a:ea typeface="ＭＳ Ｐゴシック" pitchFamily="34" charset="-128"/>
              </a:rPr>
              <a:t>Inside the Library – how Libraries use metrics to run their business</a:t>
            </a:r>
          </a:p>
          <a:p>
            <a:pPr>
              <a:lnSpc>
                <a:spcPct val="90000"/>
              </a:lnSpc>
            </a:pPr>
            <a:r>
              <a:rPr lang="en-US" sz="2800" dirty="0" smtClean="0">
                <a:ea typeface="ＭＳ Ｐゴシック" pitchFamily="34" charset="-128"/>
              </a:rPr>
              <a:t>Best Practices – the best of the best in terms of reports, availability, delivery etc.</a:t>
            </a:r>
          </a:p>
          <a:p>
            <a:pPr>
              <a:lnSpc>
                <a:spcPct val="90000"/>
              </a:lnSpc>
            </a:pPr>
            <a:r>
              <a:rPr lang="en-US" sz="2800" dirty="0" smtClean="0">
                <a:ea typeface="ＭＳ Ｐゴシック" pitchFamily="34" charset="-128"/>
              </a:rPr>
              <a:t>Limitations of today’s metrics</a:t>
            </a:r>
          </a:p>
          <a:p>
            <a:pPr>
              <a:lnSpc>
                <a:spcPct val="90000"/>
              </a:lnSpc>
            </a:pPr>
            <a:r>
              <a:rPr lang="en-US" sz="2800" dirty="0" smtClean="0">
                <a:ea typeface="ＭＳ Ｐゴシック" pitchFamily="34" charset="-128"/>
              </a:rPr>
              <a:t>Wish list – what our Libraries could use to support higher-level-value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z="2800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Metrics – What is Available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609600" indent="-609600">
              <a:buFont typeface="Arial" charset="0"/>
              <a:buNone/>
            </a:pPr>
            <a:r>
              <a:rPr lang="en-US" sz="3600" smtClean="0">
                <a:ea typeface="ＭＳ Ｐゴシック" pitchFamily="34" charset="-128"/>
                <a:cs typeface="Arial" charset="0"/>
              </a:rPr>
              <a:t>Top-Tier Metrics for Libraries</a:t>
            </a:r>
          </a:p>
          <a:p>
            <a:pPr marL="990600" lvl="1" indent="-533400">
              <a:buFont typeface="Arial" charset="0"/>
              <a:buChar char="–"/>
            </a:pPr>
            <a:r>
              <a:rPr lang="en-US" sz="3200" smtClean="0">
                <a:ea typeface="ＭＳ Ｐゴシック" pitchFamily="34" charset="-128"/>
                <a:cs typeface="Arial" charset="0"/>
              </a:rPr>
              <a:t>Journal Impact Factor</a:t>
            </a:r>
          </a:p>
          <a:p>
            <a:pPr marL="990600" lvl="1" indent="-533400">
              <a:buFont typeface="Arial" charset="0"/>
              <a:buChar char="–"/>
            </a:pPr>
            <a:r>
              <a:rPr lang="en-US" sz="3200" smtClean="0">
                <a:ea typeface="ＭＳ Ｐゴシック" pitchFamily="34" charset="-128"/>
                <a:cs typeface="Arial" charset="0"/>
              </a:rPr>
              <a:t>COUNTER usage</a:t>
            </a:r>
          </a:p>
          <a:p>
            <a:pPr marL="990600" lvl="1" indent="-533400">
              <a:buFont typeface="Arial" charset="0"/>
              <a:buChar char="–"/>
            </a:pPr>
            <a:r>
              <a:rPr lang="en-US" sz="3200" smtClean="0">
                <a:ea typeface="ＭＳ Ｐゴシック" pitchFamily="34" charset="-128"/>
                <a:cs typeface="Arial" charset="0"/>
              </a:rPr>
              <a:t>Etc.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Metrics – What is Available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4294967295"/>
          </p:nvPr>
        </p:nvSpPr>
        <p:spPr/>
        <p:txBody>
          <a:bodyPr>
            <a:normAutofit/>
          </a:bodyPr>
          <a:lstStyle/>
          <a:p>
            <a:pPr marL="609600" indent="-609600">
              <a:buFont typeface="Arial" charset="0"/>
              <a:buNone/>
            </a:pPr>
            <a:r>
              <a:rPr lang="en-US" sz="3600" smtClean="0">
                <a:latin typeface="Garamond" pitchFamily="18" charset="0"/>
                <a:ea typeface="ＭＳ Ｐゴシック" pitchFamily="34" charset="-128"/>
                <a:cs typeface="Arial" charset="0"/>
              </a:rPr>
              <a:t>Other available Metrics for Libraries</a:t>
            </a:r>
          </a:p>
          <a:p>
            <a:pPr marL="990600" lvl="1" indent="-533400"/>
            <a:r>
              <a:rPr lang="en-US" sz="3200" smtClean="0">
                <a:latin typeface="Garamond" pitchFamily="18" charset="0"/>
                <a:ea typeface="ＭＳ Ｐゴシック" pitchFamily="34" charset="-128"/>
                <a:cs typeface="Arial" charset="0"/>
              </a:rPr>
              <a:t>?</a:t>
            </a:r>
          </a:p>
          <a:p>
            <a:pPr marL="990600" lvl="1" indent="-533400"/>
            <a:r>
              <a:rPr lang="en-US" sz="3200" smtClean="0">
                <a:latin typeface="Garamond" pitchFamily="18" charset="0"/>
                <a:ea typeface="ＭＳ Ｐゴシック" pitchFamily="34" charset="-128"/>
                <a:cs typeface="Arial" charset="0"/>
              </a:rPr>
              <a:t>Etc.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Inside the Library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Use of Metrics – some examples for planning budgets and collections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Inside the Library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Use of Metrics – some examples for driving our business, enhancing the impact or added value of the library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Inside the Library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Use of Metrics – some examples for making decisions on new content – where historic metrics are not available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Inside the Library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Examples of a couple “Decision Matrices” from the real world?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Best Practices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Reports:  These reports add value for the Library (and how)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Ex…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Ex…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Best Practices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Technology and/or implementation:  These Websites, access tools, summaries etc. are ideal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Ex…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Ex…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Limitations…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Today’s bibliometrics present real limitations/challenges, because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Metrics like Impact Factor are global.  The journal may have low use/applicability at my specific campus, yet retains the high IF price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COUNTER shows a download, not the ultimate fate of that information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Metrics become a gate counter, and this results in…&lt;negative consequences&gt;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Wish list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ACS has the opportunity to improve the value-add for Libraries by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Implementing these tools that are industry “Best Practices”.  &lt;Libraries need to confirm that this would add real value&gt;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Considering these new reports/capabilities that could stake out a Leadership position, and add real value for the Library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Conclusions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Anticipated state of metrics in 2-3 years</a:t>
            </a:r>
          </a:p>
          <a:p>
            <a:r>
              <a:rPr lang="en-US" smtClean="0">
                <a:ea typeface="ＭＳ Ｐゴシック" pitchFamily="34" charset="-128"/>
              </a:rPr>
              <a:t>Summary of opportunities for ACS to play a constructive and positive role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2000" smtClean="0">
                <a:ea typeface="ＭＳ Ｐゴシック" pitchFamily="34" charset="-128"/>
              </a:rPr>
              <a:t>Other questions – do we want to tackle these?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If not ROI, what?  How do we all – Libraries, Publishers, Authors, Scientist readers – start to define “R” in a way tht’s meaningful?</a:t>
            </a:r>
          </a:p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How do e-Books fit into the metrics mix? Is a download a download? </a:t>
            </a:r>
          </a:p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Do bibliometrics serve other purposes – outside the Library even – that we should take into account?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ACS_CAP_11022010</Template>
  <TotalTime>905</TotalTime>
  <Words>1738</Words>
  <Application>Microsoft Office PowerPoint</Application>
  <PresentationFormat>On-screen Show (4:3)</PresentationFormat>
  <Paragraphs>262</Paragraphs>
  <Slides>37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Custom Design</vt:lpstr>
      <vt:lpstr>1_Office Theme</vt:lpstr>
      <vt:lpstr>Chart</vt:lpstr>
      <vt:lpstr>  Bibliometric applications in libraries:  an overview     June, 2011</vt:lpstr>
      <vt:lpstr>Metrics in Use  -- ISI Journal Citation Reports</vt:lpstr>
      <vt:lpstr>Metrics in Use -  ISI Journal Citation Reports</vt:lpstr>
      <vt:lpstr>JCR  -- Strengths</vt:lpstr>
      <vt:lpstr>JCR Limitations</vt:lpstr>
      <vt:lpstr>Eigenfactor</vt:lpstr>
      <vt:lpstr>Slide 7</vt:lpstr>
      <vt:lpstr>Slide 8</vt:lpstr>
      <vt:lpstr>Scopus Journal Analyzer</vt:lpstr>
      <vt:lpstr>Counter Measures</vt:lpstr>
      <vt:lpstr>How ACS Compares Against Other Vendors</vt:lpstr>
      <vt:lpstr>ACS Data Available to aid Decisions</vt:lpstr>
      <vt:lpstr>Other Reports to Aid Collection Decisions</vt:lpstr>
      <vt:lpstr>How ACS Compares </vt:lpstr>
      <vt:lpstr>AIP Statistics</vt:lpstr>
      <vt:lpstr>What is Lacking from Counter to Aid Collection Decision</vt:lpstr>
      <vt:lpstr>Measuring Value of Scholarly Publications</vt:lpstr>
      <vt:lpstr>Does impact equate to local use?</vt:lpstr>
      <vt:lpstr>How libraries use metrics: No one single approach is used to make decisions!! </vt:lpstr>
      <vt:lpstr>Examples of Using Metrics for E-Journal Selections</vt:lpstr>
      <vt:lpstr>Slide 21</vt:lpstr>
      <vt:lpstr>Slide 22</vt:lpstr>
      <vt:lpstr>Stony Brook U. Health Sciences</vt:lpstr>
      <vt:lpstr>How libraries use data</vt:lpstr>
      <vt:lpstr>Agenda</vt:lpstr>
      <vt:lpstr>Metrics – What is Available Today</vt:lpstr>
      <vt:lpstr>Metrics – What is Available Today</vt:lpstr>
      <vt:lpstr>Inside the Library</vt:lpstr>
      <vt:lpstr>Inside the Library</vt:lpstr>
      <vt:lpstr>Inside the Library</vt:lpstr>
      <vt:lpstr>Inside the Library</vt:lpstr>
      <vt:lpstr>Best Practices</vt:lpstr>
      <vt:lpstr>Best Practices</vt:lpstr>
      <vt:lpstr>Limitations…</vt:lpstr>
      <vt:lpstr>Wish list</vt:lpstr>
      <vt:lpstr>Conclusions</vt:lpstr>
      <vt:lpstr>Other questions – do we want to tackle these?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oreProperties xmlns="http://schemas.openxmlformats.org/package/2006/metadata/core-properties" xmlns:cp="http://schemas.openxmlformats.org/package/2006/metadata/core-properties" xmlns:dc="http://purl.org/dc/elements/1.1/" xmlns:dcterms="http://purl.org/dc/terms/" xmlns:xsi="http://www.w3.org/2001/XMLSchema-instance">
  <dcterms:created xsi:type="dcterms:W3CDTF">2010-11-01T20:46:59Z</dcterms:created>
  <dc:creator>Norah</dc:creator>
  <lastModifiedBy>awhite</lastModifiedBy>
  <lastPrinted>2010-11-01T20:46:59Z</lastPrinted>
  <dcterms:modified xsi:type="dcterms:W3CDTF">2011-05-02T18:34:10Z</dcterms:modified>
  <revision>167</revision>
  <dc:title>PowerPoint Presentation</dc:title>
</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DV.Tracking" pid="2">
    <vt:lpwstr>true</vt:lpwstr>
  </property>
  <property fmtid="{D5CDD505-2E9C-101B-9397-08002B2CF9AE}" name="DV.DocumentId" pid="3">
    <vt:lpwstr>UYZwOjF1fY2qklzJT6BJTu</vt:lpwstr>
  </property>
  <property fmtid="{D5CDD505-2E9C-101B-9397-08002B2CF9AE}" name="DV.VersionId" pid="4">
    <vt:lpwstr>79vWY9EVT42JTx7LDnFnaL</vt:lpwstr>
  </property>
  <property fmtid="{D5CDD505-2E9C-101B-9397-08002B2CF9AE}" name="DV.MergeIncapabilityFlags" pid="5">
    <vt:i4>0</vt:i4>
  </property>
</Properties>
</file>