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45"/>
  </p:notesMasterIdLst>
  <p:sldIdLst>
    <p:sldId id="256" r:id="rId3"/>
    <p:sldId id="285" r:id="rId4"/>
    <p:sldId id="286" r:id="rId5"/>
    <p:sldId id="288" r:id="rId6"/>
    <p:sldId id="287" r:id="rId7"/>
    <p:sldId id="289" r:id="rId8"/>
    <p:sldId id="290" r:id="rId9"/>
    <p:sldId id="317" r:id="rId10"/>
    <p:sldId id="291" r:id="rId11"/>
    <p:sldId id="292" r:id="rId12"/>
    <p:sldId id="295" r:id="rId13"/>
    <p:sldId id="294" r:id="rId14"/>
    <p:sldId id="298" r:id="rId15"/>
    <p:sldId id="303" r:id="rId16"/>
    <p:sldId id="297" r:id="rId17"/>
    <p:sldId id="304" r:id="rId18"/>
    <p:sldId id="313" r:id="rId19"/>
    <p:sldId id="300" r:id="rId20"/>
    <p:sldId id="315" r:id="rId21"/>
    <p:sldId id="316" r:id="rId22"/>
    <p:sldId id="305" r:id="rId23"/>
    <p:sldId id="314" r:id="rId24"/>
    <p:sldId id="293" r:id="rId25"/>
    <p:sldId id="299" r:id="rId26"/>
    <p:sldId id="301" r:id="rId27"/>
    <p:sldId id="302" r:id="rId28"/>
    <p:sldId id="296" r:id="rId29"/>
    <p:sldId id="306" r:id="rId30"/>
    <p:sldId id="307" r:id="rId31"/>
    <p:sldId id="308" r:id="rId32"/>
    <p:sldId id="309" r:id="rId33"/>
    <p:sldId id="319" r:id="rId34"/>
    <p:sldId id="320" r:id="rId35"/>
    <p:sldId id="321" r:id="rId36"/>
    <p:sldId id="328" r:id="rId37"/>
    <p:sldId id="327" r:id="rId38"/>
    <p:sldId id="322" r:id="rId39"/>
    <p:sldId id="310" r:id="rId40"/>
    <p:sldId id="323" r:id="rId41"/>
    <p:sldId id="324" r:id="rId42"/>
    <p:sldId id="325" r:id="rId43"/>
    <p:sldId id="326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522" autoAdjust="0"/>
  </p:normalViewPr>
  <p:slideViewPr>
    <p:cSldViewPr>
      <p:cViewPr>
        <p:scale>
          <a:sx n="74" d="100"/>
          <a:sy n="74" d="100"/>
        </p:scale>
        <p:origin x="-2070" y="-7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766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CA9B148-13C2-4755-9AAC-7FE1DAAE1785}" type="datetimeFigureOut">
              <a:rPr lang="en-US"/>
              <a:pPr>
                <a:defRPr/>
              </a:pPr>
              <a:t>6/2/2011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1B13D97-398F-4FCB-9125-60CDFA50A2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7280FF-828B-45CF-B6FE-0151C311B0B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85105B-8A51-48A4-8134-A166AD961002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Too simple a measure that does not capture enough of the multidimensional phenomena of a journal’s influence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Concern over the definition of citable items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The impact factor is a ratio that is the mean of skewed distribution.  The familiar 80/20 rule, meaning that a small portion of the population of papers accounts for a very large portion of the influence, in this case citations.  It is thus misleading concerning central tendency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Review journals often have high impact factors and thus have an advantage over non-review journals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Differing absolute impact factor from one field to another makes cross-field comparisons difficult or meaningless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Two year citation data too short for some fields such as mathematics 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Matching citation counts to journal titles can be problematic.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Multidisciplinary journals – mixed set of papers in terms of fields, produce mixed impact factor which is of little use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If a journal is not indexed in ISI, there is no impact factor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Coverage biased against certain nations and English language journals.  Hence they reward some journals and hurt others.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961D07-3000-41FF-84DC-A0FC361EA221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It is important to recognize that all these measures and several others are used to answer different questions and each will emphasize certain aspects.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Many of these measures are used in evaluation of research productivity</a:t>
            </a:r>
          </a:p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A1AF5B-F6A1-4FC0-8A41-926D19F7B4AB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212A5C-3A50-421F-9457-4B33EE90A060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FADC7-2E89-4855-88A7-794912908AA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33949E-436A-4ECC-81B6-EED9355B8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04A13E-7748-491B-AAE5-7EDDD51EF8E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Who uses eBooks?</a:t>
            </a:r>
          </a:p>
          <a:p>
            <a:r>
              <a:rPr lang="en-US" smtClean="0"/>
              <a:t>In the academic and professional book market a number of groups exist. The smallest</a:t>
            </a:r>
          </a:p>
          <a:p>
            <a:r>
              <a:rPr lang="en-US" smtClean="0"/>
              <a:t>group is basic and applied researchers, who mostly read but also write books. In</a:t>
            </a:r>
          </a:p>
          <a:p>
            <a:r>
              <a:rPr lang="en-US" smtClean="0"/>
              <a:t>addition, developers enlarge this group. Finally a large user base of students and</a:t>
            </a:r>
          </a:p>
          <a:p>
            <a:r>
              <a:rPr lang="en-US" smtClean="0"/>
              <a:t>developers complements the audience for academic (e)Books.</a:t>
            </a:r>
          </a:p>
          <a:p>
            <a:r>
              <a:rPr lang="en-US" smtClean="0"/>
              <a:t>Comparison of the audience groups for scientific journals and books shows that</a:t>
            </a:r>
          </a:p>
          <a:p>
            <a:r>
              <a:rPr lang="en-US" smtClean="0"/>
              <a:t>only the tip of the pyramid is core users who both read and write content for journals.</a:t>
            </a:r>
          </a:p>
          <a:p>
            <a:r>
              <a:rPr lang="en-US" smtClean="0"/>
              <a:t>Thus, the audience for academic journals is much smaller than the audience for books.</a:t>
            </a:r>
          </a:p>
          <a:p>
            <a:r>
              <a:rPr lang="en-US" smtClean="0"/>
              <a:t>Clearly, the core user group for books is bigger by far than the core user group for</a:t>
            </a:r>
          </a:p>
          <a:p>
            <a:r>
              <a:rPr lang="en-US" smtClean="0"/>
              <a:t>academic journals.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153C0B-EDF7-41F4-8369-6993E7EF8F77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1" smtClean="0"/>
              <a:t>Usage Tracking</a:t>
            </a:r>
          </a:p>
          <a:p>
            <a:r>
              <a:rPr lang="en-US" sz="1400" smtClean="0"/>
              <a:t>Eighty-three percent of the responding libraries (60 of 72) reported tracking or monitoring usage of e-books while 17% do neither. Most libraries rely on statistics provided by the e-book vendor/publisher; however these statistics vary in quality. (See the Representative</a:t>
            </a:r>
          </a:p>
          <a:p>
            <a:r>
              <a:rPr lang="en-US" sz="1400" smtClean="0"/>
              <a:t>Documents section for sample reports.) The frequently collected data is the number of downloads, but other controls include pages viewed, copied, and printed; number of successful searches; and number of searches turned away. One respondent commented that the</a:t>
            </a:r>
          </a:p>
          <a:p>
            <a:r>
              <a:rPr lang="en-US" sz="1400" smtClean="0"/>
              <a:t>e-book statistics “are a good indicator of use and allow</a:t>
            </a:r>
          </a:p>
          <a:p>
            <a:r>
              <a:rPr lang="en-US" sz="1400" smtClean="0"/>
              <a:t>for very revealing comparisons to printed book usage.”</a:t>
            </a:r>
          </a:p>
          <a:p>
            <a:r>
              <a:rPr lang="en-US" sz="1400" smtClean="0"/>
              <a:t>However, the lack of consistent presentation by</a:t>
            </a:r>
          </a:p>
          <a:p>
            <a:r>
              <a:rPr lang="en-US" sz="1400" smtClean="0"/>
              <a:t>vendors and publishers not using COUNTER statistics</a:t>
            </a:r>
          </a:p>
          <a:p>
            <a:r>
              <a:rPr lang="en-US" sz="1400" smtClean="0"/>
              <a:t>makes for a work-intensive project.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14F0E9-E029-45D7-A02E-31C148D52AF5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54BAF-A854-44B0-B295-9ECAB2C7CB19}" type="datetimeFigureOut">
              <a:rPr lang="en-US"/>
              <a:pPr>
                <a:defRPr/>
              </a:pPr>
              <a:t>6/2/2011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49CDF-AA47-45B0-9889-FF7846F162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731ED-15AE-4757-9038-424895BB2560}" type="datetimeFigureOut">
              <a:rPr lang="en-US"/>
              <a:pPr>
                <a:defRPr/>
              </a:pPr>
              <a:t>6/2/2011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0A610-545B-46A6-A8AA-E75F46DB04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DD3EE-572E-4185-A468-6FBCEBFFEEB6}" type="datetimeFigureOut">
              <a:rPr lang="en-US"/>
              <a:pPr>
                <a:defRPr/>
              </a:pPr>
              <a:t>6/2/2011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351B4-E1FE-4E53-9BD3-1DE85F58AA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91696-5698-43EA-B33A-39D73BF0A465}" type="datetimeFigureOut">
              <a:rPr lang="en-US"/>
              <a:pPr>
                <a:defRPr/>
              </a:pPr>
              <a:t>6/2/2011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EC8ED-A598-4C3C-8052-76A634EA71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25FF3-1590-4F73-8C55-102A961C6AEA}" type="datetimeFigureOut">
              <a:rPr lang="en-US"/>
              <a:pPr>
                <a:defRPr/>
              </a:pPr>
              <a:t>6/2/2011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102FF-CD1B-4554-8C7B-D2690E663B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29A16-00ED-4200-A241-98E18A01BC4C}" type="datetimeFigureOut">
              <a:rPr lang="en-US"/>
              <a:pPr>
                <a:defRPr/>
              </a:pPr>
              <a:t>6/2/2011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E5BC9-5470-488A-913D-C06C7AD627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62E57-A997-4E59-907C-7F0F22FC6FC4}" type="datetimeFigureOut">
              <a:rPr lang="en-US"/>
              <a:pPr>
                <a:defRPr/>
              </a:pPr>
              <a:t>6/2/2011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DB488-9A2C-4375-9262-D2B3684A8E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14C6A-CD10-4CA4-8A67-67D80C63D92A}" type="datetimeFigureOut">
              <a:rPr lang="en-US"/>
              <a:pPr>
                <a:defRPr/>
              </a:pPr>
              <a:t>6/2/2011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4C792-C644-4A09-B8A2-5B29A50FEA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1E4CE-1404-45A8-BB81-CF10B2766CA2}" type="datetimeFigureOut">
              <a:rPr lang="en-US"/>
              <a:pPr>
                <a:defRPr/>
              </a:pPr>
              <a:t>6/2/2011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F6456-3A07-4312-9EAD-C6FED80819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9A702-5BD1-4819-8DD1-405F9B30FEFF}" type="datetimeFigureOut">
              <a:rPr lang="en-US"/>
              <a:pPr>
                <a:defRPr/>
              </a:pPr>
              <a:t>6/2/2011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632DC-0C48-4C42-BAE4-B9F99AFE8B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6CC82-2EC4-4364-833D-B8638E7F505F}" type="datetimeFigureOut">
              <a:rPr lang="en-US"/>
              <a:pPr>
                <a:defRPr/>
              </a:pPr>
              <a:t>6/2/2011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7F479-9120-4468-9229-8982587B94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CS-1000 PPT CAP template.jpg" descr="/CLIENTS/ACS/ACS-1000 PPT CAP template/ACS-1000 PPT CAP templat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CS-1000 PPT CAP template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30160" cy="581025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rgbClr val="0E4C8D"/>
                </a:solidFill>
                <a:latin typeface="Garamond" pitchFamily="18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647700" y="2138363"/>
            <a:ext cx="7632700" cy="4217987"/>
          </a:xfrm>
          <a:prstGeom prst="rect">
            <a:avLst/>
          </a:prstGeom>
        </p:spPr>
        <p:txBody>
          <a:bodyPr/>
          <a:lstStyle>
            <a:lvl1pPr>
              <a:buFont typeface="Arial" pitchFamily="34" charset="0"/>
              <a:buChar char="•"/>
              <a:defRPr sz="2800">
                <a:latin typeface="Garamond" pitchFamily="18" charset="0"/>
                <a:cs typeface="Arial" pitchFamily="34" charset="0"/>
              </a:defRPr>
            </a:lvl1pPr>
            <a:lvl2pPr>
              <a:buFont typeface="Arial" pitchFamily="34" charset="0"/>
              <a:buChar char="•"/>
              <a:defRPr sz="2400">
                <a:latin typeface="Garamond" pitchFamily="18" charset="0"/>
                <a:cs typeface="Arial" pitchFamily="34" charset="0"/>
              </a:defRPr>
            </a:lvl2pPr>
            <a:lvl3pPr>
              <a:buFont typeface="Arial" pitchFamily="34" charset="0"/>
              <a:buChar char="•"/>
              <a:defRPr sz="1800">
                <a:latin typeface="Garamond" pitchFamily="18" charset="0"/>
                <a:cs typeface="Arial" pitchFamily="34" charset="0"/>
              </a:defRPr>
            </a:lvl3pPr>
            <a:lvl4pPr>
              <a:buFont typeface="Arial" pitchFamily="34" charset="0"/>
              <a:buChar char="•"/>
              <a:defRPr sz="1800">
                <a:latin typeface="Garamond" pitchFamily="18" charset="0"/>
                <a:cs typeface="Arial" pitchFamily="34" charset="0"/>
              </a:defRPr>
            </a:lvl4pPr>
            <a:lvl5pPr>
              <a:buFont typeface="Arial" pitchFamily="34" charset="0"/>
              <a:buChar char="•"/>
              <a:defRPr sz="1800">
                <a:latin typeface="Garamond" pitchFamily="18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DDC7288-9986-46ED-80B3-E2E4CE3BF94C}" type="datetimeFigureOut">
              <a:rPr lang="en-US"/>
              <a:pPr>
                <a:defRPr/>
              </a:pPr>
              <a:t>6/2/2011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1DF576E-9CBA-49AB-87DB-5B87F50721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667000" y="274638"/>
            <a:ext cx="60198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tx1"/>
          </a:solidFill>
          <a:latin typeface="Arial" charset="0"/>
          <a:ea typeface="ＭＳ Ｐゴシック" pitchFamily="32" charset="-128"/>
          <a:cs typeface="ＭＳ Ｐゴシック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  <a:cs typeface="ＭＳ Ｐゴシック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  <a:cs typeface="ＭＳ Ｐゴシック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  <a:cs typeface="ＭＳ Ｐゴシック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  <a:cs typeface="ＭＳ Ｐゴシック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Arial" charset="0"/>
          <a:ea typeface="ＭＳ Ｐゴシック" pitchFamily="32" charset="-128"/>
          <a:cs typeface="ＭＳ Ｐゴシック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Arial" charset="0"/>
          <a:ea typeface="ＭＳ Ｐゴシック" pitchFamily="32" charset="-128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Arial" charset="0"/>
          <a:ea typeface="ＭＳ Ｐゴシック" pitchFamily="32" charset="-128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 charset="0"/>
          <a:ea typeface="ＭＳ Ｐゴシック" pitchFamily="32" charset="-128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" charset="0"/>
          <a:ea typeface="ＭＳ Ｐゴシック" pitchFamily="32" charset="-128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ournalindicators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scimagojr.com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readermeter.org/" TargetMode="Externa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willmott@mit.ed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 idx="4294967295"/>
          </p:nvPr>
        </p:nvSpPr>
        <p:spPr>
          <a:xfrm>
            <a:off x="76200" y="1676400"/>
            <a:ext cx="8915400" cy="2286000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Georgia" pitchFamily="18" charset="0"/>
                <a:ea typeface="ＭＳ Ｐゴシック" pitchFamily="34" charset="-128"/>
              </a:rPr>
              <a:t/>
            </a:r>
            <a:br>
              <a:rPr lang="en-US" sz="2800" smtClean="0">
                <a:latin typeface="Georgia" pitchFamily="18" charset="0"/>
                <a:ea typeface="ＭＳ Ｐゴシック" pitchFamily="34" charset="-128"/>
              </a:rPr>
            </a:br>
            <a:r>
              <a:rPr lang="en-US" sz="2800" smtClean="0">
                <a:latin typeface="Georgia" pitchFamily="18" charset="0"/>
                <a:ea typeface="ＭＳ Ｐゴシック" pitchFamily="34" charset="-128"/>
              </a:rPr>
              <a:t/>
            </a:r>
            <a:br>
              <a:rPr lang="en-US" sz="2800" smtClean="0">
                <a:latin typeface="Georgia" pitchFamily="18" charset="0"/>
                <a:ea typeface="ＭＳ Ｐゴシック" pitchFamily="34" charset="-128"/>
              </a:rPr>
            </a:br>
            <a:r>
              <a:rPr lang="en-US" sz="2800" smtClean="0">
                <a:solidFill>
                  <a:srgbClr val="FF0000"/>
                </a:solidFill>
                <a:latin typeface="Georgia" pitchFamily="18" charset="0"/>
                <a:ea typeface="ＭＳ Ｐゴシック" pitchFamily="34" charset="-128"/>
              </a:rPr>
              <a:t>Bibliometric applications in libraries:  an overview    </a:t>
            </a:r>
            <a:r>
              <a:rPr lang="en-US" sz="2800" smtClean="0">
                <a:latin typeface="Georgia" pitchFamily="18" charset="0"/>
                <a:ea typeface="ＭＳ Ｐゴシック" pitchFamily="34" charset="-128"/>
              </a:rPr>
              <a:t/>
            </a:r>
            <a:br>
              <a:rPr lang="en-US" sz="2800" smtClean="0">
                <a:latin typeface="Georgia" pitchFamily="18" charset="0"/>
                <a:ea typeface="ＭＳ Ｐゴシック" pitchFamily="34" charset="-128"/>
              </a:rPr>
            </a:br>
            <a:r>
              <a:rPr lang="en-US" sz="2800" smtClean="0">
                <a:solidFill>
                  <a:srgbClr val="FF0000"/>
                </a:solidFill>
                <a:latin typeface="Georgia" pitchFamily="18" charset="0"/>
                <a:ea typeface="ＭＳ Ｐゴシック" pitchFamily="34" charset="-128"/>
              </a:rPr>
              <a:t>June 10, 2011</a:t>
            </a:r>
          </a:p>
        </p:txBody>
      </p:sp>
      <p:sp>
        <p:nvSpPr>
          <p:cNvPr id="5123" name="Subtitle 2"/>
          <p:cNvSpPr>
            <a:spLocks noGrp="1"/>
          </p:cNvSpPr>
          <p:nvPr>
            <p:ph type="subTitle" idx="4294967295"/>
          </p:nvPr>
        </p:nvSpPr>
        <p:spPr>
          <a:xfrm>
            <a:off x="838200" y="5867400"/>
            <a:ext cx="7446963" cy="381000"/>
          </a:xfrm>
        </p:spPr>
        <p:txBody>
          <a:bodyPr/>
          <a:lstStyle/>
          <a:p>
            <a:pPr marL="0" indent="0" algn="r"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en-US" sz="160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Steve Hansen , Sara Rouhi,  Lutishoor Salisbury , and Andrew White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685800" y="1219200"/>
            <a:ext cx="8382000" cy="8382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  <a:ea typeface="ＭＳ Ｐゴシック" pitchFamily="34" charset="-128"/>
              </a:rPr>
              <a:t>Metrics in Use  -- ISI Journal Citation Reports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2209800"/>
            <a:ext cx="7632700" cy="4343400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1800" b="1" dirty="0"/>
              <a:t>ISI Journal Citation Reports</a:t>
            </a:r>
            <a:r>
              <a:rPr lang="en-US" sz="1800" dirty="0"/>
              <a:t>  -- provides journal impact factor, 5-year journal impact factor, journal immediacy Index and Journal Cited Half-Life</a:t>
            </a:r>
            <a:r>
              <a:rPr lang="en-US" sz="1800" dirty="0" smtClean="0"/>
              <a:t>.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endParaRPr lang="en-US" sz="1800" dirty="0"/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1800" b="1" dirty="0"/>
              <a:t>Journal Impact </a:t>
            </a:r>
            <a:r>
              <a:rPr lang="en-US" sz="1800" b="1" dirty="0" smtClean="0"/>
              <a:t>Factor</a:t>
            </a:r>
            <a:endParaRPr lang="en-US" sz="1800" dirty="0"/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1800" dirty="0" smtClean="0"/>
              <a:t>To </a:t>
            </a:r>
            <a:r>
              <a:rPr lang="en-US" sz="1800" dirty="0"/>
              <a:t>calculate, divide citations to articles from the most recent two full years by the total number of articles from the most recent two full years.  </a:t>
            </a:r>
            <a:r>
              <a:rPr lang="en-US" sz="1800" b="1" dirty="0"/>
              <a:t>This answers: how much is this journal being cited during the most recent two full </a:t>
            </a:r>
            <a:r>
              <a:rPr lang="en-US" sz="1800" b="1" dirty="0" smtClean="0"/>
              <a:t>years?</a:t>
            </a:r>
          </a:p>
          <a:p>
            <a:pPr eaLnBrk="1" hangingPunct="1">
              <a:defRPr/>
            </a:pPr>
            <a:endParaRPr lang="en-US" sz="1800" dirty="0"/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1800" b="1" dirty="0" smtClean="0"/>
              <a:t>5-Year </a:t>
            </a:r>
            <a:r>
              <a:rPr lang="en-US" sz="1800" b="1" dirty="0"/>
              <a:t>Journal Impact Factor</a:t>
            </a:r>
            <a:endParaRPr lang="en-US" sz="1800" dirty="0"/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1800" dirty="0"/>
              <a:t>To calculate, divide citations to articles from the most recent five full years by the total number of articles from the most recent five full years.  </a:t>
            </a:r>
            <a:r>
              <a:rPr lang="en-US" sz="1800" b="1" dirty="0"/>
              <a:t>This answers: how much is this journal being cited during the most recent five full </a:t>
            </a:r>
            <a:r>
              <a:rPr lang="en-US" sz="1800" b="1" dirty="0" smtClean="0"/>
              <a:t>years?</a:t>
            </a:r>
            <a:endParaRPr lang="en-US" sz="1800" b="1" dirty="0"/>
          </a:p>
          <a:p>
            <a:pPr eaLnBrk="1" hangingPunct="1">
              <a:defRPr/>
            </a:pPr>
            <a:endParaRPr lang="en-US" sz="1400" b="1" dirty="0"/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1400" b="1" dirty="0"/>
              <a:t/>
            </a:r>
            <a:br>
              <a:rPr lang="en-US" sz="1400" b="1" dirty="0"/>
            </a:b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29525" cy="581025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  <a:ea typeface="ＭＳ Ｐゴシック" pitchFamily="34" charset="-128"/>
              </a:rPr>
              <a:t>Metrics in Use </a:t>
            </a:r>
            <a:r>
              <a:rPr lang="en-US" smtClean="0">
                <a:solidFill>
                  <a:srgbClr val="FF0000"/>
                </a:solidFill>
                <a:ea typeface="ＭＳ Ｐゴシック" pitchFamily="34" charset="-128"/>
              </a:rPr>
              <a:t>-  </a:t>
            </a:r>
            <a:r>
              <a:rPr lang="en-US" sz="2800" b="1" smtClean="0">
                <a:solidFill>
                  <a:srgbClr val="FF0000"/>
                </a:solidFill>
                <a:ea typeface="ＭＳ Ｐゴシック" pitchFamily="34" charset="-128"/>
              </a:rPr>
              <a:t>ISI Journal Citation Reports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2000" b="1" dirty="0"/>
              <a:t>Journal Immediacy Index</a:t>
            </a:r>
            <a:endParaRPr lang="en-US" sz="2000" dirty="0"/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2000" dirty="0"/>
              <a:t>This is calculated by dividing the citations to articles from the current year by the total number of articles from the current year.  </a:t>
            </a:r>
            <a:r>
              <a:rPr lang="en-US" sz="2000" b="1" dirty="0"/>
              <a:t>This answers:  how is this journal being cited during the current year?</a:t>
            </a:r>
            <a:br>
              <a:rPr lang="en-US" sz="2000" b="1" dirty="0"/>
            </a:br>
            <a:endParaRPr lang="en-US" sz="2000" b="1" dirty="0" smtClean="0"/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2000" b="1" dirty="0" smtClean="0"/>
              <a:t>Journal </a:t>
            </a:r>
            <a:r>
              <a:rPr lang="en-US" sz="2000" b="1" dirty="0"/>
              <a:t>Cited Half-Life</a:t>
            </a:r>
            <a:endParaRPr lang="en-US" sz="2000" dirty="0"/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2000" dirty="0"/>
              <a:t>For the current Journal Citation Reports year, the median age of journal articles cited.  This answers:  what is the duration of citation to articles in this Journal?</a:t>
            </a:r>
          </a:p>
          <a:p>
            <a:pPr eaLnBrk="1" hangingPunct="1">
              <a:defRPr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29525" cy="581025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  <a:ea typeface="ＭＳ Ｐゴシック" pitchFamily="34" charset="-128"/>
              </a:rPr>
              <a:t>JCR  -- Strengths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Global </a:t>
            </a:r>
            <a:r>
              <a:rPr lang="en-US" dirty="0"/>
              <a:t>v</a:t>
            </a:r>
            <a:r>
              <a:rPr lang="en-US" dirty="0" smtClean="0"/>
              <a:t>iew of internationally influential journal</a:t>
            </a:r>
          </a:p>
          <a:p>
            <a:pPr eaLnBrk="1" hangingPunct="1">
              <a:defRPr/>
            </a:pPr>
            <a:r>
              <a:rPr lang="en-US" dirty="0" smtClean="0"/>
              <a:t>Simple calculation to understand</a:t>
            </a:r>
          </a:p>
          <a:p>
            <a:pPr eaLnBrk="1" hangingPunct="1">
              <a:defRPr/>
            </a:pPr>
            <a:r>
              <a:rPr lang="en-US" dirty="0" smtClean="0"/>
              <a:t>Does not reward journals because of longevity, published many papers or are issued frequently</a:t>
            </a:r>
          </a:p>
          <a:p>
            <a:pPr eaLnBrk="1" hangingPunct="1">
              <a:defRPr/>
            </a:pPr>
            <a:r>
              <a:rPr lang="en-US" dirty="0" smtClean="0"/>
              <a:t>Gives insight into recent performance</a:t>
            </a:r>
          </a:p>
          <a:p>
            <a:pPr eaLnBrk="1" hangingPunct="1">
              <a:defRPr/>
            </a:pPr>
            <a:r>
              <a:rPr lang="en-US" dirty="0" smtClean="0"/>
              <a:t>Produced for a long time, view changes of a journal through time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1800" i="1" dirty="0" smtClean="0"/>
              <a:t>Ref: Pendlebury, David A. 2009. Use and misuse of journal metrics and other indicators. Arch Immunol. Ther. Exp. Vol. 57, p3</a:t>
            </a:r>
            <a:endParaRPr lang="en-US" sz="1800" i="1" dirty="0"/>
          </a:p>
          <a:p>
            <a:pPr eaLnBrk="1" hangingPunct="1">
              <a:defRPr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685800" y="1066800"/>
            <a:ext cx="7629525" cy="4572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  <a:ea typeface="ＭＳ Ｐゴシック" pitchFamily="34" charset="-128"/>
              </a:rPr>
              <a:t>JCR Limitations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1600200"/>
            <a:ext cx="7632700" cy="4756150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2000" dirty="0" smtClean="0"/>
              <a:t>Too simple a measure – does not capture enough of the multidimensional phenomena of a journal’s influence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2000" dirty="0" smtClean="0"/>
              <a:t>There is confusion over the definition of citable items</a:t>
            </a:r>
            <a:endParaRPr lang="en-US" sz="2000" dirty="0"/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2000" dirty="0" smtClean="0"/>
              <a:t>The impact factor is a ratio that is the mean of skewed distribution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2000" dirty="0" smtClean="0"/>
              <a:t>Review journals often have high impact factors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2000" dirty="0" smtClean="0"/>
              <a:t>Differing absolute impact factor from one field to another makes cross-field comparisons difficult or meaningless</a:t>
            </a:r>
            <a:endParaRPr lang="en-US" sz="2000" dirty="0"/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2000" dirty="0" smtClean="0"/>
              <a:t>Two year citation data too short for some fields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2000" dirty="0" smtClean="0"/>
              <a:t>Matching citation counts to journal titles can be problematic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2000" dirty="0" smtClean="0"/>
              <a:t>Multidisciplinary journals – mixed set of papers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2000" dirty="0" smtClean="0"/>
              <a:t>Subject field definition is murky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2000" dirty="0" smtClean="0"/>
              <a:t>Not useful for the humanities 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1600" i="1" dirty="0"/>
              <a:t>Ref: </a:t>
            </a:r>
            <a:r>
              <a:rPr lang="en-US" sz="1600" i="1" dirty="0" err="1"/>
              <a:t>Pendlebury</a:t>
            </a:r>
            <a:r>
              <a:rPr lang="en-US" sz="1600" i="1" dirty="0"/>
              <a:t>, David A. 2009. Use and misuse of journal metrics and other indicators. Arch </a:t>
            </a:r>
            <a:r>
              <a:rPr lang="en-US" sz="1600" i="1" dirty="0" err="1"/>
              <a:t>Immunol</a:t>
            </a:r>
            <a:r>
              <a:rPr lang="en-US" sz="1600" i="1" dirty="0"/>
              <a:t>. </a:t>
            </a:r>
            <a:r>
              <a:rPr lang="en-US" sz="1600" i="1" dirty="0" err="1"/>
              <a:t>Ther</a:t>
            </a:r>
            <a:r>
              <a:rPr lang="en-US" sz="1600" i="1" dirty="0"/>
              <a:t>. Exp. Vol. 57, p3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endParaRPr lang="en-US" sz="2000" dirty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 smtClean="0"/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2000" i="1" dirty="0"/>
              <a:t>Ref: Pendlebury, David A. 2009. Use and misuse of journal metrics and other indicators. Arch Immunol. Ther. Exp. Vol. 57, p3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29525" cy="581025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  <a:ea typeface="ＭＳ Ｐゴシック" pitchFamily="34" charset="-128"/>
              </a:rPr>
              <a:t>Eigenfactor</a:t>
            </a:r>
            <a:endParaRPr lang="en-US" smtClean="0">
              <a:solidFill>
                <a:srgbClr val="FF0000"/>
              </a:solidFill>
              <a:ea typeface="ＭＳ Ｐゴシック" pitchFamily="34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Eigenfactor (http://www.eigenfactor.org/)</a:t>
            </a:r>
            <a:r>
              <a:rPr lang="en-US" dirty="0"/>
              <a:t>. </a:t>
            </a:r>
            <a:r>
              <a:rPr lang="en-US" dirty="0" smtClean="0"/>
              <a:t>Data </a:t>
            </a:r>
            <a:r>
              <a:rPr lang="en-US" dirty="0"/>
              <a:t>supplied for this metric by Thomson Reuters (ISI) --  </a:t>
            </a:r>
            <a:r>
              <a:rPr lang="en-US" b="1" dirty="0"/>
              <a:t>provides Eigenfactor  for journals and article influence for each article in a journal.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dirty="0" smtClean="0"/>
              <a:t> The </a:t>
            </a:r>
            <a:r>
              <a:rPr lang="en-US" i="1" dirty="0"/>
              <a:t>Eigenfactor</a:t>
            </a:r>
            <a:r>
              <a:rPr lang="en-US" dirty="0"/>
              <a:t> score and the </a:t>
            </a:r>
            <a:r>
              <a:rPr lang="en-US" i="1" dirty="0"/>
              <a:t>Article Influence </a:t>
            </a:r>
            <a:r>
              <a:rPr lang="en-US" dirty="0"/>
              <a:t>score is calculated based on the citations received over a five year period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29525" cy="581025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  <a:ea typeface="ＭＳ Ｐゴシック" pitchFamily="34" charset="-128"/>
              </a:rPr>
              <a:t>Eigenfactor</a:t>
            </a:r>
          </a:p>
        </p:txBody>
      </p:sp>
      <p:sp>
        <p:nvSpPr>
          <p:cNvPr id="11267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A journal's </a:t>
            </a:r>
            <a:r>
              <a:rPr lang="en-US" i="1" smtClean="0">
                <a:ea typeface="ＭＳ Ｐゴシック" pitchFamily="34" charset="-128"/>
              </a:rPr>
              <a:t>Eigenfactor</a:t>
            </a:r>
            <a:r>
              <a:rPr lang="en-US" smtClean="0">
                <a:ea typeface="ＭＳ Ｐゴシック" pitchFamily="34" charset="-128"/>
              </a:rPr>
              <a:t>  score is a measure of the journal's total importance to the scientific community. With all else equal, a journal's </a:t>
            </a:r>
            <a:r>
              <a:rPr lang="en-US" i="1" smtClean="0">
                <a:ea typeface="ＭＳ Ｐゴシック" pitchFamily="34" charset="-128"/>
              </a:rPr>
              <a:t>Eigenfactor</a:t>
            </a:r>
            <a:r>
              <a:rPr lang="en-US" smtClean="0">
                <a:ea typeface="ＭＳ Ｐゴシック" pitchFamily="34" charset="-128"/>
              </a:rPr>
              <a:t> score doubles when it doubles in size. 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Thus a very large journal such as the </a:t>
            </a:r>
            <a:r>
              <a:rPr lang="en-US" i="1" smtClean="0">
                <a:ea typeface="ＭＳ Ｐゴシック" pitchFamily="34" charset="-128"/>
              </a:rPr>
              <a:t>Journal of Biological Chemistry </a:t>
            </a:r>
            <a:r>
              <a:rPr lang="en-US" smtClean="0">
                <a:ea typeface="ＭＳ Ｐゴシック" pitchFamily="34" charset="-128"/>
              </a:rPr>
              <a:t>which publishes more than 6,000 articles annually, will have extremely high </a:t>
            </a:r>
            <a:r>
              <a:rPr lang="en-US" i="1" smtClean="0">
                <a:ea typeface="ＭＳ Ｐゴシック" pitchFamily="34" charset="-128"/>
              </a:rPr>
              <a:t>Eigenfactor</a:t>
            </a:r>
            <a:r>
              <a:rPr lang="en-US" smtClean="0">
                <a:ea typeface="ＭＳ Ｐゴシック" pitchFamily="34" charset="-128"/>
              </a:rPr>
              <a:t> scores simply based upon its size. 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85800" y="1219200"/>
            <a:ext cx="7629525" cy="533400"/>
          </a:xfrm>
        </p:spPr>
        <p:txBody>
          <a:bodyPr/>
          <a:lstStyle/>
          <a:p>
            <a:r>
              <a:rPr lang="en-US" b="1" smtClean="0">
                <a:solidFill>
                  <a:srgbClr val="FF0000"/>
                </a:solidFill>
                <a:ea typeface="ＭＳ Ｐゴシック" pitchFamily="34" charset="-128"/>
              </a:rPr>
              <a:t>JCR now Includes Eigenfactor Metrics</a:t>
            </a:r>
          </a:p>
        </p:txBody>
      </p:sp>
      <p:sp>
        <p:nvSpPr>
          <p:cNvPr id="12291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752600"/>
            <a:ext cx="76200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29525" cy="581025"/>
          </a:xfrm>
        </p:spPr>
        <p:txBody>
          <a:bodyPr/>
          <a:lstStyle/>
          <a:p>
            <a:pPr eaLnBrk="1" hangingPunct="1"/>
            <a:r>
              <a:rPr lang="en-US" b="1" smtClean="0">
                <a:ea typeface="ＭＳ Ｐゴシック" pitchFamily="34" charset="-128"/>
              </a:rPr>
              <a:t>Article Influence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i="1" dirty="0"/>
              <a:t>Article Influence</a:t>
            </a:r>
            <a:r>
              <a:rPr lang="en-US" dirty="0"/>
              <a:t> score measures the average influence, per article, of the papers in a journal. As such, it is comparable to Thomson Scientific's widely-used Impact Factor. </a:t>
            </a:r>
            <a:r>
              <a:rPr lang="en-US" i="1" dirty="0"/>
              <a:t>Article Influence</a:t>
            </a:r>
            <a:r>
              <a:rPr lang="en-US" dirty="0"/>
              <a:t> scores are normalized so that the mean article in the entire Thomson Journal Citation Reports (JCR) database has an article influence of 1.00. 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85800" y="1066800"/>
            <a:ext cx="7629525" cy="7620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  <a:ea typeface="ＭＳ Ｐゴシック" pitchFamily="34" charset="-128"/>
              </a:rPr>
              <a:t>Scopus Journal Analyzer</a:t>
            </a:r>
            <a:endParaRPr lang="en-US" smtClean="0">
              <a:solidFill>
                <a:srgbClr val="FF0000"/>
              </a:solidFill>
              <a:ea typeface="ＭＳ Ｐゴシック" pitchFamily="34" charset="-128"/>
            </a:endParaRPr>
          </a:p>
        </p:txBody>
      </p:sp>
      <p:sp>
        <p:nvSpPr>
          <p:cNvPr id="1433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1752600"/>
            <a:ext cx="7632700" cy="4603750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</a:pPr>
            <a:r>
              <a:rPr lang="en-US" sz="2400" smtClean="0">
                <a:ea typeface="ＭＳ Ｐゴシック" pitchFamily="34" charset="-128"/>
              </a:rPr>
              <a:t>It allows searching the entire collection of journals covered by Scopus along with their SNIP and SJR metrics going back to 1999.  </a:t>
            </a:r>
          </a:p>
          <a:p>
            <a:pPr marL="0" indent="0" eaLnBrk="1" hangingPunct="1">
              <a:buFont typeface="Arial" pitchFamily="34" charset="0"/>
              <a:buNone/>
            </a:pPr>
            <a:r>
              <a:rPr lang="en-US" sz="2000" b="1" smtClean="0">
                <a:ea typeface="ＭＳ Ｐゴシック" pitchFamily="34" charset="-128"/>
              </a:rPr>
              <a:t>Source Normalized Impact per Paper</a:t>
            </a:r>
            <a:r>
              <a:rPr lang="en-US" sz="2000" smtClean="0">
                <a:ea typeface="ＭＳ Ｐゴシック" pitchFamily="34" charset="-128"/>
              </a:rPr>
              <a:t> (</a:t>
            </a:r>
            <a:r>
              <a:rPr lang="en-US" sz="2000" u="sng" smtClean="0">
                <a:ea typeface="ＭＳ Ｐゴシック" pitchFamily="34" charset="-128"/>
                <a:hlinkClick r:id="rId3"/>
              </a:rPr>
              <a:t>SNIP</a:t>
            </a:r>
            <a:r>
              <a:rPr lang="en-US" sz="2000" smtClean="0">
                <a:ea typeface="ＭＳ Ｐゴシック" pitchFamily="34" charset="-128"/>
              </a:rPr>
              <a:t>) measures contextual citation impact by weighting citations based on the total number of citations in a subject field. The impact of a single citation is given higher value in subject areas where citations are less likely, and vice versa.</a:t>
            </a:r>
          </a:p>
          <a:p>
            <a:pPr marL="0" indent="0" eaLnBrk="1" hangingPunct="1">
              <a:buFont typeface="Arial" pitchFamily="34" charset="0"/>
              <a:buNone/>
            </a:pPr>
            <a:endParaRPr lang="en-US" sz="2000" smtClean="0">
              <a:ea typeface="ＭＳ Ｐゴシック" pitchFamily="34" charset="-128"/>
            </a:endParaRPr>
          </a:p>
          <a:p>
            <a:pPr marL="0" indent="0" eaLnBrk="1" hangingPunct="1">
              <a:buFont typeface="Arial" pitchFamily="34" charset="0"/>
              <a:buNone/>
            </a:pPr>
            <a:r>
              <a:rPr lang="en-US" sz="2000" b="1" smtClean="0">
                <a:ea typeface="ＭＳ Ｐゴシック" pitchFamily="34" charset="-128"/>
              </a:rPr>
              <a:t>SCImago Journal Rank (</a:t>
            </a:r>
            <a:r>
              <a:rPr lang="en-US" sz="2000" u="sng" smtClean="0">
                <a:ea typeface="ＭＳ Ｐゴシック" pitchFamily="34" charset="-128"/>
                <a:hlinkClick r:id="rId4"/>
              </a:rPr>
              <a:t>SJR</a:t>
            </a:r>
            <a:r>
              <a:rPr lang="en-US" sz="2000" smtClean="0">
                <a:ea typeface="ＭＳ Ｐゴシック" pitchFamily="34" charset="-128"/>
              </a:rPr>
              <a:t>) -- metric based on the idea that all citations are not created equal’ With SJR, the subject field, quality and reputation of the journal has a direct effect on the value of a citation.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29525" cy="581025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  <a:ea typeface="ＭＳ Ｐゴシック" pitchFamily="34" charset="-128"/>
              </a:rPr>
              <a:t>Counter Measures</a:t>
            </a:r>
          </a:p>
        </p:txBody>
      </p:sp>
      <p:sp>
        <p:nvSpPr>
          <p:cNvPr id="1536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2138363"/>
            <a:ext cx="7632700" cy="3652837"/>
          </a:xfrm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1650" y="2590800"/>
            <a:ext cx="8166100" cy="276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7629525" cy="6096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  <a:ea typeface="ＭＳ Ｐゴシック" pitchFamily="34" charset="-128"/>
              </a:rPr>
              <a:t>ACS Data Available to aid Decisions</a:t>
            </a:r>
          </a:p>
        </p:txBody>
      </p:sp>
      <p:sp>
        <p:nvSpPr>
          <p:cNvPr id="16387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447800" y="2286000"/>
            <a:ext cx="6248400" cy="3505200"/>
          </a:xfrm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  <p:pic>
        <p:nvPicPr>
          <p:cNvPr id="1638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827213"/>
            <a:ext cx="6400800" cy="424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29525" cy="581025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  <a:ea typeface="ＭＳ Ｐゴシック" pitchFamily="34" charset="-128"/>
              </a:rPr>
              <a:t>Other Reports to Aid Collection Decisions</a:t>
            </a:r>
          </a:p>
        </p:txBody>
      </p:sp>
      <p:sp>
        <p:nvSpPr>
          <p:cNvPr id="17411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133600"/>
            <a:ext cx="3571875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4899025"/>
            <a:ext cx="5562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29525" cy="581025"/>
          </a:xfrm>
        </p:spPr>
        <p:txBody>
          <a:bodyPr/>
          <a:lstStyle/>
          <a:p>
            <a:pPr eaLnBrk="1" hangingPunct="1"/>
            <a:r>
              <a:rPr lang="en-US" sz="2800" b="1" smtClean="0">
                <a:solidFill>
                  <a:srgbClr val="FF0000"/>
                </a:solidFill>
                <a:ea typeface="ＭＳ Ｐゴシック" pitchFamily="34" charset="-128"/>
              </a:rPr>
              <a:t>How ACS Compares – Counter Report labels </a:t>
            </a:r>
          </a:p>
        </p:txBody>
      </p:sp>
      <p:sp>
        <p:nvSpPr>
          <p:cNvPr id="18435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2138363"/>
            <a:ext cx="7632700" cy="3652837"/>
          </a:xfrm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1650" y="2590800"/>
            <a:ext cx="8166100" cy="276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437" name="TextBox 4"/>
          <p:cNvSpPr txBox="1">
            <a:spLocks noChangeArrowheads="1"/>
          </p:cNvSpPr>
          <p:nvPr/>
        </p:nvSpPr>
        <p:spPr bwMode="auto">
          <a:xfrm>
            <a:off x="501650" y="2590800"/>
            <a:ext cx="75755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9" name="5-Point Star 8"/>
          <p:cNvSpPr/>
          <p:nvPr/>
        </p:nvSpPr>
        <p:spPr>
          <a:xfrm flipH="1">
            <a:off x="15875" y="4581525"/>
            <a:ext cx="501650" cy="774700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4-Point Star 9"/>
          <p:cNvSpPr/>
          <p:nvPr/>
        </p:nvSpPr>
        <p:spPr>
          <a:xfrm>
            <a:off x="15875" y="2590800"/>
            <a:ext cx="571500" cy="962025"/>
          </a:xfrm>
          <a:prstGeom prst="star4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0" y="1066800"/>
            <a:ext cx="9144000" cy="581025"/>
          </a:xfrm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rgbClr val="FF0000"/>
                </a:solidFill>
                <a:ea typeface="ＭＳ Ｐゴシック" pitchFamily="34" charset="-128"/>
              </a:rPr>
              <a:t>How ACS Compares Against Other Vendors </a:t>
            </a:r>
            <a:r>
              <a:rPr lang="en-US" sz="1500" b="1" smtClean="0">
                <a:solidFill>
                  <a:srgbClr val="FF0000"/>
                </a:solidFill>
                <a:ea typeface="ＭＳ Ｐゴシック" pitchFamily="34" charset="-128"/>
              </a:rPr>
              <a:t>http://www.projectcounter.org/compliantvendors.html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  <p:pic>
        <p:nvPicPr>
          <p:cNvPr id="1946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3338" y="1601788"/>
            <a:ext cx="9144001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61" name="TextBox 1"/>
          <p:cNvSpPr txBox="1">
            <a:spLocks noChangeArrowheads="1"/>
          </p:cNvSpPr>
          <p:nvPr/>
        </p:nvSpPr>
        <p:spPr bwMode="auto">
          <a:xfrm>
            <a:off x="5105400" y="1905000"/>
            <a:ext cx="609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Yes </a:t>
            </a:r>
          </a:p>
        </p:txBody>
      </p:sp>
      <p:sp>
        <p:nvSpPr>
          <p:cNvPr id="19462" name="TextBox 2"/>
          <p:cNvSpPr txBox="1">
            <a:spLocks noChangeArrowheads="1"/>
          </p:cNvSpPr>
          <p:nvPr/>
        </p:nvSpPr>
        <p:spPr bwMode="auto">
          <a:xfrm>
            <a:off x="7696200" y="1905000"/>
            <a:ext cx="4572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Yes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85800" y="1143000"/>
            <a:ext cx="7629525" cy="3810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  <a:ea typeface="ＭＳ Ｐゴシック" pitchFamily="34" charset="-128"/>
              </a:rPr>
              <a:t>AIP Statistics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524000"/>
            <a:ext cx="6610350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239000" y="2209800"/>
            <a:ext cx="1752600" cy="12001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Almost same information -- Do not have to request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685800" y="1143000"/>
            <a:ext cx="7629525" cy="4572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  <a:ea typeface="ＭＳ Ｐゴシック" pitchFamily="34" charset="-128"/>
              </a:rPr>
              <a:t>Journal of  (ASM)- </a:t>
            </a:r>
            <a:r>
              <a:rPr lang="en-US" sz="1400" b="1" smtClean="0">
                <a:solidFill>
                  <a:srgbClr val="FF0000"/>
                </a:solidFill>
                <a:ea typeface="ＭＳ Ｐゴシック" pitchFamily="34" charset="-128"/>
              </a:rPr>
              <a:t>Extended Detailed Report</a:t>
            </a:r>
            <a:endParaRPr lang="en-US" b="1" smtClean="0">
              <a:solidFill>
                <a:srgbClr val="FF0000"/>
              </a:solidFill>
              <a:ea typeface="ＭＳ Ｐゴシック" pitchFamily="34" charset="-128"/>
            </a:endParaRPr>
          </a:p>
        </p:txBody>
      </p:sp>
      <p:sp>
        <p:nvSpPr>
          <p:cNvPr id="21507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4925" y="1676400"/>
            <a:ext cx="9118600" cy="579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685800" y="1143000"/>
            <a:ext cx="8077200" cy="685800"/>
          </a:xfrm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rgbClr val="FF0000"/>
                </a:solidFill>
                <a:ea typeface="ＭＳ Ｐゴシック" pitchFamily="34" charset="-128"/>
              </a:rPr>
              <a:t>What is Lacking from Counter to Aid Collection Decisions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9600" y="1828800"/>
            <a:ext cx="7632700" cy="4446588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/>
              <a:t>Data supplied is an overview of the journal and its use by month/year/type of page</a:t>
            </a:r>
          </a:p>
          <a:p>
            <a:pPr eaLnBrk="1" hangingPunct="1">
              <a:defRPr/>
            </a:pPr>
            <a:r>
              <a:rPr lang="en-US" sz="2400" dirty="0" smtClean="0"/>
              <a:t>How many articles are in the journal issue and how many was used/downloaded?</a:t>
            </a:r>
          </a:p>
          <a:p>
            <a:pPr eaLnBrk="1" hangingPunct="1">
              <a:defRPr/>
            </a:pPr>
            <a:r>
              <a:rPr lang="en-US" sz="2400" dirty="0" smtClean="0"/>
              <a:t>What specific articles are used?</a:t>
            </a:r>
          </a:p>
          <a:p>
            <a:pPr eaLnBrk="1" hangingPunct="1">
              <a:defRPr/>
            </a:pPr>
            <a:r>
              <a:rPr lang="en-US" sz="2400" dirty="0" smtClean="0"/>
              <a:t>What specific sections are used?</a:t>
            </a:r>
          </a:p>
          <a:p>
            <a:pPr eaLnBrk="1" hangingPunct="1">
              <a:defRPr/>
            </a:pPr>
            <a:r>
              <a:rPr lang="en-US" sz="2400" dirty="0" smtClean="0"/>
              <a:t>How many times a particular hot article was accessed from a journal?  </a:t>
            </a:r>
          </a:p>
          <a:p>
            <a:pPr eaLnBrk="1" hangingPunct="1">
              <a:defRPr/>
            </a:pPr>
            <a:r>
              <a:rPr lang="en-US" sz="2400" dirty="0" smtClean="0"/>
              <a:t>Are a few articles contributing to high use of a journal continuously?</a:t>
            </a:r>
          </a:p>
          <a:p>
            <a:pPr eaLnBrk="1" hangingPunct="1">
              <a:defRPr/>
            </a:pPr>
            <a:r>
              <a:rPr lang="en-US" sz="2400" dirty="0" smtClean="0"/>
              <a:t>Others!!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29525" cy="581025"/>
          </a:xfrm>
        </p:spPr>
        <p:txBody>
          <a:bodyPr/>
          <a:lstStyle/>
          <a:p>
            <a:r>
              <a:rPr lang="en-US" b="1" smtClean="0">
                <a:solidFill>
                  <a:srgbClr val="FF0000"/>
                </a:solidFill>
                <a:ea typeface="ＭＳ Ｐゴシック" pitchFamily="34" charset="-128"/>
              </a:rPr>
              <a:t>Other Alternative Citation Measurements</a:t>
            </a:r>
            <a:endParaRPr lang="en-US" smtClean="0">
              <a:ea typeface="ＭＳ Ｐゴシック" pitchFamily="34" charset="-128"/>
            </a:endParaRPr>
          </a:p>
        </p:txBody>
      </p:sp>
      <p:sp>
        <p:nvSpPr>
          <p:cNvPr id="23555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smtClean="0">
                <a:ea typeface="ＭＳ Ｐゴシック" pitchFamily="34" charset="-128"/>
              </a:rPr>
              <a:t>altmetrics</a:t>
            </a:r>
            <a:r>
              <a:rPr lang="en-US" smtClean="0">
                <a:ea typeface="ＭＳ Ｐゴシック" pitchFamily="34" charset="-128"/>
              </a:rPr>
              <a:t>  - the creation and study of new metrics based on the Social Web for analyzing, and informing scholarship</a:t>
            </a:r>
          </a:p>
          <a:p>
            <a:endParaRPr lang="en-US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Example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 </a:t>
            </a:r>
            <a:r>
              <a:rPr lang="en-US" smtClean="0">
                <a:ea typeface="ＭＳ Ｐゴシック" pitchFamily="34" charset="-128"/>
                <a:hlinkClick r:id="rId2"/>
              </a:rPr>
              <a:t>ReaderMeter</a:t>
            </a:r>
            <a:r>
              <a:rPr lang="en-US" smtClean="0">
                <a:ea typeface="ＭＳ Ｐゴシック" pitchFamily="34" charset="-128"/>
              </a:rPr>
              <a:t> computes impact indicators from readership in reference management systems, like Zotero and Mendeley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29525" cy="581025"/>
          </a:xfrm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24579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pic>
        <p:nvPicPr>
          <p:cNvPr id="24580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/>
          <p:cNvSpPr>
            <a:spLocks noGrp="1"/>
          </p:cNvSpPr>
          <p:nvPr>
            <p:ph idx="4294967295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eaLnBrk="1" hangingPunct="1">
              <a:defRPr/>
            </a:pPr>
            <a:endParaRPr lang="en-US" dirty="0" smtClean="0">
              <a:latin typeface="Arial" pitchFamily="34" charset="0"/>
              <a:ea typeface="ＭＳ Ｐゴシック"/>
            </a:endParaRPr>
          </a:p>
          <a:p>
            <a:pPr eaLnBrk="1" hangingPunct="1">
              <a:defRPr/>
            </a:pPr>
            <a:r>
              <a:rPr lang="en-US" sz="2400" dirty="0" smtClean="0">
                <a:latin typeface="Garamond" pitchFamily="18" charset="0"/>
                <a:ea typeface="ＭＳ Ｐゴシック"/>
              </a:rPr>
              <a:t>Peer review</a:t>
            </a:r>
          </a:p>
          <a:p>
            <a:pPr eaLnBrk="1" hangingPunct="1">
              <a:defRPr/>
            </a:pPr>
            <a:r>
              <a:rPr lang="en-US" sz="2400" dirty="0" smtClean="0">
                <a:latin typeface="Garamond" pitchFamily="18" charset="0"/>
                <a:ea typeface="ＭＳ Ｐゴシック"/>
              </a:rPr>
              <a:t>Citation indexing</a:t>
            </a:r>
          </a:p>
          <a:p>
            <a:pPr eaLnBrk="1" hangingPunct="1">
              <a:defRPr/>
            </a:pPr>
            <a:r>
              <a:rPr lang="en-US" sz="2400" dirty="0" smtClean="0">
                <a:latin typeface="Garamond" pitchFamily="18" charset="0"/>
                <a:ea typeface="ＭＳ Ｐゴシック"/>
              </a:rPr>
              <a:t>Author reputation</a:t>
            </a:r>
          </a:p>
          <a:p>
            <a:pPr eaLnBrk="1" hangingPunct="1">
              <a:defRPr/>
            </a:pPr>
            <a:r>
              <a:rPr lang="en-US" sz="2400" dirty="0" smtClean="0">
                <a:latin typeface="Garamond" pitchFamily="18" charset="0"/>
                <a:ea typeface="ＭＳ Ｐゴシック"/>
              </a:rPr>
              <a:t>Publisher reputation</a:t>
            </a:r>
          </a:p>
          <a:p>
            <a:pPr eaLnBrk="1" hangingPunct="1">
              <a:defRPr/>
            </a:pPr>
            <a:r>
              <a:rPr lang="en-US" sz="2400" dirty="0" smtClean="0">
                <a:latin typeface="Garamond" pitchFamily="18" charset="0"/>
                <a:ea typeface="ＭＳ Ｐゴシック"/>
              </a:rPr>
              <a:t>Usage statistics</a:t>
            </a:r>
          </a:p>
          <a:p>
            <a:pPr lvl="1" eaLnBrk="1" hangingPunct="1">
              <a:defRPr/>
            </a:pPr>
            <a:r>
              <a:rPr lang="en-US" sz="2400" dirty="0" smtClean="0">
                <a:latin typeface="Garamond" pitchFamily="18" charset="0"/>
                <a:ea typeface="ＭＳ Ｐゴシック"/>
              </a:rPr>
              <a:t>Cost per use</a:t>
            </a:r>
          </a:p>
          <a:p>
            <a:pPr marL="457200" lvl="1" indent="0" eaLnBrk="1" hangingPunct="1">
              <a:buFont typeface="Arial" pitchFamily="34" charset="0"/>
              <a:buNone/>
              <a:defRPr/>
            </a:pPr>
            <a:endParaRPr lang="en-US" sz="2400" dirty="0" smtClean="0">
              <a:latin typeface="Garamond" pitchFamily="18" charset="0"/>
              <a:ea typeface="ＭＳ Ｐゴシック"/>
            </a:endParaRPr>
          </a:p>
        </p:txBody>
      </p:sp>
      <p:sp>
        <p:nvSpPr>
          <p:cNvPr id="25603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8839200" cy="685800"/>
          </a:xfrm>
        </p:spPr>
        <p:txBody>
          <a:bodyPr/>
          <a:lstStyle/>
          <a:p>
            <a:pPr eaLnBrk="1" hangingPunct="1"/>
            <a:r>
              <a:rPr lang="en-US" sz="3600" b="1" smtClean="0">
                <a:solidFill>
                  <a:srgbClr val="FF0000"/>
                </a:solidFill>
                <a:ea typeface="ＭＳ Ｐゴシック" pitchFamily="34" charset="-128"/>
              </a:rPr>
              <a:t>Measuring Value of Scholarly Publications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4"/>
          <p:cNvGraphicFramePr>
            <a:graphicFrameLocks noChangeAspect="1"/>
          </p:cNvGraphicFramePr>
          <p:nvPr/>
        </p:nvGraphicFramePr>
        <p:xfrm>
          <a:off x="76200" y="1524000"/>
          <a:ext cx="8988425" cy="3733800"/>
        </p:xfrm>
        <a:graphic>
          <a:graphicData uri="http://schemas.openxmlformats.org/presentationml/2006/ole">
            <p:oleObj spid="_x0000_s26626" name="Chart" r:id="rId3" imgW="6458102" imgH="2628900" progId="Excel.Chart.8">
              <p:embed/>
            </p:oleObj>
          </a:graphicData>
        </a:graphic>
      </p:graphicFrame>
      <p:sp>
        <p:nvSpPr>
          <p:cNvPr id="26627" name="Title 1"/>
          <p:cNvSpPr>
            <a:spLocks noGrp="1"/>
          </p:cNvSpPr>
          <p:nvPr>
            <p:ph type="title"/>
          </p:nvPr>
        </p:nvSpPr>
        <p:spPr>
          <a:xfrm>
            <a:off x="2514600" y="228600"/>
            <a:ext cx="6629400" cy="581025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chemeClr val="tx1"/>
                </a:solidFill>
                <a:ea typeface="ＭＳ Ｐゴシック" pitchFamily="34" charset="-128"/>
              </a:rPr>
              <a:t>Does impact equate to local use?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685800" y="1295400"/>
            <a:ext cx="7629525" cy="990600"/>
          </a:xfrm>
        </p:spPr>
        <p:txBody>
          <a:bodyPr/>
          <a:lstStyle/>
          <a:p>
            <a:pPr eaLnBrk="1" hangingPunct="1"/>
            <a:r>
              <a:rPr lang="en-US" sz="2800" b="1" smtClean="0">
                <a:solidFill>
                  <a:srgbClr val="FF0000"/>
                </a:solidFill>
                <a:ea typeface="ＭＳ Ｐゴシック" pitchFamily="34" charset="-128"/>
              </a:rPr>
              <a:t>How libraries use metrics:</a:t>
            </a:r>
            <a:br>
              <a:rPr lang="en-US" sz="2800" b="1" smtClean="0">
                <a:solidFill>
                  <a:srgbClr val="FF0000"/>
                </a:solidFill>
                <a:ea typeface="ＭＳ Ｐゴシック" pitchFamily="34" charset="-128"/>
              </a:rPr>
            </a:br>
            <a:r>
              <a:rPr lang="en-US" sz="2400" b="1" smtClean="0">
                <a:ea typeface="ＭＳ Ｐゴシック" pitchFamily="34" charset="-128"/>
              </a:rPr>
              <a:t>No one single approach is used to make decisions!!</a:t>
            </a:r>
            <a:br>
              <a:rPr lang="en-US" sz="2400" b="1" smtClean="0">
                <a:ea typeface="ＭＳ Ｐゴシック" pitchFamily="34" charset="-128"/>
              </a:rPr>
            </a:br>
            <a:endParaRPr lang="en-US" sz="2400" b="1" smtClean="0">
              <a:ea typeface="ＭＳ Ｐゴシック" pitchFamily="34" charset="-128"/>
            </a:endParaRPr>
          </a:p>
        </p:txBody>
      </p:sp>
      <p:sp>
        <p:nvSpPr>
          <p:cNvPr id="27651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Online Usage data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In house use data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Citation data (faculty and journals)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Interlibrary Loan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Faculty perception of usefulness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Top journals in the field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Strength and focus of program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Librarian’s assessment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8001000" cy="990600"/>
          </a:xfrm>
        </p:spPr>
        <p:txBody>
          <a:bodyPr/>
          <a:lstStyle/>
          <a:p>
            <a:pPr eaLnBrk="1" hangingPunct="1"/>
            <a:r>
              <a:rPr lang="en-US" sz="2600" b="1" smtClean="0">
                <a:solidFill>
                  <a:srgbClr val="FF0000"/>
                </a:solidFill>
                <a:ea typeface="ＭＳ Ｐゴシック" pitchFamily="34" charset="-128"/>
              </a:rPr>
              <a:t>Examples of Using Metrics for E-Journal Selections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MIT Study</a:t>
            </a:r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2000" dirty="0" smtClean="0"/>
              <a:t>usage</a:t>
            </a:r>
            <a:r>
              <a:rPr lang="en-US" sz="2000" dirty="0"/>
              <a:t>, cost, impact factor, </a:t>
            </a:r>
            <a:r>
              <a:rPr lang="en-US" sz="2000" dirty="0" smtClean="0"/>
              <a:t>MIT editors</a:t>
            </a:r>
            <a:r>
              <a:rPr lang="en-US" sz="2000" dirty="0"/>
              <a:t>, as well as the number of </a:t>
            </a:r>
            <a:r>
              <a:rPr lang="en-US" sz="2000" dirty="0" smtClean="0"/>
              <a:t>MIT-authored papers </a:t>
            </a:r>
            <a:r>
              <a:rPr lang="en-US" sz="2000" dirty="0"/>
              <a:t>and cited references for each </a:t>
            </a:r>
            <a:r>
              <a:rPr lang="en-US" sz="2000" dirty="0" smtClean="0"/>
              <a:t>journal</a:t>
            </a:r>
            <a:endParaRPr lang="en-US" sz="2000" dirty="0"/>
          </a:p>
          <a:p>
            <a:pPr eaLnBrk="1" hangingPunct="1">
              <a:defRPr/>
            </a:pPr>
            <a:endParaRPr lang="en-US" sz="2000" dirty="0"/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2000" dirty="0" smtClean="0"/>
              <a:t>Data collected from: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2000" dirty="0" smtClean="0"/>
              <a:t>	own </a:t>
            </a:r>
            <a:r>
              <a:rPr lang="en-US" sz="2000" dirty="0"/>
              <a:t>budget commitments database 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2000" dirty="0"/>
              <a:t>	</a:t>
            </a:r>
            <a:r>
              <a:rPr lang="en-US" sz="2000" dirty="0" smtClean="0"/>
              <a:t>local </a:t>
            </a:r>
            <a:r>
              <a:rPr lang="en-US" sz="2000" dirty="0"/>
              <a:t>journal utilization report they </a:t>
            </a:r>
            <a:r>
              <a:rPr lang="en-US" sz="2000" dirty="0" smtClean="0"/>
              <a:t>purchased from Thomson 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endParaRPr lang="en-US" sz="1800" b="1" dirty="0" smtClean="0"/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1800" b="1" dirty="0" smtClean="0"/>
              <a:t>Objective </a:t>
            </a:r>
            <a:r>
              <a:rPr lang="en-US" sz="1800" b="1" dirty="0"/>
              <a:t>Collections </a:t>
            </a:r>
            <a:r>
              <a:rPr lang="en-US" sz="1800" b="1" dirty="0" smtClean="0"/>
              <a:t>Evaluation Using </a:t>
            </a:r>
            <a:r>
              <a:rPr lang="en-US" sz="1800" b="1" dirty="0"/>
              <a:t>Statistics at the MIT </a:t>
            </a:r>
            <a:r>
              <a:rPr lang="en-US" sz="1800" b="1" dirty="0" smtClean="0"/>
              <a:t>Libraries </a:t>
            </a:r>
            <a:r>
              <a:rPr lang="en-US" sz="1800" dirty="0" smtClean="0"/>
              <a:t>Willmott, </a:t>
            </a:r>
            <a:r>
              <a:rPr lang="en-US" sz="1800" dirty="0"/>
              <a:t>Mathew</a:t>
            </a:r>
            <a:r>
              <a:rPr lang="en-US" sz="1800" dirty="0" smtClean="0"/>
              <a:t> </a:t>
            </a:r>
            <a:r>
              <a:rPr lang="en-US" sz="1800" dirty="0"/>
              <a:t>and Erja Kajosalo, </a:t>
            </a:r>
            <a:r>
              <a:rPr lang="en-US" sz="1800" dirty="0" smtClean="0"/>
              <a:t>MIT (</a:t>
            </a:r>
            <a:r>
              <a:rPr lang="en-US" sz="1800" dirty="0" smtClean="0">
                <a:hlinkClick r:id="rId3"/>
              </a:rPr>
              <a:t>willmott@mit.edu</a:t>
            </a:r>
            <a:r>
              <a:rPr lang="en-US" sz="1800" dirty="0" smtClean="0"/>
              <a:t>).</a:t>
            </a:r>
            <a:r>
              <a:rPr lang="en-US" sz="1800" i="1" dirty="0" smtClean="0"/>
              <a:t> </a:t>
            </a:r>
            <a:r>
              <a:rPr lang="en-US" sz="1800" dirty="0" smtClean="0"/>
              <a:t>Presented at the ACS summer meeting, Boston 2010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29525" cy="581025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C00000"/>
                </a:solidFill>
                <a:ea typeface="ＭＳ Ｐゴシック" pitchFamily="34" charset="-128"/>
              </a:rPr>
              <a:t>MIT Study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2400" dirty="0"/>
              <a:t>A</a:t>
            </a:r>
            <a:r>
              <a:rPr lang="en-US" sz="2400" dirty="0" smtClean="0"/>
              <a:t>ssigned </a:t>
            </a:r>
            <a:r>
              <a:rPr lang="en-US" sz="2400" dirty="0"/>
              <a:t>points based on 4 performance values:</a:t>
            </a:r>
          </a:p>
          <a:p>
            <a:pPr eaLnBrk="1" hangingPunct="1">
              <a:defRPr/>
            </a:pPr>
            <a:r>
              <a:rPr lang="en-US" sz="2400" dirty="0"/>
              <a:t>cost/use, average subject ranking, MIT papers</a:t>
            </a:r>
          </a:p>
          <a:p>
            <a:pPr eaLnBrk="1" hangingPunct="1">
              <a:defRPr/>
            </a:pPr>
            <a:r>
              <a:rPr lang="en-US" sz="2400" dirty="0"/>
              <a:t>published, and </a:t>
            </a:r>
            <a:r>
              <a:rPr lang="en-US" sz="2400" dirty="0" smtClean="0"/>
              <a:t>MIT-affiliated </a:t>
            </a:r>
            <a:r>
              <a:rPr lang="en-US" sz="2400" dirty="0"/>
              <a:t>editors</a:t>
            </a:r>
            <a:r>
              <a:rPr lang="en-US" sz="2400" dirty="0" smtClean="0"/>
              <a:t>.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2400" dirty="0" smtClean="0"/>
              <a:t> 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2400" dirty="0" smtClean="0"/>
              <a:t>Did not include ILL data and other measures in the study.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endParaRPr lang="en-US" sz="2400" dirty="0" smtClean="0"/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2000" dirty="0" smtClean="0"/>
              <a:t>“The process satisfies </a:t>
            </a:r>
            <a:r>
              <a:rPr lang="en-US" sz="2000" dirty="0"/>
              <a:t>the data-driven needs of </a:t>
            </a:r>
            <a:r>
              <a:rPr lang="en-US" sz="2000" dirty="0" smtClean="0"/>
              <a:t>their stakeholders</a:t>
            </a:r>
            <a:r>
              <a:rPr lang="en-US" sz="2000" dirty="0"/>
              <a:t>, allows for clearer </a:t>
            </a:r>
            <a:r>
              <a:rPr lang="en-US" sz="2000" dirty="0" smtClean="0"/>
              <a:t>explanations and </a:t>
            </a:r>
            <a:r>
              <a:rPr lang="en-US" sz="2000" dirty="0"/>
              <a:t>communications, and encourages librarians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2000" dirty="0"/>
              <a:t>to take a big picture view across all disciplines</a:t>
            </a:r>
            <a:r>
              <a:rPr lang="en-US" sz="2000" dirty="0" smtClean="0"/>
              <a:t>.”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29525" cy="581025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C00000"/>
                </a:solidFill>
                <a:ea typeface="ＭＳ Ｐゴシック" pitchFamily="34" charset="-128"/>
              </a:rPr>
              <a:t>Arkansas Study</a:t>
            </a:r>
          </a:p>
        </p:txBody>
      </p:sp>
      <p:sp>
        <p:nvSpPr>
          <p:cNvPr id="3072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 eaLnBrk="1" hangingPunct="1">
              <a:buFont typeface="Arial" pitchFamily="34" charset="0"/>
              <a:buNone/>
            </a:pPr>
            <a:r>
              <a:rPr lang="en-US" sz="2400" smtClean="0">
                <a:ea typeface="ＭＳ Ｐゴシック" pitchFamily="34" charset="-128"/>
              </a:rPr>
              <a:t>To identify the research output of the science and technology department and to evaluate the comprehensiveness of the library collections in terms of where their researchers publish and what they use. </a:t>
            </a:r>
          </a:p>
          <a:p>
            <a:pPr marL="0" indent="0" eaLnBrk="1" hangingPunct="1">
              <a:buFont typeface="Arial" pitchFamily="34" charset="0"/>
              <a:buNone/>
            </a:pPr>
            <a:endParaRPr lang="en-US" sz="2400" smtClean="0">
              <a:ea typeface="ＭＳ Ｐゴシック" pitchFamily="34" charset="-128"/>
            </a:endParaRPr>
          </a:p>
          <a:p>
            <a:pPr marL="0" indent="0" eaLnBrk="1" hangingPunct="1">
              <a:buFont typeface="Arial" pitchFamily="34" charset="0"/>
              <a:buNone/>
            </a:pPr>
            <a:r>
              <a:rPr lang="en-US" sz="2400" smtClean="0">
                <a:ea typeface="ＭＳ Ｐゴシック" pitchFamily="34" charset="-128"/>
              </a:rPr>
              <a:t>Web of Science was used as the basis for the study.</a:t>
            </a:r>
          </a:p>
          <a:p>
            <a:pPr marL="0" indent="0" eaLnBrk="1" hangingPunct="1">
              <a:buFont typeface="Arial" pitchFamily="34" charset="0"/>
              <a:buNone/>
            </a:pPr>
            <a:endParaRPr lang="en-US" sz="2400" smtClean="0">
              <a:ea typeface="ＭＳ Ｐゴシック" pitchFamily="34" charset="-128"/>
            </a:endParaRPr>
          </a:p>
          <a:p>
            <a:pPr marL="0" indent="0" eaLnBrk="1" hangingPunct="1">
              <a:buFont typeface="Arial" pitchFamily="34" charset="0"/>
              <a:buNone/>
            </a:pPr>
            <a:r>
              <a:rPr lang="en-US" sz="2400" smtClean="0">
                <a:ea typeface="ＭＳ Ｐゴシック" pitchFamily="34" charset="-128"/>
              </a:rPr>
              <a:t>Data used in conjunction with data provided:</a:t>
            </a:r>
          </a:p>
          <a:p>
            <a:pPr marL="0" indent="0" eaLnBrk="1" hangingPunct="1">
              <a:buFont typeface="Arial" pitchFamily="34" charset="0"/>
              <a:buNone/>
            </a:pPr>
            <a:r>
              <a:rPr lang="en-US" sz="2400" smtClean="0">
                <a:ea typeface="ＭＳ Ｐゴシック" pitchFamily="34" charset="-128"/>
              </a:rPr>
              <a:t>by vendors, in house use and ILL statistics to evaluate use of serials</a:t>
            </a:r>
          </a:p>
          <a:p>
            <a:pPr marL="0" indent="0" eaLnBrk="1" hangingPunct="1">
              <a:buFont typeface="Arial" pitchFamily="34" charset="0"/>
              <a:buNone/>
            </a:pPr>
            <a:endParaRPr lang="en-US" sz="24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29525" cy="581025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C00000"/>
                </a:solidFill>
                <a:ea typeface="ＭＳ Ｐゴシック" pitchFamily="34" charset="-128"/>
              </a:rPr>
              <a:t>Arkansas Study</a:t>
            </a:r>
          </a:p>
        </p:txBody>
      </p:sp>
      <p:sp>
        <p:nvSpPr>
          <p:cNvPr id="31747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 eaLnBrk="1" hangingPunct="1">
              <a:buFont typeface="Arial" pitchFamily="34" charset="0"/>
              <a:buNone/>
            </a:pPr>
            <a:r>
              <a:rPr lang="en-US" smtClean="0">
                <a:ea typeface="ＭＳ Ｐゴシック" pitchFamily="34" charset="-128"/>
              </a:rPr>
              <a:t>Problem with vendor data:</a:t>
            </a:r>
          </a:p>
          <a:p>
            <a:pPr marL="0" indent="0" eaLnBrk="1" hangingPunct="1">
              <a:buFont typeface="Arial" pitchFamily="34" charset="0"/>
              <a:buNone/>
            </a:pPr>
            <a:r>
              <a:rPr lang="en-US" smtClean="0">
                <a:ea typeface="ＭＳ Ｐゴシック" pitchFamily="34" charset="-128"/>
              </a:rPr>
              <a:t>ILL net lender </a:t>
            </a:r>
          </a:p>
          <a:p>
            <a:pPr marL="0" indent="0" eaLnBrk="1" hangingPunct="1">
              <a:buFont typeface="Arial" pitchFamily="34" charset="0"/>
              <a:buNone/>
            </a:pPr>
            <a:r>
              <a:rPr lang="en-US" smtClean="0">
                <a:ea typeface="ＭＳ Ｐゴシック" pitchFamily="34" charset="-128"/>
              </a:rPr>
              <a:t>Class assignments where students are accessing the same article, and library instruction sessions</a:t>
            </a:r>
          </a:p>
          <a:p>
            <a:pPr marL="0" indent="0" eaLnBrk="1" hangingPunct="1">
              <a:buFont typeface="Arial" pitchFamily="34" charset="0"/>
              <a:buNone/>
            </a:pPr>
            <a:endParaRPr lang="en-US" smtClean="0">
              <a:ea typeface="ＭＳ Ｐゴシック" pitchFamily="34" charset="-128"/>
            </a:endParaRPr>
          </a:p>
          <a:p>
            <a:pPr marL="0" indent="0" eaLnBrk="1" hangingPunct="1">
              <a:buFont typeface="Arial" pitchFamily="34" charset="0"/>
              <a:buNone/>
            </a:pPr>
            <a:endParaRPr lang="en-US" sz="1800" smtClean="0">
              <a:ea typeface="ＭＳ Ｐゴシック" pitchFamily="34" charset="-128"/>
            </a:endParaRPr>
          </a:p>
          <a:p>
            <a:pPr marL="0" indent="0" eaLnBrk="1" hangingPunct="1">
              <a:buFont typeface="Arial" pitchFamily="34" charset="0"/>
              <a:buNone/>
            </a:pPr>
            <a:r>
              <a:rPr lang="en-US" sz="1800" smtClean="0">
                <a:ea typeface="ＭＳ Ｐゴシック" pitchFamily="34" charset="-128"/>
              </a:rPr>
              <a:t>Source: Lutishoor Salisbury  and Jeremy S. Smith. 2010. The Use of Web of Knowledge to Study Publishing and Citation Use for Local Researchers at the Campus Level.  Collection Management. 35(3): 69 – 82. </a:t>
            </a:r>
          </a:p>
          <a:p>
            <a:pPr marL="0" indent="0" eaLnBrk="1" hangingPunct="1">
              <a:buFont typeface="Arial" pitchFamily="34" charset="0"/>
              <a:buNone/>
            </a:pPr>
            <a:endParaRPr lang="en-US" sz="1800" smtClean="0">
              <a:ea typeface="ＭＳ Ｐゴシック" pitchFamily="34" charset="-128"/>
            </a:endParaRPr>
          </a:p>
          <a:p>
            <a:pPr marL="0" indent="0" eaLnBrk="1" hangingPunct="1">
              <a:buFont typeface="Arial" pitchFamily="34" charset="0"/>
              <a:buNone/>
            </a:pPr>
            <a:endParaRPr lang="en-US" sz="18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685800" y="1143000"/>
            <a:ext cx="7629525" cy="6096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C00000"/>
                </a:solidFill>
                <a:ea typeface="ＭＳ Ｐゴシック" pitchFamily="34" charset="-128"/>
              </a:rPr>
              <a:t>Stanford – Peer Comparison</a:t>
            </a:r>
          </a:p>
        </p:txBody>
      </p:sp>
      <p:sp>
        <p:nvSpPr>
          <p:cNvPr id="32771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1752600"/>
            <a:ext cx="7632700" cy="4603750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</a:pPr>
            <a:r>
              <a:rPr lang="en-US" sz="2600" smtClean="0">
                <a:ea typeface="ＭＳ Ｐゴシック" pitchFamily="34" charset="-128"/>
              </a:rPr>
              <a:t>Journal Citation Reports to find the number of titles for a subject, compared to what is held at Berkeley</a:t>
            </a:r>
          </a:p>
          <a:p>
            <a:pPr marL="0" indent="0" eaLnBrk="1" hangingPunct="1">
              <a:buFont typeface="Arial" pitchFamily="34" charset="0"/>
              <a:buNone/>
            </a:pPr>
            <a:r>
              <a:rPr lang="en-US" sz="2600" smtClean="0">
                <a:ea typeface="ＭＳ Ｐゴシック" pitchFamily="34" charset="-128"/>
              </a:rPr>
              <a:t>Number and cost of all titles, and cost per journal </a:t>
            </a:r>
          </a:p>
          <a:p>
            <a:pPr marL="0" indent="0" eaLnBrk="1" hangingPunct="1">
              <a:buFont typeface="Arial" pitchFamily="34" charset="0"/>
              <a:buNone/>
            </a:pPr>
            <a:r>
              <a:rPr lang="en-US" sz="2600" smtClean="0">
                <a:ea typeface="ＭＳ Ｐゴシック" pitchFamily="34" charset="-128"/>
              </a:rPr>
              <a:t>Impact factors, e-journal usage statistics,</a:t>
            </a:r>
          </a:p>
          <a:p>
            <a:pPr marL="0" indent="0" eaLnBrk="1" hangingPunct="1">
              <a:buFont typeface="Arial" pitchFamily="34" charset="0"/>
              <a:buNone/>
            </a:pPr>
            <a:r>
              <a:rPr lang="en-US" sz="2600" smtClean="0">
                <a:ea typeface="ＭＳ Ｐゴシック" pitchFamily="34" charset="-128"/>
              </a:rPr>
              <a:t>number of papers written by Stanford authors, number of times papers were cited by Stanford authors, and SFX report.</a:t>
            </a:r>
          </a:p>
          <a:p>
            <a:pPr marL="0" indent="0" eaLnBrk="1" hangingPunct="1">
              <a:buFont typeface="Arial" pitchFamily="34" charset="0"/>
              <a:buNone/>
            </a:pPr>
            <a:endParaRPr lang="en-US" sz="2400" smtClean="0">
              <a:ea typeface="ＭＳ Ｐゴシック" pitchFamily="34" charset="-128"/>
            </a:endParaRPr>
          </a:p>
          <a:p>
            <a:pPr marL="0" indent="0" eaLnBrk="1" hangingPunct="1">
              <a:buFont typeface="Arial" pitchFamily="34" charset="0"/>
              <a:buNone/>
            </a:pPr>
            <a:r>
              <a:rPr lang="en-US" sz="1600" smtClean="0">
                <a:ea typeface="ＭＳ Ｐゴシック" pitchFamily="34" charset="-128"/>
              </a:rPr>
              <a:t>Getting the Biggest Bang for Your Buck: Methods and Strategies for Managing Journal Collections. Grace Baysinger, Stanford University (graceb@stanford.edu). Paper presented at ACS Summer Meeting, Boston 2010.</a:t>
            </a:r>
          </a:p>
          <a:p>
            <a:pPr marL="0" indent="0" eaLnBrk="1" hangingPunct="1">
              <a:buFont typeface="Arial" pitchFamily="34" charset="0"/>
              <a:buNone/>
            </a:pPr>
            <a:endParaRPr lang="en-US" sz="16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2590800" y="228600"/>
            <a:ext cx="6553200" cy="581025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C00000"/>
                </a:solidFill>
                <a:ea typeface="ＭＳ Ｐゴシック" pitchFamily="34" charset="-128"/>
              </a:rPr>
              <a:t>Stony Brook – Decision Matrix</a:t>
            </a:r>
            <a:endParaRPr lang="en-US" smtClean="0">
              <a:ea typeface="ＭＳ Ｐゴシック" pitchFamily="34" charset="-128"/>
            </a:endParaRPr>
          </a:p>
        </p:txBody>
      </p:sp>
      <p:sp>
        <p:nvSpPr>
          <p:cNvPr id="33795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eaLnBrk="1" hangingPunct="1"/>
            <a:endParaRPr lang="en-US" sz="2000" smtClean="0">
              <a:ea typeface="ＭＳ Ｐゴシック" pitchFamily="34" charset="-128"/>
            </a:endParaRPr>
          </a:p>
          <a:p>
            <a:pPr eaLnBrk="1" hangingPunct="1"/>
            <a:endParaRPr lang="en-US" sz="2000" smtClean="0">
              <a:ea typeface="ＭＳ Ｐゴシック" pitchFamily="34" charset="-128"/>
            </a:endParaRPr>
          </a:p>
          <a:p>
            <a:pPr eaLnBrk="1" hangingPunct="1"/>
            <a:endParaRPr lang="en-US" sz="2000" smtClean="0">
              <a:ea typeface="ＭＳ Ｐゴシック" pitchFamily="34" charset="-128"/>
            </a:endParaRPr>
          </a:p>
          <a:p>
            <a:pPr eaLnBrk="1" hangingPunct="1"/>
            <a:endParaRPr lang="en-US" sz="2000" smtClean="0">
              <a:ea typeface="ＭＳ Ｐゴシック" pitchFamily="34" charset="-128"/>
            </a:endParaRPr>
          </a:p>
          <a:p>
            <a:pPr eaLnBrk="1" hangingPunct="1"/>
            <a:endParaRPr lang="en-US" sz="2000" smtClean="0">
              <a:ea typeface="ＭＳ Ｐゴシック" pitchFamily="34" charset="-128"/>
            </a:endParaRPr>
          </a:p>
          <a:p>
            <a:pPr eaLnBrk="1" hangingPunct="1"/>
            <a:endParaRPr lang="en-US" sz="2000" smtClean="0">
              <a:ea typeface="ＭＳ Ｐゴシック" pitchFamily="34" charset="-128"/>
            </a:endParaRPr>
          </a:p>
          <a:p>
            <a:pPr eaLnBrk="1" hangingPunct="1"/>
            <a:endParaRPr lang="en-US" sz="2000" smtClean="0">
              <a:ea typeface="ＭＳ Ｐゴシック" pitchFamily="34" charset="-128"/>
            </a:endParaRPr>
          </a:p>
          <a:p>
            <a:pPr eaLnBrk="1" hangingPunct="1"/>
            <a:endParaRPr lang="en-US" sz="2000" smtClean="0">
              <a:ea typeface="ＭＳ Ｐゴシック" pitchFamily="34" charset="-128"/>
            </a:endParaRPr>
          </a:p>
          <a:p>
            <a:pPr eaLnBrk="1" hangingPunct="1"/>
            <a:endParaRPr lang="en-US" sz="2000" smtClean="0">
              <a:ea typeface="ＭＳ Ｐゴシック" pitchFamily="34" charset="-128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817563"/>
          <a:ext cx="9144001" cy="5711824"/>
        </p:xfrm>
        <a:graphic>
          <a:graphicData uri="http://schemas.openxmlformats.org/drawingml/2006/table">
            <a:tbl>
              <a:tblPr/>
              <a:tblGrid>
                <a:gridCol w="1300871"/>
                <a:gridCol w="694641"/>
                <a:gridCol w="442046"/>
                <a:gridCol w="568343"/>
                <a:gridCol w="593604"/>
                <a:gridCol w="631492"/>
                <a:gridCol w="909348"/>
                <a:gridCol w="606232"/>
                <a:gridCol w="3397424"/>
              </a:tblGrid>
              <a:tr h="9401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latin typeface="Arial"/>
                        </a:rPr>
                        <a:t>Title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latin typeface="Arial"/>
                        </a:rPr>
                        <a:t>Impact Factor 2004 from JCR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Format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Latest Payment  Cost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Cost per Use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2005 Visits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2005 Unique_Visitors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Rank out of 3460 used e-resources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latin typeface="Arial"/>
                        </a:rPr>
                        <a:t>Subject headings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01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Acta Neuropathologica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2.503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5,375.00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67.19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634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Histological Techniques -- periodicals.####Histological Techniques -- electronic journals####Neurology -- periodicals####Neurology -- electronic journals####Nervous System Diseases -- periodicals####Nervous System Diseases -- electronic journals####Pathol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05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Acta Odontologica Scandinavica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0.884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379.00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22.29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1765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Dentistry -- periodicals####Dentistry -- electronic journals##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05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Administration in Social Work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0.179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573.68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33.75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1778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Social Work -- organization &amp; administration -- periodicals.##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53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Aids Research and Human Retroviruses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2.375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2,185.26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49.67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1046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Acquired Immunodeficiency Syndrome -- periodicals.####Retroviridae -- periodicals.####Sexually Transmitted Diseases -- periodicals##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211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Alcohol research &amp; health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0.918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26.32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5.26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2583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Alcoholism -- periodicals.####Alcoholism -- electronic journals####Alcoholism -- therapy -- periodicals.####Alcoholism -- therapy -- electronic journals####Alcoholism -- prevention &amp; control -- periodicals.####Alcoholism -- prevention &amp; control -- elctron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05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Alcoholism Treatment Quarterly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585.00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58.50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2148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Alcoholism -- therapy -- periodicals.####Social Work -- periodicals##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211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American Journal of Community Psychology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0.938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1,029.47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35.50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1394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Community Mental Health Services -- periodicals.####Community Mental Health Services -- electronic journals####Psychiatry -- periodicals####Psychiatry -- electronic journals####Psychology -- periodicals####Psychology -- electronic journals##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05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American Journal of Nephrology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1.342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1,863.00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60.10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1313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Nephrology -- periodicals.##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53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latin typeface="Arial"/>
                        </a:rPr>
                        <a:t>American Journal of Reproductive Immunology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1.808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1,139.00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87.62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1940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latin typeface="Arial"/>
                        </a:rPr>
                        <a:t>Allergy and Immunology -- periodicals.####Reproduction -- periodicals.##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29525" cy="581025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C00000"/>
                </a:solidFill>
                <a:ea typeface="ＭＳ Ｐゴシック" pitchFamily="34" charset="-128"/>
              </a:rPr>
              <a:t>Use of Bibliometrics for Library ROI</a:t>
            </a:r>
            <a:endParaRPr lang="en-US" smtClean="0">
              <a:ea typeface="ＭＳ Ｐゴシック" pitchFamily="34" charset="-128"/>
            </a:endParaRPr>
          </a:p>
        </p:txBody>
      </p:sp>
      <p:sp>
        <p:nvSpPr>
          <p:cNvPr id="34819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Elsevier White Paper at U Illinois Urbana -Champaign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Cost per use calculated with COUNTER statistics and annual subscription costs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U Colorado Boulder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Utilize citation analysis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Boulder faculty were able to obtain at least 87% of the references cited in their articles from electronic library resources.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0" y="1219200"/>
            <a:ext cx="9144000" cy="581025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C00000"/>
                </a:solidFill>
                <a:ea typeface="ＭＳ Ｐゴシック" pitchFamily="34" charset="-128"/>
              </a:rPr>
              <a:t>Additional factors for Library ROI not from Bibliometrics</a:t>
            </a:r>
            <a:endParaRPr lang="en-US" smtClean="0">
              <a:ea typeface="ＭＳ Ｐゴシック" pitchFamily="34" charset="-128"/>
            </a:endParaRPr>
          </a:p>
        </p:txBody>
      </p:sp>
      <p:sp>
        <p:nvSpPr>
          <p:cNvPr id="3584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Use of space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Use of technology (Web 2.0 and beyond)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Outreach services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Collaborative endeavors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29525" cy="5810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E-Books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 marL="0" indent="0">
              <a:buFont typeface="Arial" pitchFamily="34" charset="0"/>
              <a:buNone/>
              <a:defRPr/>
            </a:pPr>
            <a:endParaRPr lang="en-US" dirty="0" smtClean="0"/>
          </a:p>
          <a:p>
            <a:pPr marL="0" indent="0">
              <a:buFont typeface="Arial" pitchFamily="34" charset="0"/>
              <a:buNone/>
              <a:defRPr/>
            </a:pPr>
            <a:endParaRPr lang="en-US" dirty="0"/>
          </a:p>
          <a:p>
            <a:pPr marL="0" indent="0">
              <a:buFont typeface="Arial" pitchFamily="34" charset="0"/>
              <a:buNone/>
              <a:defRPr/>
            </a:pPr>
            <a:endParaRPr lang="en-US" dirty="0"/>
          </a:p>
          <a:p>
            <a:pPr marL="0" indent="0">
              <a:buFont typeface="Arial" pitchFamily="34" charset="0"/>
              <a:buNone/>
              <a:defRPr/>
            </a:pPr>
            <a:endParaRPr lang="en-US" sz="1200" dirty="0" smtClean="0">
              <a:latin typeface="Arial" pitchFamily="34" charset="0"/>
            </a:endParaRPr>
          </a:p>
          <a:p>
            <a:pPr marL="0" indent="0">
              <a:buFont typeface="Arial" pitchFamily="34" charset="0"/>
              <a:buNone/>
              <a:defRPr/>
            </a:pPr>
            <a:r>
              <a:rPr lang="en-US" sz="1200" dirty="0" smtClean="0">
                <a:latin typeface="Arial" pitchFamily="34" charset="0"/>
              </a:rPr>
              <a:t>The </a:t>
            </a:r>
            <a:r>
              <a:rPr lang="en-US" sz="1200" dirty="0">
                <a:latin typeface="Arial" pitchFamily="34" charset="0"/>
              </a:rPr>
              <a:t>future of </a:t>
            </a:r>
            <a:r>
              <a:rPr lang="en-US" sz="1200" dirty="0" smtClean="0">
                <a:latin typeface="Arial" pitchFamily="34" charset="0"/>
              </a:rPr>
              <a:t>e-Books</a:t>
            </a:r>
            <a:r>
              <a:rPr lang="en-US" sz="1200" dirty="0">
                <a:latin typeface="Arial" pitchFamily="34" charset="0"/>
              </a:rPr>
              <a:t>? Will </a:t>
            </a:r>
            <a:r>
              <a:rPr lang="en-US" sz="1200" dirty="0" smtClean="0">
                <a:latin typeface="Arial" pitchFamily="34" charset="0"/>
              </a:rPr>
              <a:t>print disappear</a:t>
            </a:r>
            <a:r>
              <a:rPr lang="en-US" sz="1200" dirty="0">
                <a:latin typeface="Arial" pitchFamily="34" charset="0"/>
              </a:rPr>
              <a:t>? An </a:t>
            </a:r>
            <a:r>
              <a:rPr lang="en-US" sz="1200" dirty="0" smtClean="0">
                <a:latin typeface="Arial" pitchFamily="34" charset="0"/>
              </a:rPr>
              <a:t> end-user</a:t>
            </a:r>
            <a:r>
              <a:rPr lang="en-US" sz="1200" dirty="0">
                <a:latin typeface="Arial" pitchFamily="34" charset="0"/>
              </a:rPr>
              <a:t> </a:t>
            </a:r>
            <a:r>
              <a:rPr lang="en-US" sz="1200" dirty="0" smtClean="0">
                <a:latin typeface="Arial" pitchFamily="34" charset="0"/>
              </a:rPr>
              <a:t>perspective. </a:t>
            </a:r>
            <a:r>
              <a:rPr lang="en-US" sz="1200" i="1" dirty="0" smtClean="0"/>
              <a:t>Library </a:t>
            </a:r>
            <a:r>
              <a:rPr lang="en-US" sz="1200" i="1" dirty="0"/>
              <a:t>Hi </a:t>
            </a:r>
            <a:r>
              <a:rPr lang="en-US" sz="1200" i="1" dirty="0" smtClean="0"/>
              <a:t>Tech </a:t>
            </a:r>
            <a:r>
              <a:rPr lang="en-US" sz="1200" dirty="0" smtClean="0"/>
              <a:t>,Vol</a:t>
            </a:r>
            <a:r>
              <a:rPr lang="en-US" sz="1200" dirty="0"/>
              <a:t>. 27 No. 4, </a:t>
            </a:r>
            <a:r>
              <a:rPr lang="en-US" sz="1200" dirty="0" smtClean="0"/>
              <a:t>2009, p570-583</a:t>
            </a:r>
            <a:endParaRPr lang="en-US" sz="1200" dirty="0">
              <a:latin typeface="Arial" pitchFamily="34" charset="0"/>
            </a:endParaRPr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219200"/>
            <a:ext cx="892651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9" name="TextBox 3"/>
          <p:cNvSpPr txBox="1">
            <a:spLocks noChangeArrowheads="1"/>
          </p:cNvSpPr>
          <p:nvPr/>
        </p:nvSpPr>
        <p:spPr bwMode="auto">
          <a:xfrm>
            <a:off x="2895600" y="457200"/>
            <a:ext cx="5410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E- Books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29525" cy="581025"/>
          </a:xfrm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37891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263" y="1066800"/>
            <a:ext cx="9113837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609600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Library e-book purchase will increase if…</a:t>
            </a:r>
          </a:p>
        </p:txBody>
      </p:sp>
      <p:sp>
        <p:nvSpPr>
          <p:cNvPr id="38915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2138363"/>
            <a:ext cx="7632700" cy="3881437"/>
          </a:xfrm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6063" y="1981200"/>
            <a:ext cx="8616950" cy="374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917" name="TextBox 3"/>
          <p:cNvSpPr txBox="1">
            <a:spLocks noChangeArrowheads="1"/>
          </p:cNvSpPr>
          <p:nvPr/>
        </p:nvSpPr>
        <p:spPr bwMode="auto">
          <a:xfrm>
            <a:off x="685800" y="6172200"/>
            <a:ext cx="7696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Source: SPEC Kit 313: E-book Collections, 2009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840" y="228600"/>
            <a:ext cx="7630160" cy="581025"/>
          </a:xfrm>
        </p:spPr>
        <p:txBody>
          <a:bodyPr/>
          <a:lstStyle/>
          <a:p>
            <a:pPr algn="r"/>
            <a:r>
              <a:rPr lang="en-US" dirty="0" err="1" smtClean="0"/>
              <a:t>Ebrary</a:t>
            </a:r>
            <a:r>
              <a:rPr lang="en-US" dirty="0" smtClean="0"/>
              <a:t> Reports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-2" y="1143002"/>
          <a:ext cx="9114418" cy="5333996"/>
        </p:xfrm>
        <a:graphic>
          <a:graphicData uri="http://schemas.openxmlformats.org/drawingml/2006/table">
            <a:tbl>
              <a:tblPr/>
              <a:tblGrid>
                <a:gridCol w="661932"/>
                <a:gridCol w="2462270"/>
                <a:gridCol w="1600200"/>
                <a:gridCol w="476194"/>
                <a:gridCol w="521083"/>
                <a:gridCol w="475989"/>
                <a:gridCol w="507722"/>
                <a:gridCol w="487681"/>
                <a:gridCol w="516073"/>
                <a:gridCol w="595257"/>
                <a:gridCol w="395823"/>
                <a:gridCol w="414194"/>
              </a:tblGrid>
              <a:tr h="7093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Document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ID</a:t>
                      </a:r>
                    </a:p>
                  </a:txBody>
                  <a:tcPr marL="3147" marR="3147" marT="3147" marB="0" anchor="b">
                    <a:lnL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/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Title</a:t>
                      </a:r>
                    </a:p>
                  </a:txBody>
                  <a:tcPr marL="3147" marR="3147" marT="3147" marB="0" anchor="b">
                    <a:lnL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/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Author</a:t>
                      </a:r>
                    </a:p>
                  </a:txBody>
                  <a:tcPr marL="3147" marR="3147" marT="3147" marB="0" anchor="b">
                    <a:lnL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Pages </a:t>
                      </a:r>
                      <a:b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Viewed</a:t>
                      </a:r>
                    </a:p>
                  </a:txBody>
                  <a:tcPr marL="3147" marR="3147" marT="3147" marB="0" anchor="b">
                    <a:lnL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Percent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Viewed</a:t>
                      </a:r>
                    </a:p>
                  </a:txBody>
                  <a:tcPr marL="3147" marR="3147" marT="3147" marB="0" anchor="b">
                    <a:lnL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Pages 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Copied</a:t>
                      </a:r>
                    </a:p>
                  </a:txBody>
                  <a:tcPr marL="3147" marR="3147" marT="3147" marB="0" anchor="b">
                    <a:lnL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Percent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Copied</a:t>
                      </a:r>
                    </a:p>
                  </a:txBody>
                  <a:tcPr marL="3147" marR="3147" marT="3147" marB="0" anchor="b">
                    <a:lnL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Pages 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Printed</a:t>
                      </a:r>
                    </a:p>
                  </a:txBody>
                  <a:tcPr marL="3147" marR="3147" marT="3147" marB="0" anchor="b">
                    <a:lnL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Percent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Printed</a:t>
                      </a:r>
                    </a:p>
                  </a:txBody>
                  <a:tcPr marL="3147" marR="3147" marT="3147" marB="0" anchor="b">
                    <a:lnL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User 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Sessions</a:t>
                      </a:r>
                    </a:p>
                  </a:txBody>
                  <a:tcPr marL="3147" marR="3147" marT="3147" marB="0" anchor="b">
                    <a:lnL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/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Turnaways</a:t>
                      </a:r>
                    </a:p>
                  </a:txBody>
                  <a:tcPr marL="3147" marR="3147" marT="3147" marB="0" anchor="b">
                    <a:lnL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/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Wait Queue</a:t>
                      </a:r>
                    </a:p>
                  </a:txBody>
                  <a:tcPr marL="3147" marR="3147" marT="3147" marB="0" anchor="b">
                    <a:lnL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</a:tr>
              <a:tr h="646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2000644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Theory &amp; the Novel : Narrative Reflexivity in the British Tr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Williams, Jeffrey J.(Author)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46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2000694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Cross-Examining Socrates : A Defense of the Interlocutors in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Beversluis, John(Author)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259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37%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</a:tr>
              <a:tr h="646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2000774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Varieties of Javanese Religion : An Anthropological Account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Beatty, Andrew(Author)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109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18%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37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2000784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Francophone Sub-Saharan Africa, 1880-1995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Manning, Patrick(Author)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39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5%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</a:tr>
              <a:tr h="3737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2000793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Descartes : The World: And Other Writings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Descartes, Rene(Author)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46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2000808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Autobiography &amp; Black Identity Politics : Racialization in T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Mostern, Kenneth(Author)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</a:tr>
              <a:tr h="646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2000829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Powers of Freedom : Reframing Political Thought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Rose, Nikolas(Author)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79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10%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46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2000830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British Society, 1680-1880 : Dynamism, Containment &amp; Change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Price, Richard(Author)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147" marR="3147" marT="31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29525" cy="5810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ACS E-Book Data</a:t>
            </a:r>
          </a:p>
        </p:txBody>
      </p:sp>
      <p:sp>
        <p:nvSpPr>
          <p:cNvPr id="39939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2063750"/>
            <a:ext cx="6096000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562100" y="4572000"/>
            <a:ext cx="5105400" cy="6858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29525" cy="5810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E-Book Usage -  Desirables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Number of full-text downloads by title/chapter/month/year/IP access</a:t>
            </a:r>
          </a:p>
          <a:p>
            <a:pPr>
              <a:defRPr/>
            </a:pPr>
            <a:r>
              <a:rPr lang="en-US" dirty="0" smtClean="0"/>
              <a:t>Full-text pages/chapters viewed, copied and printed</a:t>
            </a:r>
          </a:p>
          <a:p>
            <a:pPr>
              <a:defRPr/>
            </a:pPr>
            <a:r>
              <a:rPr lang="en-US" dirty="0" smtClean="0"/>
              <a:t>Full-text pages viewed but not downloaded/printed</a:t>
            </a:r>
          </a:p>
          <a:p>
            <a:pPr>
              <a:defRPr/>
            </a:pPr>
            <a:r>
              <a:rPr lang="en-US" dirty="0" smtClean="0"/>
              <a:t>Successful searches</a:t>
            </a:r>
          </a:p>
          <a:p>
            <a:pPr>
              <a:defRPr/>
            </a:pPr>
            <a:r>
              <a:rPr lang="en-US" dirty="0" smtClean="0"/>
              <a:t>Unsuccessful searches</a:t>
            </a:r>
          </a:p>
          <a:p>
            <a:pPr>
              <a:defRPr/>
            </a:pPr>
            <a:r>
              <a:rPr lang="en-US" dirty="0" smtClean="0"/>
              <a:t>Others?</a:t>
            </a:r>
          </a:p>
          <a:p>
            <a:pPr marL="0" indent="0">
              <a:buFont typeface="Arial" pitchFamily="34" charset="0"/>
              <a:buNone/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29525" cy="581025"/>
          </a:xfrm>
        </p:spPr>
        <p:txBody>
          <a:bodyPr/>
          <a:lstStyle/>
          <a:p>
            <a:pPr algn="ctr" eaLnBrk="1" hangingPunct="1"/>
            <a:r>
              <a:rPr lang="en-US" smtClean="0">
                <a:ea typeface="ＭＳ Ｐゴシック" pitchFamily="34" charset="-128"/>
              </a:rPr>
              <a:t>Conclusion</a:t>
            </a:r>
          </a:p>
        </p:txBody>
      </p:sp>
      <p:sp>
        <p:nvSpPr>
          <p:cNvPr id="3584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 eaLnBrk="1" hangingPunct="1">
              <a:buFont typeface="Arial" pitchFamily="34" charset="0"/>
              <a:buNone/>
              <a:defRPr/>
            </a:pPr>
            <a:endParaRPr lang="en-US" dirty="0" smtClean="0">
              <a:ea typeface="ＭＳ Ｐゴシック"/>
            </a:endParaRPr>
          </a:p>
          <a:p>
            <a:pPr eaLnBrk="1" hangingPunct="1">
              <a:defRPr/>
            </a:pPr>
            <a:r>
              <a:rPr lang="en-US" dirty="0" smtClean="0">
                <a:ea typeface="ＭＳ Ｐゴシック"/>
              </a:rPr>
              <a:t>Libraries use a variety of methods to make selection/de-selection decisions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endParaRPr lang="en-US" dirty="0" smtClean="0">
              <a:ea typeface="ＭＳ Ｐゴシック"/>
            </a:endParaRPr>
          </a:p>
          <a:p>
            <a:pPr eaLnBrk="1" hangingPunct="1">
              <a:defRPr/>
            </a:pPr>
            <a:r>
              <a:rPr lang="en-US" dirty="0" smtClean="0">
                <a:ea typeface="ＭＳ Ｐゴシック"/>
              </a:rPr>
              <a:t>ACS has gone beyond the basic COUNTER best practices in providing journal use statistics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endParaRPr lang="en-US" dirty="0" smtClean="0">
              <a:ea typeface="ＭＳ Ｐゴシック"/>
            </a:endParaRPr>
          </a:p>
          <a:p>
            <a:pPr eaLnBrk="1" hangingPunct="1">
              <a:defRPr/>
            </a:pPr>
            <a:endParaRPr lang="en-US" dirty="0">
              <a:ea typeface="ＭＳ Ｐゴシック"/>
            </a:endParaRPr>
          </a:p>
          <a:p>
            <a:pPr eaLnBrk="1" hangingPunct="1">
              <a:defRPr/>
            </a:pPr>
            <a:endParaRPr lang="en-US" dirty="0" smtClean="0">
              <a:ea typeface="ＭＳ Ｐゴシック"/>
            </a:endParaRPr>
          </a:p>
          <a:p>
            <a:pPr eaLnBrk="1" hangingPunct="1">
              <a:defRPr/>
            </a:pPr>
            <a:endParaRPr lang="en-US" dirty="0">
              <a:ea typeface="ＭＳ Ｐゴシック"/>
            </a:endParaRPr>
          </a:p>
          <a:p>
            <a:pPr eaLnBrk="1" hangingPunct="1">
              <a:defRPr/>
            </a:pPr>
            <a:endParaRPr lang="en-US" dirty="0" smtClean="0">
              <a:ea typeface="ＭＳ Ｐゴシック"/>
            </a:endParaRPr>
          </a:p>
          <a:p>
            <a:pPr eaLnBrk="1" hangingPunct="1">
              <a:defRPr/>
            </a:pPr>
            <a:endParaRPr lang="en-US" dirty="0" smtClean="0">
              <a:ea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685800" y="1066800"/>
            <a:ext cx="7629525" cy="685800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What can ACS do to Improve Visibility &amp; Use  </a:t>
            </a:r>
          </a:p>
        </p:txBody>
      </p:sp>
      <p:sp>
        <p:nvSpPr>
          <p:cNvPr id="43011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1752600"/>
            <a:ext cx="7632700" cy="4603750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Find ways to highlight articles ACS publications that are highlighted in the media and other top journals such as science, nature and PNAS</a:t>
            </a:r>
          </a:p>
          <a:p>
            <a:r>
              <a:rPr lang="en-US" smtClean="0">
                <a:ea typeface="ＭＳ Ｐゴシック" pitchFamily="34" charset="-128"/>
              </a:rPr>
              <a:t>Publish reports of such papers by institution to allow visibility of scientists nationally and on campus</a:t>
            </a:r>
          </a:p>
          <a:p>
            <a:r>
              <a:rPr lang="en-US" smtClean="0">
                <a:ea typeface="ＭＳ Ｐゴシック" pitchFamily="34" charset="-128"/>
              </a:rPr>
              <a:t>Identify the times cited in SciFinder next to each article.</a:t>
            </a:r>
          </a:p>
          <a:p>
            <a:r>
              <a:rPr lang="en-US" smtClean="0">
                <a:ea typeface="ＭＳ Ｐゴシック" pitchFamily="34" charset="-128"/>
              </a:rPr>
              <a:t>Show </a:t>
            </a:r>
            <a:r>
              <a:rPr lang="en-US" b="1" smtClean="0">
                <a:ea typeface="ＭＳ Ｐゴシック" pitchFamily="34" charset="-128"/>
              </a:rPr>
              <a:t>related records </a:t>
            </a:r>
            <a:r>
              <a:rPr lang="en-US" smtClean="0">
                <a:ea typeface="ＭＳ Ｐゴシック" pitchFamily="34" charset="-128"/>
              </a:rPr>
              <a:t>from ACS pubs next to each article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29525" cy="5810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Example: Elsevier</a:t>
            </a:r>
          </a:p>
        </p:txBody>
      </p:sp>
      <p:sp>
        <p:nvSpPr>
          <p:cNvPr id="44035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066800"/>
            <a:ext cx="4419600" cy="558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8315325" cy="685800"/>
          </a:xfrm>
        </p:spPr>
        <p:txBody>
          <a:bodyPr/>
          <a:lstStyle/>
          <a:p>
            <a:r>
              <a:rPr lang="en-US" sz="2600" smtClean="0">
                <a:solidFill>
                  <a:srgbClr val="FF0000"/>
                </a:solidFill>
                <a:ea typeface="ＭＳ Ｐゴシック" pitchFamily="34" charset="-128"/>
              </a:rPr>
              <a:t>Display from SciVal Scopus from Science Direct</a:t>
            </a:r>
          </a:p>
        </p:txBody>
      </p:sp>
      <p:sp>
        <p:nvSpPr>
          <p:cNvPr id="45059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4300" y="1371600"/>
            <a:ext cx="9326563" cy="643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685800" y="1143000"/>
            <a:ext cx="7629525" cy="609600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Increase visibility</a:t>
            </a:r>
          </a:p>
        </p:txBody>
      </p:sp>
      <p:sp>
        <p:nvSpPr>
          <p:cNvPr id="4608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1752600"/>
            <a:ext cx="7632700" cy="4603750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Use Web 2.0 to allow users to assign ratings to articles which can be aggregated to provide rating and ranking to the article (e.g. PLos)</a:t>
            </a:r>
          </a:p>
          <a:p>
            <a:endParaRPr lang="en-US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Identify downloads of paper next to the title of articles  -- might indicate influence of a paper</a:t>
            </a:r>
          </a:p>
          <a:p>
            <a:endParaRPr lang="en-US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Tab for institutions with top cited papers/top downloads – identify by nos. times cited/times downloaded</a:t>
            </a:r>
          </a:p>
          <a:p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ACS_CAP_11022010</Template>
  <TotalTime>1757</TotalTime>
  <Words>2471</Words>
  <Application>Microsoft Office PowerPoint</Application>
  <PresentationFormat>On-screen Show (4:3)</PresentationFormat>
  <Paragraphs>459</Paragraphs>
  <Slides>42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Arial</vt:lpstr>
      <vt:lpstr>Calibri</vt:lpstr>
      <vt:lpstr>ＭＳ Ｐゴシック</vt:lpstr>
      <vt:lpstr>Georgia</vt:lpstr>
      <vt:lpstr>Garamond</vt:lpstr>
      <vt:lpstr>Custom Design</vt:lpstr>
      <vt:lpstr>1_Office Theme</vt:lpstr>
      <vt:lpstr>Chart</vt:lpstr>
      <vt:lpstr>  Bibliometric applications in libraries:  an overview     June 10, 2011</vt:lpstr>
      <vt:lpstr>Metrics in Use  -- ISI Journal Citation Reports</vt:lpstr>
      <vt:lpstr>Metrics in Use -  ISI Journal Citation Reports</vt:lpstr>
      <vt:lpstr>JCR  -- Strengths</vt:lpstr>
      <vt:lpstr>JCR Limitations</vt:lpstr>
      <vt:lpstr>Eigenfactor</vt:lpstr>
      <vt:lpstr>Eigenfactor</vt:lpstr>
      <vt:lpstr>JCR now Includes Eigenfactor Metrics</vt:lpstr>
      <vt:lpstr>Article Influence</vt:lpstr>
      <vt:lpstr>Scopus Journal Analyzer</vt:lpstr>
      <vt:lpstr>Counter Measures</vt:lpstr>
      <vt:lpstr>ACS Data Available to aid Decisions</vt:lpstr>
      <vt:lpstr>Other Reports to Aid Collection Decisions</vt:lpstr>
      <vt:lpstr>How ACS Compares – Counter Report labels </vt:lpstr>
      <vt:lpstr>How ACS Compares Against Other Vendors http://www.projectcounter.org/compliantvendors.html</vt:lpstr>
      <vt:lpstr>AIP Statistics</vt:lpstr>
      <vt:lpstr>Journal of  (ASM)- Extended Detailed Report</vt:lpstr>
      <vt:lpstr>What is Lacking from Counter to Aid Collection Decisions</vt:lpstr>
      <vt:lpstr>Other Alternative Citation Measurements</vt:lpstr>
      <vt:lpstr>Slide 20</vt:lpstr>
      <vt:lpstr>Measuring Value of Scholarly Publications</vt:lpstr>
      <vt:lpstr>Does impact equate to local use?</vt:lpstr>
      <vt:lpstr>How libraries use metrics: No one single approach is used to make decisions!! </vt:lpstr>
      <vt:lpstr>Examples of Using Metrics for E-Journal Selections</vt:lpstr>
      <vt:lpstr>MIT Study</vt:lpstr>
      <vt:lpstr>Arkansas Study</vt:lpstr>
      <vt:lpstr>Arkansas Study</vt:lpstr>
      <vt:lpstr>Stanford – Peer Comparison</vt:lpstr>
      <vt:lpstr>Stony Brook – Decision Matrix</vt:lpstr>
      <vt:lpstr>Use of Bibliometrics for Library ROI</vt:lpstr>
      <vt:lpstr>Additional factors for Library ROI not from Bibliometrics</vt:lpstr>
      <vt:lpstr>E-Books</vt:lpstr>
      <vt:lpstr>Slide 33</vt:lpstr>
      <vt:lpstr>Library e-book purchase will increase if…</vt:lpstr>
      <vt:lpstr>Ebrary Reports</vt:lpstr>
      <vt:lpstr>ACS E-Book Data</vt:lpstr>
      <vt:lpstr>E-Book Usage -  Desirables</vt:lpstr>
      <vt:lpstr>Conclusion</vt:lpstr>
      <vt:lpstr>What can ACS do to Improve Visibility &amp; Use  </vt:lpstr>
      <vt:lpstr>Example: Elsevier</vt:lpstr>
      <vt:lpstr>Display from SciVal Scopus from Science Direct</vt:lpstr>
      <vt:lpstr>Increase visibility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Norah</dc:creator>
  <cp:lastModifiedBy>awhite</cp:lastModifiedBy>
  <cp:revision>200</cp:revision>
  <cp:lastPrinted>2011-04-25T15:35:12Z</cp:lastPrinted>
  <dcterms:created xsi:type="dcterms:W3CDTF">2010-11-01T20:46:59Z</dcterms:created>
  <dcterms:modified xsi:type="dcterms:W3CDTF">2011-06-02T20:23:55Z</dcterms:modified>
</cp:coreProperties>
</file>